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7" r:id="rId5"/>
    <p:sldMasterId id="2147483652" r:id="rId6"/>
    <p:sldMasterId id="2147483664" r:id="rId7"/>
    <p:sldMasterId id="2147483660" r:id="rId8"/>
    <p:sldMasterId id="2147483665" r:id="rId9"/>
  </p:sldMasterIdLst>
  <p:notesMasterIdLst>
    <p:notesMasterId r:id="rId48"/>
  </p:notesMasterIdLst>
  <p:sldIdLst>
    <p:sldId id="263" r:id="rId10"/>
    <p:sldId id="260" r:id="rId11"/>
    <p:sldId id="399" r:id="rId12"/>
    <p:sldId id="437" r:id="rId13"/>
    <p:sldId id="426" r:id="rId14"/>
    <p:sldId id="438" r:id="rId15"/>
    <p:sldId id="439" r:id="rId16"/>
    <p:sldId id="427" r:id="rId17"/>
    <p:sldId id="398" r:id="rId18"/>
    <p:sldId id="422" r:id="rId19"/>
    <p:sldId id="447" r:id="rId20"/>
    <p:sldId id="444" r:id="rId21"/>
    <p:sldId id="424" r:id="rId22"/>
    <p:sldId id="446" r:id="rId23"/>
    <p:sldId id="454" r:id="rId24"/>
    <p:sldId id="413" r:id="rId25"/>
    <p:sldId id="455" r:id="rId26"/>
    <p:sldId id="442" r:id="rId27"/>
    <p:sldId id="448" r:id="rId28"/>
    <p:sldId id="418" r:id="rId29"/>
    <p:sldId id="449" r:id="rId30"/>
    <p:sldId id="450" r:id="rId31"/>
    <p:sldId id="451" r:id="rId32"/>
    <p:sldId id="371" r:id="rId33"/>
    <p:sldId id="452" r:id="rId34"/>
    <p:sldId id="453" r:id="rId35"/>
    <p:sldId id="346" r:id="rId36"/>
    <p:sldId id="412" r:id="rId37"/>
    <p:sldId id="280" r:id="rId38"/>
    <p:sldId id="445" r:id="rId39"/>
    <p:sldId id="377" r:id="rId40"/>
    <p:sldId id="374" r:id="rId41"/>
    <p:sldId id="345" r:id="rId42"/>
    <p:sldId id="370" r:id="rId43"/>
    <p:sldId id="430" r:id="rId44"/>
    <p:sldId id="434" r:id="rId45"/>
    <p:sldId id="435" r:id="rId46"/>
    <p:sldId id="436" r:id="rId4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25B0EB-A388-14FD-2E9A-5FB2EDE0826A}" name="Anne-Hélène LE DU" initials="AD" userId="S::annehelene.ledu@biodiversite.bzh::a606459e-45d1-43f8-a25a-e123f84c887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Hélène LE DU" initials="AD" lastIdx="12" clrIdx="0">
    <p:extLst>
      <p:ext uri="{19B8F6BF-5375-455C-9EA6-DF929625EA0E}">
        <p15:presenceInfo xmlns:p15="http://schemas.microsoft.com/office/powerpoint/2012/main" userId="S::annehelene.ledu@biodiversite.bzh::a606459e-45d1-43f8-a25a-e123f84c8875" providerId="AD"/>
      </p:ext>
    </p:extLst>
  </p:cmAuthor>
  <p:cmAuthor id="2" name="Agence Bretonne de la Biodiversité" initials="ABdlB" lastIdx="4" clrIdx="1">
    <p:extLst>
      <p:ext uri="{19B8F6BF-5375-455C-9EA6-DF929625EA0E}">
        <p15:presenceInfo xmlns:p15="http://schemas.microsoft.com/office/powerpoint/2012/main" userId="07e8efabd8a537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00"/>
    <a:srgbClr val="05DA96"/>
    <a:srgbClr val="0025FF"/>
    <a:srgbClr val="FFC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4D4BF-F7DF-24DC-E2FE-DA0AE91E0D4D}" v="5" dt="2022-06-15T13:06:33.100"/>
    <p1510:client id="{A1300226-F397-470A-A366-120DB6B8CD08}" v="536" dt="2022-06-15T13:29:34.908"/>
    <p1510:client id="{AAEB652F-4EBD-D582-4624-C3461BE969ED}" v="82" dt="2022-06-15T14:35:01.516"/>
    <p1510:client id="{F6B91C0C-0795-211C-CB60-E5CD5A35CA7A}" v="187" dt="2022-06-15T09:18:08.8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-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3803149606299209E-2"/>
          <c:y val="0.17634259259259263"/>
          <c:w val="0.90286351706036749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Feuil1!$B$19</c:f>
              <c:strCache>
                <c:ptCount val="1"/>
                <c:pt idx="0">
                  <c:v>Mises en relation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Feuil1!$A$20:$A$23</c:f>
              <c:strCache>
                <c:ptCount val="4"/>
                <c:pt idx="0">
                  <c:v>février</c:v>
                </c:pt>
                <c:pt idx="1">
                  <c:v>mars</c:v>
                </c:pt>
                <c:pt idx="2">
                  <c:v>avril</c:v>
                </c:pt>
                <c:pt idx="3">
                  <c:v>mai</c:v>
                </c:pt>
              </c:strCache>
            </c:strRef>
          </c:cat>
          <c:val>
            <c:numRef>
              <c:f>Feuil1!$B$20:$B$23</c:f>
              <c:numCache>
                <c:formatCode>General</c:formatCode>
                <c:ptCount val="4"/>
                <c:pt idx="0">
                  <c:v>0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CC-4253-A37D-26F5C21D8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104223"/>
        <c:axId val="611105055"/>
      </c:lineChart>
      <c:catAx>
        <c:axId val="61110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611105055"/>
        <c:crosses val="autoZero"/>
        <c:auto val="1"/>
        <c:lblAlgn val="ctr"/>
        <c:lblOffset val="100"/>
        <c:noMultiLvlLbl val="0"/>
      </c:catAx>
      <c:valAx>
        <c:axId val="611105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611104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053606252953535"/>
          <c:y val="2.6058631921824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Feuil1!$B$26</c:f>
              <c:strCache>
                <c:ptCount val="1"/>
                <c:pt idx="0">
                  <c:v>Ressources téléchargées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Feuil1!$A$27:$A$30</c:f>
              <c:strCache>
                <c:ptCount val="4"/>
                <c:pt idx="0">
                  <c:v>février</c:v>
                </c:pt>
                <c:pt idx="1">
                  <c:v>mars</c:v>
                </c:pt>
                <c:pt idx="2">
                  <c:v>avril</c:v>
                </c:pt>
                <c:pt idx="3">
                  <c:v>mai</c:v>
                </c:pt>
              </c:strCache>
            </c:strRef>
          </c:cat>
          <c:val>
            <c:numRef>
              <c:f>Feuil1!$B$27:$B$30</c:f>
              <c:numCache>
                <c:formatCode>General</c:formatCode>
                <c:ptCount val="4"/>
                <c:pt idx="0">
                  <c:v>79</c:v>
                </c:pt>
                <c:pt idx="1">
                  <c:v>76</c:v>
                </c:pt>
                <c:pt idx="2">
                  <c:v>55</c:v>
                </c:pt>
                <c:pt idx="3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A8-4791-83C1-4987EDE44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9060111"/>
        <c:axId val="609056783"/>
      </c:lineChart>
      <c:catAx>
        <c:axId val="60906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609056783"/>
        <c:crosses val="autoZero"/>
        <c:auto val="1"/>
        <c:lblAlgn val="ctr"/>
        <c:lblOffset val="100"/>
        <c:noMultiLvlLbl val="0"/>
      </c:catAx>
      <c:valAx>
        <c:axId val="609056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609060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8136482939632564E-2"/>
          <c:y val="0.17597987751531058"/>
          <c:w val="0.89019685039370078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Feuil1!$B$12</c:f>
              <c:strCache>
                <c:ptCount val="1"/>
                <c:pt idx="0">
                  <c:v>Nombre de visiteurs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Feuil1!$A$13:$A$16</c:f>
              <c:strCache>
                <c:ptCount val="4"/>
                <c:pt idx="0">
                  <c:v>février</c:v>
                </c:pt>
                <c:pt idx="1">
                  <c:v>mars</c:v>
                </c:pt>
                <c:pt idx="2">
                  <c:v>avril</c:v>
                </c:pt>
                <c:pt idx="3">
                  <c:v>mai</c:v>
                </c:pt>
              </c:strCache>
            </c:strRef>
          </c:cat>
          <c:val>
            <c:numRef>
              <c:f>Feuil1!$B$13:$B$16</c:f>
              <c:numCache>
                <c:formatCode>General</c:formatCode>
                <c:ptCount val="4"/>
                <c:pt idx="0">
                  <c:v>261</c:v>
                </c:pt>
                <c:pt idx="1">
                  <c:v>443</c:v>
                </c:pt>
                <c:pt idx="2">
                  <c:v>437</c:v>
                </c:pt>
                <c:pt idx="3">
                  <c:v>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FE-4970-BF78-243E000CAFC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18837519"/>
        <c:axId val="518837935"/>
      </c:lineChart>
      <c:catAx>
        <c:axId val="518837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r-FR"/>
          </a:p>
        </c:txPr>
        <c:crossAx val="518837935"/>
        <c:crosses val="autoZero"/>
        <c:auto val="1"/>
        <c:lblAlgn val="ctr"/>
        <c:lblOffset val="100"/>
        <c:noMultiLvlLbl val="0"/>
      </c:catAx>
      <c:valAx>
        <c:axId val="518837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883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0D3E7-4854-42C7-A595-E6C95953AE45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97977F-6BA8-49E3-A841-73C358861CB8}">
      <dgm:prSet phldrT="[Text]" phldr="0"/>
      <dgm:spPr/>
      <dgm:t>
        <a:bodyPr/>
        <a:lstStyle/>
        <a:p>
          <a:pPr rtl="0"/>
          <a:r>
            <a:rPr lang="en-US">
              <a:latin typeface="Montserrat "/>
            </a:rPr>
            <a:t>Avril </a:t>
          </a:r>
        </a:p>
      </dgm:t>
    </dgm:pt>
    <dgm:pt modelId="{4900F4A0-1BF0-4891-BA43-0B7B663BB43B}" type="parTrans" cxnId="{3C1B6245-D309-4D54-A34F-28FE37747376}">
      <dgm:prSet/>
      <dgm:spPr/>
      <dgm:t>
        <a:bodyPr/>
        <a:lstStyle/>
        <a:p>
          <a:endParaRPr lang="en-US"/>
        </a:p>
      </dgm:t>
    </dgm:pt>
    <dgm:pt modelId="{24A36A39-8CBF-4F63-8B04-66698EE4EE46}" type="sibTrans" cxnId="{3C1B6245-D309-4D54-A34F-28FE37747376}">
      <dgm:prSet/>
      <dgm:spPr/>
      <dgm:t>
        <a:bodyPr/>
        <a:lstStyle/>
        <a:p>
          <a:endParaRPr lang="en-US"/>
        </a:p>
      </dgm:t>
    </dgm:pt>
    <dgm:pt modelId="{5CF971C5-F356-4863-A3BC-A4A324AF9258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Juin</a:t>
          </a:r>
        </a:p>
      </dgm:t>
    </dgm:pt>
    <dgm:pt modelId="{AE6A3B3E-3FD6-45D6-A699-E3B5A1C43DBC}" type="parTrans" cxnId="{4580C2CC-4F0C-49C0-B2F2-8EA6B6DF4875}">
      <dgm:prSet/>
      <dgm:spPr/>
      <dgm:t>
        <a:bodyPr/>
        <a:lstStyle/>
        <a:p>
          <a:endParaRPr lang="en-US"/>
        </a:p>
      </dgm:t>
    </dgm:pt>
    <dgm:pt modelId="{5D92411D-221F-487E-A62D-C3E786B0F832}" type="sibTrans" cxnId="{4580C2CC-4F0C-49C0-B2F2-8EA6B6DF4875}">
      <dgm:prSet/>
      <dgm:spPr/>
      <dgm:t>
        <a:bodyPr/>
        <a:lstStyle/>
        <a:p>
          <a:endParaRPr lang="en-US"/>
        </a:p>
      </dgm:t>
    </dgm:pt>
    <dgm:pt modelId="{F14462BA-D49D-4EBC-9233-1320087CC506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Critères d'évaluation de l'efficacité de l'accompagnement</a:t>
          </a:r>
        </a:p>
      </dgm:t>
    </dgm:pt>
    <dgm:pt modelId="{C6DE36A8-1616-4A52-8D0E-5B83DF9D5D0E}" type="parTrans" cxnId="{A9141BDB-79C2-479B-A4E6-7D981D1E54B4}">
      <dgm:prSet/>
      <dgm:spPr/>
      <dgm:t>
        <a:bodyPr/>
        <a:lstStyle/>
        <a:p>
          <a:endParaRPr lang="en-US"/>
        </a:p>
      </dgm:t>
    </dgm:pt>
    <dgm:pt modelId="{F39C9156-75F6-4509-9840-99F98EB2B10B}" type="sibTrans" cxnId="{A9141BDB-79C2-479B-A4E6-7D981D1E54B4}">
      <dgm:prSet/>
      <dgm:spPr/>
      <dgm:t>
        <a:bodyPr/>
        <a:lstStyle/>
        <a:p>
          <a:endParaRPr lang="en-US"/>
        </a:p>
      </dgm:t>
    </dgm:pt>
    <dgm:pt modelId="{A6B60DF5-5E90-41DF-9FB6-7268A835AB75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 Septembre </a:t>
          </a:r>
        </a:p>
      </dgm:t>
    </dgm:pt>
    <dgm:pt modelId="{254F74B9-5FDF-43BC-BF91-5F448FC3BD47}" type="parTrans" cxnId="{7DE5DB68-623A-4698-A9B6-EF2F800624E4}">
      <dgm:prSet/>
      <dgm:spPr/>
      <dgm:t>
        <a:bodyPr/>
        <a:lstStyle/>
        <a:p>
          <a:endParaRPr lang="en-US"/>
        </a:p>
      </dgm:t>
    </dgm:pt>
    <dgm:pt modelId="{A28F03EE-D501-4212-850C-A3A9469CEB58}" type="sibTrans" cxnId="{7DE5DB68-623A-4698-A9B6-EF2F800624E4}">
      <dgm:prSet/>
      <dgm:spPr/>
      <dgm:t>
        <a:bodyPr/>
        <a:lstStyle/>
        <a:p>
          <a:endParaRPr lang="en-US"/>
        </a:p>
      </dgm:t>
    </dgm:pt>
    <dgm:pt modelId="{E3660193-0AAE-4988-B06A-13ECAD05F2F4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Novembre </a:t>
          </a:r>
        </a:p>
      </dgm:t>
    </dgm:pt>
    <dgm:pt modelId="{901F1665-F99D-41AE-AB41-71B7FE9CCC7A}" type="parTrans" cxnId="{D3ED5B7F-33EC-4D07-89BF-17E7F6A91962}">
      <dgm:prSet/>
      <dgm:spPr/>
      <dgm:t>
        <a:bodyPr/>
        <a:lstStyle/>
        <a:p>
          <a:endParaRPr lang="fr-FR"/>
        </a:p>
      </dgm:t>
    </dgm:pt>
    <dgm:pt modelId="{88E7608F-6334-4D6A-A0A8-6F50ECB2B9CC}" type="sibTrans" cxnId="{D3ED5B7F-33EC-4D07-89BF-17E7F6A91962}">
      <dgm:prSet/>
      <dgm:spPr/>
      <dgm:t>
        <a:bodyPr/>
        <a:lstStyle/>
        <a:p>
          <a:endParaRPr lang="fr-FR"/>
        </a:p>
      </dgm:t>
    </dgm:pt>
    <dgm:pt modelId="{E6FDC15C-676D-4DA2-8ED8-287F64DAED5B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Critères d'intégration des RETEX au Réseau</a:t>
          </a:r>
        </a:p>
      </dgm:t>
    </dgm:pt>
    <dgm:pt modelId="{DDD34B08-875B-495B-8093-DB9636BDEA32}" type="parTrans" cxnId="{20D5B8BA-C926-4746-8513-114EA52096BA}">
      <dgm:prSet/>
      <dgm:spPr/>
      <dgm:t>
        <a:bodyPr/>
        <a:lstStyle/>
        <a:p>
          <a:endParaRPr lang="fr-FR"/>
        </a:p>
      </dgm:t>
    </dgm:pt>
    <dgm:pt modelId="{5F1CA95F-F5D7-4CDE-8C2E-85EDD3273D95}" type="sibTrans" cxnId="{20D5B8BA-C926-4746-8513-114EA52096BA}">
      <dgm:prSet/>
      <dgm:spPr/>
      <dgm:t>
        <a:bodyPr/>
        <a:lstStyle/>
        <a:p>
          <a:endParaRPr lang="fr-FR"/>
        </a:p>
      </dgm:t>
    </dgm:pt>
    <dgm:pt modelId="{3DE17C77-011D-486A-947B-3C990BD6C975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Réseau d'accompagnement complété des RETEX</a:t>
          </a:r>
        </a:p>
      </dgm:t>
    </dgm:pt>
    <dgm:pt modelId="{1215C138-215D-4EFA-84A1-7544D11D124F}" type="parTrans" cxnId="{03F2E8EA-E43F-410E-A1A9-F55B4B228CA6}">
      <dgm:prSet/>
      <dgm:spPr/>
      <dgm:t>
        <a:bodyPr/>
        <a:lstStyle/>
        <a:p>
          <a:endParaRPr lang="fr-FR"/>
        </a:p>
      </dgm:t>
    </dgm:pt>
    <dgm:pt modelId="{E7100F7A-C471-4D31-9ED5-9166FB0D1CC6}" type="sibTrans" cxnId="{03F2E8EA-E43F-410E-A1A9-F55B4B228CA6}">
      <dgm:prSet/>
      <dgm:spPr/>
      <dgm:t>
        <a:bodyPr/>
        <a:lstStyle/>
        <a:p>
          <a:endParaRPr lang="fr-FR"/>
        </a:p>
      </dgm:t>
    </dgm:pt>
    <dgm:pt modelId="{6DAA0CDA-D7B2-4623-99CC-73555DC0BBAB}">
      <dgm:prSet phldr="0"/>
      <dgm:spPr/>
      <dgm:t>
        <a:bodyPr/>
        <a:lstStyle/>
        <a:p>
          <a:pPr rtl="0"/>
          <a:r>
            <a:rPr lang="en-US">
              <a:latin typeface="Montserrat "/>
            </a:rPr>
            <a:t>Travail sur 2 </a:t>
          </a:r>
          <a:r>
            <a:rPr lang="en-US" err="1">
              <a:latin typeface="Montserrat "/>
            </a:rPr>
            <a:t>cas</a:t>
          </a:r>
          <a:r>
            <a:rPr lang="en-US">
              <a:latin typeface="Montserrat "/>
            </a:rPr>
            <a:t> pratiques</a:t>
          </a:r>
        </a:p>
      </dgm:t>
    </dgm:pt>
    <dgm:pt modelId="{C5686997-8F46-4D13-B438-BBB7682DEF37}" type="parTrans" cxnId="{8406DB7F-6733-4C4E-92CC-E5D60888FC6C}">
      <dgm:prSet/>
      <dgm:spPr/>
      <dgm:t>
        <a:bodyPr/>
        <a:lstStyle/>
        <a:p>
          <a:endParaRPr lang="fr-FR"/>
        </a:p>
      </dgm:t>
    </dgm:pt>
    <dgm:pt modelId="{A0342659-080C-49D3-B355-C9BDC97B9721}" type="sibTrans" cxnId="{8406DB7F-6733-4C4E-92CC-E5D60888FC6C}">
      <dgm:prSet/>
      <dgm:spPr/>
      <dgm:t>
        <a:bodyPr/>
        <a:lstStyle/>
        <a:p>
          <a:endParaRPr lang="fr-FR"/>
        </a:p>
      </dgm:t>
    </dgm:pt>
    <dgm:pt modelId="{DF3CF0DF-9A90-413C-923E-10EE958B28F5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Information charte éthique</a:t>
          </a:r>
        </a:p>
      </dgm:t>
    </dgm:pt>
    <dgm:pt modelId="{09D53058-85D0-4977-8244-FE171F715596}" type="parTrans" cxnId="{0D1EDBD7-9315-40A1-B3A2-86F1AFEEF3D4}">
      <dgm:prSet/>
      <dgm:spPr/>
      <dgm:t>
        <a:bodyPr/>
        <a:lstStyle/>
        <a:p>
          <a:endParaRPr lang="fr-FR"/>
        </a:p>
      </dgm:t>
    </dgm:pt>
    <dgm:pt modelId="{1FD3A148-053D-4DBF-953B-C38277C7074A}" type="sibTrans" cxnId="{0D1EDBD7-9315-40A1-B3A2-86F1AFEEF3D4}">
      <dgm:prSet/>
      <dgm:spPr/>
      <dgm:t>
        <a:bodyPr/>
        <a:lstStyle/>
        <a:p>
          <a:endParaRPr lang="fr-FR"/>
        </a:p>
      </dgm:t>
    </dgm:pt>
    <dgm:pt modelId="{F065DDFA-4128-4A8C-A31F-6D02BEC60367}">
      <dgm:prSet phldrT="[Text]" phldr="0"/>
      <dgm:spPr/>
      <dgm:t>
        <a:bodyPr/>
        <a:lstStyle/>
        <a:p>
          <a:pPr rtl="0"/>
          <a:r>
            <a:rPr lang="en-US">
              <a:latin typeface="Montserrat "/>
            </a:rPr>
            <a:t>Février</a:t>
          </a:r>
        </a:p>
      </dgm:t>
    </dgm:pt>
    <dgm:pt modelId="{D7CBA68E-FC3E-406B-9CF6-70106295F74E}" type="parTrans" cxnId="{B4E094BD-4676-4A76-AFA6-F8B3D7C28C57}">
      <dgm:prSet/>
      <dgm:spPr/>
      <dgm:t>
        <a:bodyPr/>
        <a:lstStyle/>
        <a:p>
          <a:endParaRPr lang="fr-FR"/>
        </a:p>
      </dgm:t>
    </dgm:pt>
    <dgm:pt modelId="{D9372CA3-5E71-489B-8B22-EEA9B07BEA19}" type="sibTrans" cxnId="{B4E094BD-4676-4A76-AFA6-F8B3D7C28C57}">
      <dgm:prSet/>
      <dgm:spPr/>
      <dgm:t>
        <a:bodyPr/>
        <a:lstStyle/>
        <a:p>
          <a:endParaRPr lang="fr-FR"/>
        </a:p>
      </dgm:t>
    </dgm:pt>
    <dgm:pt modelId="{0684A827-60EF-4ECA-BFAB-3C49E102559C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Cadrage du projet (partage des objectifs)</a:t>
          </a:r>
        </a:p>
      </dgm:t>
    </dgm:pt>
    <dgm:pt modelId="{1EC4B743-A15A-46EB-9B76-626E2D702844}" type="parTrans" cxnId="{1FE139CB-2AA8-4C11-A000-2C8E32DCC380}">
      <dgm:prSet/>
      <dgm:spPr/>
      <dgm:t>
        <a:bodyPr/>
        <a:lstStyle/>
        <a:p>
          <a:endParaRPr lang="fr-FR"/>
        </a:p>
      </dgm:t>
    </dgm:pt>
    <dgm:pt modelId="{1504A237-2FD1-4845-8CFE-78B0904C89DC}" type="sibTrans" cxnId="{1FE139CB-2AA8-4C11-A000-2C8E32DCC380}">
      <dgm:prSet/>
      <dgm:spPr/>
      <dgm:t>
        <a:bodyPr/>
        <a:lstStyle/>
        <a:p>
          <a:endParaRPr lang="fr-FR"/>
        </a:p>
      </dgm:t>
    </dgm:pt>
    <dgm:pt modelId="{9C1B31E2-FC1E-4F53-9F85-AF4F76CF9E4C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Modalités de travail collectif</a:t>
          </a:r>
        </a:p>
      </dgm:t>
    </dgm:pt>
    <dgm:pt modelId="{C1E41269-6072-40EC-8EC3-124BE22197D9}" type="parTrans" cxnId="{53EBD4AE-FDB9-4538-AFCA-55AAF6E0FBCE}">
      <dgm:prSet/>
      <dgm:spPr/>
      <dgm:t>
        <a:bodyPr/>
        <a:lstStyle/>
        <a:p>
          <a:endParaRPr lang="fr-FR"/>
        </a:p>
      </dgm:t>
    </dgm:pt>
    <dgm:pt modelId="{BB6C96CA-6FD1-4A26-94D1-1F6244430614}" type="sibTrans" cxnId="{53EBD4AE-FDB9-4538-AFCA-55AAF6E0FBCE}">
      <dgm:prSet/>
      <dgm:spPr/>
      <dgm:t>
        <a:bodyPr/>
        <a:lstStyle/>
        <a:p>
          <a:endParaRPr lang="fr-FR"/>
        </a:p>
      </dgm:t>
    </dgm:pt>
    <dgm:pt modelId="{94097F15-5328-4031-90C0-17F2C4F12375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Suivi de l’accompagnement organisé</a:t>
          </a:r>
        </a:p>
      </dgm:t>
    </dgm:pt>
    <dgm:pt modelId="{E55508C5-02A2-4529-9F61-C62518C64AC0}" type="parTrans" cxnId="{794BF10D-ED54-4D00-A697-D7DFA15542AA}">
      <dgm:prSet/>
      <dgm:spPr/>
      <dgm:t>
        <a:bodyPr/>
        <a:lstStyle/>
        <a:p>
          <a:endParaRPr lang="fr-FR"/>
        </a:p>
      </dgm:t>
    </dgm:pt>
    <dgm:pt modelId="{07DDD621-40E8-4327-9835-9B34DBFD7EA9}" type="sibTrans" cxnId="{794BF10D-ED54-4D00-A697-D7DFA15542AA}">
      <dgm:prSet/>
      <dgm:spPr/>
      <dgm:t>
        <a:bodyPr/>
        <a:lstStyle/>
        <a:p>
          <a:endParaRPr lang="fr-FR"/>
        </a:p>
      </dgm:t>
    </dgm:pt>
    <dgm:pt modelId="{4F93FC51-AC3F-4ABF-A484-959EED57DA2B}" type="pres">
      <dgm:prSet presAssocID="{23C0D3E7-4854-42C7-A595-E6C95953AE45}" presName="linearFlow" presStyleCnt="0">
        <dgm:presLayoutVars>
          <dgm:dir/>
          <dgm:animLvl val="lvl"/>
          <dgm:resizeHandles val="exact"/>
        </dgm:presLayoutVars>
      </dgm:prSet>
      <dgm:spPr/>
    </dgm:pt>
    <dgm:pt modelId="{5316CB18-F14C-4BF0-890C-9772E5A6073B}" type="pres">
      <dgm:prSet presAssocID="{F065DDFA-4128-4A8C-A31F-6D02BEC60367}" presName="composite" presStyleCnt="0"/>
      <dgm:spPr/>
    </dgm:pt>
    <dgm:pt modelId="{2F6E7B9A-D4EC-47BE-8E55-BA9570BB4573}" type="pres">
      <dgm:prSet presAssocID="{F065DDFA-4128-4A8C-A31F-6D02BEC60367}" presName="parentText" presStyleLbl="alignNode1" presStyleIdx="0" presStyleCnt="5" custLinFactNeighborX="-76" custLinFactNeighborY="-168">
        <dgm:presLayoutVars>
          <dgm:chMax val="1"/>
          <dgm:bulletEnabled val="1"/>
        </dgm:presLayoutVars>
      </dgm:prSet>
      <dgm:spPr/>
    </dgm:pt>
    <dgm:pt modelId="{B32EF3B8-2FEA-44F4-B16E-821849D36D02}" type="pres">
      <dgm:prSet presAssocID="{F065DDFA-4128-4A8C-A31F-6D02BEC60367}" presName="descendantText" presStyleLbl="alignAcc1" presStyleIdx="0" presStyleCnt="5" custLinFactNeighborX="3360" custLinFactNeighborY="-259">
        <dgm:presLayoutVars>
          <dgm:bulletEnabled val="1"/>
        </dgm:presLayoutVars>
      </dgm:prSet>
      <dgm:spPr/>
    </dgm:pt>
    <dgm:pt modelId="{A3963259-B601-4DBA-ACCE-BEA19256B381}" type="pres">
      <dgm:prSet presAssocID="{D9372CA3-5E71-489B-8B22-EEA9B07BEA19}" presName="sp" presStyleCnt="0"/>
      <dgm:spPr/>
    </dgm:pt>
    <dgm:pt modelId="{590F6C18-3EC9-44EC-B772-D9FCEEBBE1B1}" type="pres">
      <dgm:prSet presAssocID="{7497977F-6BA8-49E3-A841-73C358861CB8}" presName="composite" presStyleCnt="0"/>
      <dgm:spPr/>
    </dgm:pt>
    <dgm:pt modelId="{629EFE16-CB90-4365-B10B-C3343BB3A355}" type="pres">
      <dgm:prSet presAssocID="{7497977F-6BA8-49E3-A841-73C358861CB8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6F765FA2-0F0F-469E-A8CE-2DFE66882245}" type="pres">
      <dgm:prSet presAssocID="{7497977F-6BA8-49E3-A841-73C358861CB8}" presName="descendantText" presStyleLbl="alignAcc1" presStyleIdx="1" presStyleCnt="5">
        <dgm:presLayoutVars>
          <dgm:bulletEnabled val="1"/>
        </dgm:presLayoutVars>
      </dgm:prSet>
      <dgm:spPr/>
    </dgm:pt>
    <dgm:pt modelId="{D00245C2-E178-42E1-AB08-30E14FC51CDC}" type="pres">
      <dgm:prSet presAssocID="{24A36A39-8CBF-4F63-8B04-66698EE4EE46}" presName="sp" presStyleCnt="0"/>
      <dgm:spPr/>
    </dgm:pt>
    <dgm:pt modelId="{2B2D6E49-B1DF-47E9-AE02-BDA0F60F9A99}" type="pres">
      <dgm:prSet presAssocID="{5CF971C5-F356-4863-A3BC-A4A324AF9258}" presName="composite" presStyleCnt="0"/>
      <dgm:spPr/>
    </dgm:pt>
    <dgm:pt modelId="{A3FC77AA-5925-4E20-B4BF-BF31F63EF0D5}" type="pres">
      <dgm:prSet presAssocID="{5CF971C5-F356-4863-A3BC-A4A324AF925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8D9D573-D724-494A-89C5-A3BC7A467BBA}" type="pres">
      <dgm:prSet presAssocID="{5CF971C5-F356-4863-A3BC-A4A324AF9258}" presName="descendantText" presStyleLbl="alignAcc1" presStyleIdx="2" presStyleCnt="5">
        <dgm:presLayoutVars>
          <dgm:bulletEnabled val="1"/>
        </dgm:presLayoutVars>
      </dgm:prSet>
      <dgm:spPr/>
    </dgm:pt>
    <dgm:pt modelId="{25266ED9-B3DA-4228-91AB-B16703894495}" type="pres">
      <dgm:prSet presAssocID="{5D92411D-221F-487E-A62D-C3E786B0F832}" presName="sp" presStyleCnt="0"/>
      <dgm:spPr/>
    </dgm:pt>
    <dgm:pt modelId="{B94797A7-1ADB-4997-938E-04BC4FE6028C}" type="pres">
      <dgm:prSet presAssocID="{A6B60DF5-5E90-41DF-9FB6-7268A835AB75}" presName="composite" presStyleCnt="0"/>
      <dgm:spPr/>
    </dgm:pt>
    <dgm:pt modelId="{00264815-2C3A-443B-AA9D-6C84E42F9044}" type="pres">
      <dgm:prSet presAssocID="{A6B60DF5-5E90-41DF-9FB6-7268A835AB7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1607256C-3CC2-46E1-8834-96B97A5FB61B}" type="pres">
      <dgm:prSet presAssocID="{A6B60DF5-5E90-41DF-9FB6-7268A835AB75}" presName="descendantText" presStyleLbl="alignAcc1" presStyleIdx="3" presStyleCnt="5">
        <dgm:presLayoutVars>
          <dgm:bulletEnabled val="1"/>
        </dgm:presLayoutVars>
      </dgm:prSet>
      <dgm:spPr/>
    </dgm:pt>
    <dgm:pt modelId="{C3A84588-2F86-408A-BC2A-0DEBB191AA99}" type="pres">
      <dgm:prSet presAssocID="{A28F03EE-D501-4212-850C-A3A9469CEB58}" presName="sp" presStyleCnt="0"/>
      <dgm:spPr/>
    </dgm:pt>
    <dgm:pt modelId="{F9C53FC1-C9AF-498B-AAB0-EA1C373C2271}" type="pres">
      <dgm:prSet presAssocID="{E3660193-0AAE-4988-B06A-13ECAD05F2F4}" presName="composite" presStyleCnt="0"/>
      <dgm:spPr/>
    </dgm:pt>
    <dgm:pt modelId="{E6944922-C540-464E-83F6-811995620497}" type="pres">
      <dgm:prSet presAssocID="{E3660193-0AAE-4988-B06A-13ECAD05F2F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A34E8F4A-402D-417A-9066-B639FC67D6DC}" type="pres">
      <dgm:prSet presAssocID="{E3660193-0AAE-4988-B06A-13ECAD05F2F4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794BF10D-ED54-4D00-A697-D7DFA15542AA}" srcId="{E3660193-0AAE-4988-B06A-13ECAD05F2F4}" destId="{94097F15-5328-4031-90C0-17F2C4F12375}" srcOrd="0" destOrd="0" parTransId="{E55508C5-02A2-4529-9F61-C62518C64AC0}" sibTransId="{07DDD621-40E8-4327-9835-9B34DBFD7EA9}"/>
    <dgm:cxn modelId="{67BB9C23-C233-46A8-AD19-816968A090AC}" type="presOf" srcId="{7497977F-6BA8-49E3-A841-73C358861CB8}" destId="{629EFE16-CB90-4365-B10B-C3343BB3A355}" srcOrd="0" destOrd="0" presId="urn:microsoft.com/office/officeart/2005/8/layout/chevron2"/>
    <dgm:cxn modelId="{E26E3738-7BF7-47F6-9C73-730728CFFEFC}" type="presOf" srcId="{0684A827-60EF-4ECA-BFAB-3C49E102559C}" destId="{B32EF3B8-2FEA-44F4-B16E-821849D36D02}" srcOrd="0" destOrd="0" presId="urn:microsoft.com/office/officeart/2005/8/layout/chevron2"/>
    <dgm:cxn modelId="{3984475C-3B97-4FF9-846F-1E0ADE701449}" type="presOf" srcId="{F14462BA-D49D-4EBC-9233-1320087CC506}" destId="{38D9D573-D724-494A-89C5-A3BC7A467BBA}" srcOrd="0" destOrd="0" presId="urn:microsoft.com/office/officeart/2005/8/layout/chevron2"/>
    <dgm:cxn modelId="{A9F5FE5D-5540-4DFD-8AAD-8C659DC9405F}" type="presOf" srcId="{E3660193-0AAE-4988-B06A-13ECAD05F2F4}" destId="{E6944922-C540-464E-83F6-811995620497}" srcOrd="0" destOrd="0" presId="urn:microsoft.com/office/officeart/2005/8/layout/chevron2"/>
    <dgm:cxn modelId="{32832364-F16D-4B00-9470-4A3F1DBE5B3C}" type="presOf" srcId="{5CF971C5-F356-4863-A3BC-A4A324AF9258}" destId="{A3FC77AA-5925-4E20-B4BF-BF31F63EF0D5}" srcOrd="0" destOrd="0" presId="urn:microsoft.com/office/officeart/2005/8/layout/chevron2"/>
    <dgm:cxn modelId="{49C04244-D8C4-4AF4-948E-032DA01359AB}" type="presOf" srcId="{DF3CF0DF-9A90-413C-923E-10EE958B28F5}" destId="{1607256C-3CC2-46E1-8834-96B97A5FB61B}" srcOrd="0" destOrd="1" presId="urn:microsoft.com/office/officeart/2005/8/layout/chevron2"/>
    <dgm:cxn modelId="{3C1B6245-D309-4D54-A34F-28FE37747376}" srcId="{23C0D3E7-4854-42C7-A595-E6C95953AE45}" destId="{7497977F-6BA8-49E3-A841-73C358861CB8}" srcOrd="1" destOrd="0" parTransId="{4900F4A0-1BF0-4891-BA43-0B7B663BB43B}" sibTransId="{24A36A39-8CBF-4F63-8B04-66698EE4EE46}"/>
    <dgm:cxn modelId="{7DE5DB68-623A-4698-A9B6-EF2F800624E4}" srcId="{23C0D3E7-4854-42C7-A595-E6C95953AE45}" destId="{A6B60DF5-5E90-41DF-9FB6-7268A835AB75}" srcOrd="3" destOrd="0" parTransId="{254F74B9-5FDF-43BC-BF91-5F448FC3BD47}" sibTransId="{A28F03EE-D501-4212-850C-A3A9469CEB58}"/>
    <dgm:cxn modelId="{2AF43150-70D4-4EF4-A0A4-CFDCA0080ADD}" type="presOf" srcId="{3DE17C77-011D-486A-947B-3C990BD6C975}" destId="{A34E8F4A-402D-417A-9066-B639FC67D6DC}" srcOrd="0" destOrd="1" presId="urn:microsoft.com/office/officeart/2005/8/layout/chevron2"/>
    <dgm:cxn modelId="{248DAB50-4CAE-423F-A572-289FF7E8AD1C}" type="presOf" srcId="{23C0D3E7-4854-42C7-A595-E6C95953AE45}" destId="{4F93FC51-AC3F-4ABF-A484-959EED57DA2B}" srcOrd="0" destOrd="0" presId="urn:microsoft.com/office/officeart/2005/8/layout/chevron2"/>
    <dgm:cxn modelId="{8AF7A358-20EF-4810-AA70-858C672456E8}" type="presOf" srcId="{A6B60DF5-5E90-41DF-9FB6-7268A835AB75}" destId="{00264815-2C3A-443B-AA9D-6C84E42F9044}" srcOrd="0" destOrd="0" presId="urn:microsoft.com/office/officeart/2005/8/layout/chevron2"/>
    <dgm:cxn modelId="{D3ED5B7F-33EC-4D07-89BF-17E7F6A91962}" srcId="{23C0D3E7-4854-42C7-A595-E6C95953AE45}" destId="{E3660193-0AAE-4988-B06A-13ECAD05F2F4}" srcOrd="4" destOrd="0" parTransId="{901F1665-F99D-41AE-AB41-71B7FE9CCC7A}" sibTransId="{88E7608F-6334-4D6A-A0A8-6F50ECB2B9CC}"/>
    <dgm:cxn modelId="{8406DB7F-6733-4C4E-92CC-E5D60888FC6C}" srcId="{7497977F-6BA8-49E3-A841-73C358861CB8}" destId="{6DAA0CDA-D7B2-4623-99CC-73555DC0BBAB}" srcOrd="0" destOrd="0" parTransId="{C5686997-8F46-4D13-B438-BBB7682DEF37}" sibTransId="{A0342659-080C-49D3-B355-C9BDC97B9721}"/>
    <dgm:cxn modelId="{53EBD4AE-FDB9-4538-AFCA-55AAF6E0FBCE}" srcId="{F065DDFA-4128-4A8C-A31F-6D02BEC60367}" destId="{9C1B31E2-FC1E-4F53-9F85-AF4F76CF9E4C}" srcOrd="1" destOrd="0" parTransId="{C1E41269-6072-40EC-8EC3-124BE22197D9}" sibTransId="{BB6C96CA-6FD1-4A26-94D1-1F6244430614}"/>
    <dgm:cxn modelId="{19B68FB4-15D1-473C-8907-CC70978FB7C5}" type="presOf" srcId="{94097F15-5328-4031-90C0-17F2C4F12375}" destId="{A34E8F4A-402D-417A-9066-B639FC67D6DC}" srcOrd="0" destOrd="0" presId="urn:microsoft.com/office/officeart/2005/8/layout/chevron2"/>
    <dgm:cxn modelId="{20D5B8BA-C926-4746-8513-114EA52096BA}" srcId="{A6B60DF5-5E90-41DF-9FB6-7268A835AB75}" destId="{E6FDC15C-676D-4DA2-8ED8-287F64DAED5B}" srcOrd="0" destOrd="0" parTransId="{DDD34B08-875B-495B-8093-DB9636BDEA32}" sibTransId="{5F1CA95F-F5D7-4CDE-8C2E-85EDD3273D95}"/>
    <dgm:cxn modelId="{460764BB-79F2-4A2B-96D8-D43CD719EC16}" type="presOf" srcId="{E6FDC15C-676D-4DA2-8ED8-287F64DAED5B}" destId="{1607256C-3CC2-46E1-8834-96B97A5FB61B}" srcOrd="0" destOrd="0" presId="urn:microsoft.com/office/officeart/2005/8/layout/chevron2"/>
    <dgm:cxn modelId="{B4E094BD-4676-4A76-AFA6-F8B3D7C28C57}" srcId="{23C0D3E7-4854-42C7-A595-E6C95953AE45}" destId="{F065DDFA-4128-4A8C-A31F-6D02BEC60367}" srcOrd="0" destOrd="0" parTransId="{D7CBA68E-FC3E-406B-9CF6-70106295F74E}" sibTransId="{D9372CA3-5E71-489B-8B22-EEA9B07BEA19}"/>
    <dgm:cxn modelId="{9D69EAC7-FA58-4C06-B819-EB1F0E4E3165}" type="presOf" srcId="{6DAA0CDA-D7B2-4623-99CC-73555DC0BBAB}" destId="{6F765FA2-0F0F-469E-A8CE-2DFE66882245}" srcOrd="0" destOrd="0" presId="urn:microsoft.com/office/officeart/2005/8/layout/chevron2"/>
    <dgm:cxn modelId="{1FE139CB-2AA8-4C11-A000-2C8E32DCC380}" srcId="{F065DDFA-4128-4A8C-A31F-6D02BEC60367}" destId="{0684A827-60EF-4ECA-BFAB-3C49E102559C}" srcOrd="0" destOrd="0" parTransId="{1EC4B743-A15A-46EB-9B76-626E2D702844}" sibTransId="{1504A237-2FD1-4845-8CFE-78B0904C89DC}"/>
    <dgm:cxn modelId="{4580C2CC-4F0C-49C0-B2F2-8EA6B6DF4875}" srcId="{23C0D3E7-4854-42C7-A595-E6C95953AE45}" destId="{5CF971C5-F356-4863-A3BC-A4A324AF9258}" srcOrd="2" destOrd="0" parTransId="{AE6A3B3E-3FD6-45D6-A699-E3B5A1C43DBC}" sibTransId="{5D92411D-221F-487E-A62D-C3E786B0F832}"/>
    <dgm:cxn modelId="{0D1EDBD7-9315-40A1-B3A2-86F1AFEEF3D4}" srcId="{A6B60DF5-5E90-41DF-9FB6-7268A835AB75}" destId="{DF3CF0DF-9A90-413C-923E-10EE958B28F5}" srcOrd="1" destOrd="0" parTransId="{09D53058-85D0-4977-8244-FE171F715596}" sibTransId="{1FD3A148-053D-4DBF-953B-C38277C7074A}"/>
    <dgm:cxn modelId="{A9141BDB-79C2-479B-A4E6-7D981D1E54B4}" srcId="{5CF971C5-F356-4863-A3BC-A4A324AF9258}" destId="{F14462BA-D49D-4EBC-9233-1320087CC506}" srcOrd="0" destOrd="0" parTransId="{C6DE36A8-1616-4A52-8D0E-5B83DF9D5D0E}" sibTransId="{F39C9156-75F6-4509-9840-99F98EB2B10B}"/>
    <dgm:cxn modelId="{93B8C3DB-CFA4-4E56-88A7-EEA2DADF6190}" type="presOf" srcId="{F065DDFA-4128-4A8C-A31F-6D02BEC60367}" destId="{2F6E7B9A-D4EC-47BE-8E55-BA9570BB4573}" srcOrd="0" destOrd="0" presId="urn:microsoft.com/office/officeart/2005/8/layout/chevron2"/>
    <dgm:cxn modelId="{00F723E2-548D-452D-9421-25F88F6E352E}" type="presOf" srcId="{9C1B31E2-FC1E-4F53-9F85-AF4F76CF9E4C}" destId="{B32EF3B8-2FEA-44F4-B16E-821849D36D02}" srcOrd="0" destOrd="1" presId="urn:microsoft.com/office/officeart/2005/8/layout/chevron2"/>
    <dgm:cxn modelId="{03F2E8EA-E43F-410E-A1A9-F55B4B228CA6}" srcId="{E3660193-0AAE-4988-B06A-13ECAD05F2F4}" destId="{3DE17C77-011D-486A-947B-3C990BD6C975}" srcOrd="1" destOrd="0" parTransId="{1215C138-215D-4EFA-84A1-7544D11D124F}" sibTransId="{E7100F7A-C471-4D31-9ED5-9166FB0D1CC6}"/>
    <dgm:cxn modelId="{A4CCA374-2813-45C0-84E9-02146591D6F0}" type="presParOf" srcId="{4F93FC51-AC3F-4ABF-A484-959EED57DA2B}" destId="{5316CB18-F14C-4BF0-890C-9772E5A6073B}" srcOrd="0" destOrd="0" presId="urn:microsoft.com/office/officeart/2005/8/layout/chevron2"/>
    <dgm:cxn modelId="{177F7301-2E1D-4B1D-A61E-F5AB21DC6921}" type="presParOf" srcId="{5316CB18-F14C-4BF0-890C-9772E5A6073B}" destId="{2F6E7B9A-D4EC-47BE-8E55-BA9570BB4573}" srcOrd="0" destOrd="0" presId="urn:microsoft.com/office/officeart/2005/8/layout/chevron2"/>
    <dgm:cxn modelId="{E90D746B-74D7-4609-AE85-693456AD7509}" type="presParOf" srcId="{5316CB18-F14C-4BF0-890C-9772E5A6073B}" destId="{B32EF3B8-2FEA-44F4-B16E-821849D36D02}" srcOrd="1" destOrd="0" presId="urn:microsoft.com/office/officeart/2005/8/layout/chevron2"/>
    <dgm:cxn modelId="{16289041-59CD-49DF-9D08-18CE79CA9223}" type="presParOf" srcId="{4F93FC51-AC3F-4ABF-A484-959EED57DA2B}" destId="{A3963259-B601-4DBA-ACCE-BEA19256B381}" srcOrd="1" destOrd="0" presId="urn:microsoft.com/office/officeart/2005/8/layout/chevron2"/>
    <dgm:cxn modelId="{4F458E84-7C3F-4AC2-BA02-2C3E628C564B}" type="presParOf" srcId="{4F93FC51-AC3F-4ABF-A484-959EED57DA2B}" destId="{590F6C18-3EC9-44EC-B772-D9FCEEBBE1B1}" srcOrd="2" destOrd="0" presId="urn:microsoft.com/office/officeart/2005/8/layout/chevron2"/>
    <dgm:cxn modelId="{056D5E22-FF7A-4D74-AD23-3F5AFAB74CD6}" type="presParOf" srcId="{590F6C18-3EC9-44EC-B772-D9FCEEBBE1B1}" destId="{629EFE16-CB90-4365-B10B-C3343BB3A355}" srcOrd="0" destOrd="0" presId="urn:microsoft.com/office/officeart/2005/8/layout/chevron2"/>
    <dgm:cxn modelId="{6EB6B07C-81E9-43F4-A0BC-E165C722ECEB}" type="presParOf" srcId="{590F6C18-3EC9-44EC-B772-D9FCEEBBE1B1}" destId="{6F765FA2-0F0F-469E-A8CE-2DFE66882245}" srcOrd="1" destOrd="0" presId="urn:microsoft.com/office/officeart/2005/8/layout/chevron2"/>
    <dgm:cxn modelId="{69245E48-35AE-4EB2-8615-1E81567DC4D3}" type="presParOf" srcId="{4F93FC51-AC3F-4ABF-A484-959EED57DA2B}" destId="{D00245C2-E178-42E1-AB08-30E14FC51CDC}" srcOrd="3" destOrd="0" presId="urn:microsoft.com/office/officeart/2005/8/layout/chevron2"/>
    <dgm:cxn modelId="{6E787435-12BF-4EB1-8927-090803EF0B55}" type="presParOf" srcId="{4F93FC51-AC3F-4ABF-A484-959EED57DA2B}" destId="{2B2D6E49-B1DF-47E9-AE02-BDA0F60F9A99}" srcOrd="4" destOrd="0" presId="urn:microsoft.com/office/officeart/2005/8/layout/chevron2"/>
    <dgm:cxn modelId="{6103A362-0439-4567-8E38-6B471AEEB644}" type="presParOf" srcId="{2B2D6E49-B1DF-47E9-AE02-BDA0F60F9A99}" destId="{A3FC77AA-5925-4E20-B4BF-BF31F63EF0D5}" srcOrd="0" destOrd="0" presId="urn:microsoft.com/office/officeart/2005/8/layout/chevron2"/>
    <dgm:cxn modelId="{EF381EF6-740C-4998-B8C4-98789C99A8DD}" type="presParOf" srcId="{2B2D6E49-B1DF-47E9-AE02-BDA0F60F9A99}" destId="{38D9D573-D724-494A-89C5-A3BC7A467BBA}" srcOrd="1" destOrd="0" presId="urn:microsoft.com/office/officeart/2005/8/layout/chevron2"/>
    <dgm:cxn modelId="{FFE2DFBD-60E2-4E5D-860C-B3E7F1E78204}" type="presParOf" srcId="{4F93FC51-AC3F-4ABF-A484-959EED57DA2B}" destId="{25266ED9-B3DA-4228-91AB-B16703894495}" srcOrd="5" destOrd="0" presId="urn:microsoft.com/office/officeart/2005/8/layout/chevron2"/>
    <dgm:cxn modelId="{208FD5BF-3392-426B-B1FA-D933BF29C02A}" type="presParOf" srcId="{4F93FC51-AC3F-4ABF-A484-959EED57DA2B}" destId="{B94797A7-1ADB-4997-938E-04BC4FE6028C}" srcOrd="6" destOrd="0" presId="urn:microsoft.com/office/officeart/2005/8/layout/chevron2"/>
    <dgm:cxn modelId="{BE2D1212-F538-4C78-9DAB-9AAA7C2A230D}" type="presParOf" srcId="{B94797A7-1ADB-4997-938E-04BC4FE6028C}" destId="{00264815-2C3A-443B-AA9D-6C84E42F9044}" srcOrd="0" destOrd="0" presId="urn:microsoft.com/office/officeart/2005/8/layout/chevron2"/>
    <dgm:cxn modelId="{D9BCAACD-4A58-4C5A-B9D7-D897C7FEE238}" type="presParOf" srcId="{B94797A7-1ADB-4997-938E-04BC4FE6028C}" destId="{1607256C-3CC2-46E1-8834-96B97A5FB61B}" srcOrd="1" destOrd="0" presId="urn:microsoft.com/office/officeart/2005/8/layout/chevron2"/>
    <dgm:cxn modelId="{37CAC50D-B69D-4237-B6E3-64E1812FB9A6}" type="presParOf" srcId="{4F93FC51-AC3F-4ABF-A484-959EED57DA2B}" destId="{C3A84588-2F86-408A-BC2A-0DEBB191AA99}" srcOrd="7" destOrd="0" presId="urn:microsoft.com/office/officeart/2005/8/layout/chevron2"/>
    <dgm:cxn modelId="{0C306B12-8B08-47AF-9EF9-40371DC61197}" type="presParOf" srcId="{4F93FC51-AC3F-4ABF-A484-959EED57DA2B}" destId="{F9C53FC1-C9AF-498B-AAB0-EA1C373C2271}" srcOrd="8" destOrd="0" presId="urn:microsoft.com/office/officeart/2005/8/layout/chevron2"/>
    <dgm:cxn modelId="{8C619BB3-9A18-435C-BF09-01A7F860D532}" type="presParOf" srcId="{F9C53FC1-C9AF-498B-AAB0-EA1C373C2271}" destId="{E6944922-C540-464E-83F6-811995620497}" srcOrd="0" destOrd="0" presId="urn:microsoft.com/office/officeart/2005/8/layout/chevron2"/>
    <dgm:cxn modelId="{B7FA26E7-9D2A-4B82-BDD0-C64ED48E750F}" type="presParOf" srcId="{F9C53FC1-C9AF-498B-AAB0-EA1C373C2271}" destId="{A34E8F4A-402D-417A-9066-B639FC67D6D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B05D1-A2B5-4002-BE5E-CF8A231A818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3B73C0B-4521-4F31-879C-D69A6D7371BE}">
      <dgm:prSet phldrT="[Text]"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Elaboration d'une V2 de la grille de diagnostic</a:t>
          </a:r>
        </a:p>
      </dgm:t>
    </dgm:pt>
    <dgm:pt modelId="{2D6B692B-30E1-467C-8943-BF5764F486C8}" type="parTrans" cxnId="{21C6E704-7832-4426-9FDE-3A54FD8F1BD8}">
      <dgm:prSet/>
      <dgm:spPr/>
      <dgm:t>
        <a:bodyPr/>
        <a:lstStyle/>
        <a:p>
          <a:endParaRPr lang="en-US"/>
        </a:p>
      </dgm:t>
    </dgm:pt>
    <dgm:pt modelId="{EBFC71D5-BAA8-48B3-BF90-4213B462076D}" type="sibTrans" cxnId="{21C6E704-7832-4426-9FDE-3A54FD8F1BD8}">
      <dgm:prSet/>
      <dgm:spPr/>
      <dgm:t>
        <a:bodyPr/>
        <a:lstStyle/>
        <a:p>
          <a:endParaRPr lang="en-US"/>
        </a:p>
      </dgm:t>
    </dgm:pt>
    <dgm:pt modelId="{0C075610-FF9F-4187-B2FA-DB551385C403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Mai - Juin</a:t>
          </a:r>
        </a:p>
      </dgm:t>
    </dgm:pt>
    <dgm:pt modelId="{E042350C-0C09-4D82-A994-85A667B016A2}" type="parTrans" cxnId="{03C2E145-88B9-45B8-AD27-FBD584340A65}">
      <dgm:prSet/>
      <dgm:spPr/>
      <dgm:t>
        <a:bodyPr/>
        <a:lstStyle/>
        <a:p>
          <a:endParaRPr lang="en-US"/>
        </a:p>
      </dgm:t>
    </dgm:pt>
    <dgm:pt modelId="{B292881F-21C2-49E3-9B0F-4AD08A377FA4}" type="sibTrans" cxnId="{03C2E145-88B9-45B8-AD27-FBD584340A65}">
      <dgm:prSet/>
      <dgm:spPr/>
      <dgm:t>
        <a:bodyPr/>
        <a:lstStyle/>
        <a:p>
          <a:endParaRPr lang="en-US"/>
        </a:p>
      </dgm:t>
    </dgm:pt>
    <dgm:pt modelId="{F49D233F-4E74-4379-BCA2-47482BE91A38}">
      <dgm:prSet phldrT="[Text]" phldr="0" custT="1"/>
      <dgm:spPr/>
      <dgm:t>
        <a:bodyPr/>
        <a:lstStyle/>
        <a:p>
          <a:r>
            <a:rPr lang="en-US" sz="1100" err="1">
              <a:latin typeface="Montserrat"/>
            </a:rPr>
            <a:t>Modélisation</a:t>
          </a:r>
          <a:r>
            <a:rPr lang="en-US" sz="1100">
              <a:latin typeface="Montserrat"/>
            </a:rPr>
            <a:t> du circuit d'accompagnement </a:t>
          </a:r>
          <a:endParaRPr lang="fr-FR" sz="1100">
            <a:latin typeface="Montserrat "/>
          </a:endParaRPr>
        </a:p>
      </dgm:t>
    </dgm:pt>
    <dgm:pt modelId="{C63E9D76-DDD5-44B3-A76E-CC9C70A8A5D9}" type="parTrans" cxnId="{195E4FC5-AAB4-407F-BA75-7A90C0658B67}">
      <dgm:prSet/>
      <dgm:spPr/>
      <dgm:t>
        <a:bodyPr/>
        <a:lstStyle/>
        <a:p>
          <a:endParaRPr lang="en-US"/>
        </a:p>
      </dgm:t>
    </dgm:pt>
    <dgm:pt modelId="{7960507E-675C-4EF4-B5E4-A548B4F4D678}" type="sibTrans" cxnId="{195E4FC5-AAB4-407F-BA75-7A90C0658B67}">
      <dgm:prSet/>
      <dgm:spPr/>
      <dgm:t>
        <a:bodyPr/>
        <a:lstStyle/>
        <a:p>
          <a:endParaRPr lang="en-US"/>
        </a:p>
      </dgm:t>
    </dgm:pt>
    <dgm:pt modelId="{DE413C40-CD79-47F6-8814-1F2ED6913795}">
      <dgm:prSet phldrT="[Text]" phldr="0"/>
      <dgm:spPr/>
      <dgm:t>
        <a:bodyPr/>
        <a:lstStyle/>
        <a:p>
          <a:pPr rtl="0"/>
          <a:r>
            <a:rPr lang="fr-FR">
              <a:latin typeface="Montserrat "/>
            </a:rPr>
            <a:t>Octobre</a:t>
          </a:r>
        </a:p>
      </dgm:t>
    </dgm:pt>
    <dgm:pt modelId="{380EBEBD-DFC3-434A-B2C7-BBFA5B8F379C}" type="parTrans" cxnId="{17F5B5E5-8503-4639-8B54-4F18DDB8B25B}">
      <dgm:prSet/>
      <dgm:spPr/>
      <dgm:t>
        <a:bodyPr/>
        <a:lstStyle/>
        <a:p>
          <a:endParaRPr lang="en-US"/>
        </a:p>
      </dgm:t>
    </dgm:pt>
    <dgm:pt modelId="{DD0C5FED-6CD7-4428-8C41-9B3C86196216}" type="sibTrans" cxnId="{17F5B5E5-8503-4639-8B54-4F18DDB8B25B}">
      <dgm:prSet/>
      <dgm:spPr/>
      <dgm:t>
        <a:bodyPr/>
        <a:lstStyle/>
        <a:p>
          <a:endParaRPr lang="en-US"/>
        </a:p>
      </dgm:t>
    </dgm:pt>
    <dgm:pt modelId="{DA8CA3A7-9BB0-418F-AF5F-7A67323BB169}">
      <dgm:prSet phldrT="[Text]" phldr="0" custT="1"/>
      <dgm:spPr/>
      <dgm:t>
        <a:bodyPr/>
        <a:lstStyle/>
        <a:p>
          <a:pPr rtl="0"/>
          <a:r>
            <a:rPr lang="fr-FR" sz="1000">
              <a:latin typeface="Montserrat "/>
            </a:rPr>
            <a:t>Sélection d'une liste d'acteurs bretons pouvant fournir des RETEX</a:t>
          </a:r>
        </a:p>
      </dgm:t>
    </dgm:pt>
    <dgm:pt modelId="{93219940-9865-4DAE-B2DA-440A721BBE9C}" type="parTrans" cxnId="{791BF5CE-D1AC-45C7-AE62-C587829E74B2}">
      <dgm:prSet/>
      <dgm:spPr/>
      <dgm:t>
        <a:bodyPr/>
        <a:lstStyle/>
        <a:p>
          <a:endParaRPr lang="en-US"/>
        </a:p>
      </dgm:t>
    </dgm:pt>
    <dgm:pt modelId="{97A45261-B0FE-4030-8DE6-5B84C0085E55}" type="sibTrans" cxnId="{791BF5CE-D1AC-45C7-AE62-C587829E74B2}">
      <dgm:prSet/>
      <dgm:spPr/>
      <dgm:t>
        <a:bodyPr/>
        <a:lstStyle/>
        <a:p>
          <a:endParaRPr lang="en-US"/>
        </a:p>
      </dgm:t>
    </dgm:pt>
    <dgm:pt modelId="{92B5C3BC-13E0-4F8B-BBC1-02C4EA43343F}">
      <dgm:prSet phldr="0" custT="1"/>
      <dgm:spPr/>
      <dgm:t>
        <a:bodyPr/>
        <a:lstStyle/>
        <a:p>
          <a:pPr rtl="0"/>
          <a:r>
            <a:rPr lang="fr-FR" sz="900">
              <a:latin typeface="Montserrat "/>
            </a:rPr>
            <a:t>Novembre</a:t>
          </a:r>
        </a:p>
      </dgm:t>
    </dgm:pt>
    <dgm:pt modelId="{74350879-9648-400A-94AD-00C44EB3D4F5}" type="parTrans" cxnId="{61C9A6EE-E3F1-4491-9BE0-7D1E5EA7C8DD}">
      <dgm:prSet/>
      <dgm:spPr/>
      <dgm:t>
        <a:bodyPr/>
        <a:lstStyle/>
        <a:p>
          <a:endParaRPr lang="fr-FR"/>
        </a:p>
      </dgm:t>
    </dgm:pt>
    <dgm:pt modelId="{350838C1-0425-49BB-A3DD-51EA1BA99175}" type="sibTrans" cxnId="{61C9A6EE-E3F1-4491-9BE0-7D1E5EA7C8DD}">
      <dgm:prSet/>
      <dgm:spPr/>
      <dgm:t>
        <a:bodyPr/>
        <a:lstStyle/>
        <a:p>
          <a:endParaRPr lang="fr-FR"/>
        </a:p>
      </dgm:t>
    </dgm:pt>
    <dgm:pt modelId="{5B270046-F0CA-4309-9299-1615C47F4A6E}">
      <dgm:prSet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Envoi de La Dépêche</a:t>
          </a:r>
        </a:p>
      </dgm:t>
    </dgm:pt>
    <dgm:pt modelId="{2310BEA9-6EA8-456C-B967-97AF68A6D73C}" type="parTrans" cxnId="{ACF3E073-6949-4933-8802-FF8DC3142BA8}">
      <dgm:prSet/>
      <dgm:spPr/>
      <dgm:t>
        <a:bodyPr/>
        <a:lstStyle/>
        <a:p>
          <a:endParaRPr lang="fr-FR"/>
        </a:p>
      </dgm:t>
    </dgm:pt>
    <dgm:pt modelId="{9B03191E-28F9-473D-82BC-D8FABF530AE9}" type="sibTrans" cxnId="{ACF3E073-6949-4933-8802-FF8DC3142BA8}">
      <dgm:prSet/>
      <dgm:spPr/>
      <dgm:t>
        <a:bodyPr/>
        <a:lstStyle/>
        <a:p>
          <a:endParaRPr lang="fr-FR"/>
        </a:p>
      </dgm:t>
    </dgm:pt>
    <dgm:pt modelId="{88DB2C85-9A15-4686-98B5-3B542811B2C3}">
      <dgm:prSet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Envoi de La Dépêche</a:t>
          </a:r>
        </a:p>
      </dgm:t>
    </dgm:pt>
    <dgm:pt modelId="{5B3D366A-9EB0-4FC4-8113-221FB3E0B135}" type="parTrans" cxnId="{19C1F5A1-0614-4B1F-9A47-6EFD6F14552C}">
      <dgm:prSet/>
      <dgm:spPr/>
      <dgm:t>
        <a:bodyPr/>
        <a:lstStyle/>
        <a:p>
          <a:endParaRPr lang="fr-FR"/>
        </a:p>
      </dgm:t>
    </dgm:pt>
    <dgm:pt modelId="{FC4889AC-0CA6-4507-A6AA-9BAEC3330661}" type="sibTrans" cxnId="{19C1F5A1-0614-4B1F-9A47-6EFD6F14552C}">
      <dgm:prSet/>
      <dgm:spPr/>
      <dgm:t>
        <a:bodyPr/>
        <a:lstStyle/>
        <a:p>
          <a:endParaRPr lang="fr-FR"/>
        </a:p>
      </dgm:t>
    </dgm:pt>
    <dgm:pt modelId="{60D83A7A-90DC-4F29-8ABB-AE9B29D37BD3}">
      <dgm:prSet phldr="0" custT="1"/>
      <dgm:spPr/>
      <dgm:t>
        <a:bodyPr/>
        <a:lstStyle/>
        <a:p>
          <a:pPr rtl="0"/>
          <a:r>
            <a:rPr lang="fr-FR" sz="1000">
              <a:latin typeface="Montserrat "/>
            </a:rPr>
            <a:t>Envoi de La Dépêche</a:t>
          </a:r>
        </a:p>
      </dgm:t>
    </dgm:pt>
    <dgm:pt modelId="{0F14BCDE-2561-4DFA-B442-985C135C0573}" type="parTrans" cxnId="{872FEF7F-4A01-47E3-97F5-7DDB1040E627}">
      <dgm:prSet/>
      <dgm:spPr/>
      <dgm:t>
        <a:bodyPr/>
        <a:lstStyle/>
        <a:p>
          <a:endParaRPr lang="fr-FR"/>
        </a:p>
      </dgm:t>
    </dgm:pt>
    <dgm:pt modelId="{E1A97036-2829-467D-9A15-224F2ACE302B}" type="sibTrans" cxnId="{872FEF7F-4A01-47E3-97F5-7DDB1040E627}">
      <dgm:prSet/>
      <dgm:spPr/>
      <dgm:t>
        <a:bodyPr/>
        <a:lstStyle/>
        <a:p>
          <a:endParaRPr lang="fr-FR"/>
        </a:p>
      </dgm:t>
    </dgm:pt>
    <dgm:pt modelId="{8AF0CB81-FCEE-4767-9AD9-D129B2F78959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Juillet – Août</a:t>
          </a:r>
        </a:p>
      </dgm:t>
    </dgm:pt>
    <dgm:pt modelId="{CD7C4BC1-2F63-49EC-86F8-CCBC79770827}" type="parTrans" cxnId="{3224D9E1-9B82-45F7-8BE3-C332E9F1BACB}">
      <dgm:prSet/>
      <dgm:spPr/>
      <dgm:t>
        <a:bodyPr/>
        <a:lstStyle/>
        <a:p>
          <a:endParaRPr lang="fr-FR"/>
        </a:p>
      </dgm:t>
    </dgm:pt>
    <dgm:pt modelId="{05601EC9-A720-42B1-8ED7-C8B51FF5F9DF}" type="sibTrans" cxnId="{3224D9E1-9B82-45F7-8BE3-C332E9F1BACB}">
      <dgm:prSet/>
      <dgm:spPr/>
      <dgm:t>
        <a:bodyPr/>
        <a:lstStyle/>
        <a:p>
          <a:endParaRPr lang="fr-FR"/>
        </a:p>
      </dgm:t>
    </dgm:pt>
    <dgm:pt modelId="{A43AEBD8-391F-4B7E-A541-9626F39433B8}">
      <dgm:prSet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Envoi de La Dépêche</a:t>
          </a:r>
        </a:p>
      </dgm:t>
    </dgm:pt>
    <dgm:pt modelId="{8342F1C6-3E36-4AEA-AD01-B1E2D597C535}" type="parTrans" cxnId="{A8D4C3E8-8A3E-4604-B2D6-5C3981D4BACD}">
      <dgm:prSet/>
      <dgm:spPr/>
      <dgm:t>
        <a:bodyPr/>
        <a:lstStyle/>
        <a:p>
          <a:endParaRPr lang="fr-FR"/>
        </a:p>
      </dgm:t>
    </dgm:pt>
    <dgm:pt modelId="{57BF1FE1-0857-47FF-B1B2-4210465163B2}" type="sibTrans" cxnId="{A8D4C3E8-8A3E-4604-B2D6-5C3981D4BACD}">
      <dgm:prSet/>
      <dgm:spPr/>
      <dgm:t>
        <a:bodyPr/>
        <a:lstStyle/>
        <a:p>
          <a:endParaRPr lang="fr-FR"/>
        </a:p>
      </dgm:t>
    </dgm:pt>
    <dgm:pt modelId="{76C5E48F-74E4-4DFA-BD1A-F1E61E3B9CB3}">
      <dgm:prSet phldrT="[Text]" phldr="0"/>
      <dgm:spPr/>
      <dgm:t>
        <a:bodyPr/>
        <a:lstStyle/>
        <a:p>
          <a:pPr rtl="0"/>
          <a:r>
            <a:rPr lang="en-US">
              <a:latin typeface="Montserrat "/>
            </a:rPr>
            <a:t>Mars</a:t>
          </a:r>
        </a:p>
      </dgm:t>
    </dgm:pt>
    <dgm:pt modelId="{31CDB5BB-79EC-4581-AFE4-A10AB31AA20A}" type="sibTrans" cxnId="{3593C460-3D4C-433C-B0F5-06BA596D1CBB}">
      <dgm:prSet/>
      <dgm:spPr/>
      <dgm:t>
        <a:bodyPr/>
        <a:lstStyle/>
        <a:p>
          <a:endParaRPr lang="en-US"/>
        </a:p>
      </dgm:t>
    </dgm:pt>
    <dgm:pt modelId="{76EFDC57-05D5-402D-8974-05D3F4623112}" type="parTrans" cxnId="{3593C460-3D4C-433C-B0F5-06BA596D1CBB}">
      <dgm:prSet/>
      <dgm:spPr/>
      <dgm:t>
        <a:bodyPr/>
        <a:lstStyle/>
        <a:p>
          <a:endParaRPr lang="en-US"/>
        </a:p>
      </dgm:t>
    </dgm:pt>
    <dgm:pt modelId="{70862544-EAE5-4D32-B7AF-51446193D46A}">
      <dgm:prSet phldr="0"/>
      <dgm:spPr/>
      <dgm:t>
        <a:bodyPr/>
        <a:lstStyle/>
        <a:p>
          <a:pPr rtl="0"/>
          <a:r>
            <a:rPr lang="fr-FR">
              <a:latin typeface="Montserrat "/>
            </a:rPr>
            <a:t>Intégration opérationnelle des travaux de l'équipe-projet</a:t>
          </a:r>
          <a:endParaRPr lang="en-US">
            <a:latin typeface="Montserrat "/>
          </a:endParaRPr>
        </a:p>
      </dgm:t>
    </dgm:pt>
    <dgm:pt modelId="{CCA0FBEF-501F-4D38-B5E1-11F2C46F18E7}" type="parTrans" cxnId="{D29ACED4-69B2-4189-A024-B6061CC6CC40}">
      <dgm:prSet/>
      <dgm:spPr/>
      <dgm:t>
        <a:bodyPr/>
        <a:lstStyle/>
        <a:p>
          <a:endParaRPr lang="fr-FR"/>
        </a:p>
      </dgm:t>
    </dgm:pt>
    <dgm:pt modelId="{133B373B-A2D5-4BE7-87F2-AE4EA5B0E8DD}" type="sibTrans" cxnId="{D29ACED4-69B2-4189-A024-B6061CC6CC40}">
      <dgm:prSet/>
      <dgm:spPr/>
      <dgm:t>
        <a:bodyPr/>
        <a:lstStyle/>
        <a:p>
          <a:endParaRPr lang="fr-FR"/>
        </a:p>
      </dgm:t>
    </dgm:pt>
    <dgm:pt modelId="{28CAC80E-270D-4DDB-8A7C-7A2AA7D4ED1F}">
      <dgm:prSet phldr="0"/>
      <dgm:spPr/>
      <dgm:t>
        <a:bodyPr/>
        <a:lstStyle/>
        <a:p>
          <a:r>
            <a:rPr lang="fr-FR">
              <a:latin typeface="Montserrat "/>
            </a:rPr>
            <a:t>Charte éthique Réseau et financement</a:t>
          </a:r>
          <a:endParaRPr lang="en-US">
            <a:latin typeface="Montserrat "/>
          </a:endParaRPr>
        </a:p>
      </dgm:t>
    </dgm:pt>
    <dgm:pt modelId="{93235168-7D1E-4A04-AFCC-F61325E51B8F}" type="parTrans" cxnId="{82F8871C-42B4-49EB-A81F-1ADBE5A901BE}">
      <dgm:prSet/>
      <dgm:spPr/>
      <dgm:t>
        <a:bodyPr/>
        <a:lstStyle/>
        <a:p>
          <a:endParaRPr lang="fr-FR"/>
        </a:p>
      </dgm:t>
    </dgm:pt>
    <dgm:pt modelId="{F7AB921A-A045-4331-87EC-790B78CEC3D8}" type="sibTrans" cxnId="{82F8871C-42B4-49EB-A81F-1ADBE5A901BE}">
      <dgm:prSet/>
      <dgm:spPr/>
      <dgm:t>
        <a:bodyPr/>
        <a:lstStyle/>
        <a:p>
          <a:endParaRPr lang="fr-FR"/>
        </a:p>
      </dgm:t>
    </dgm:pt>
    <dgm:pt modelId="{1ADD96BB-4A1F-4476-BC5E-7D4FD49F211C}">
      <dgm:prSet phldr="0"/>
      <dgm:spPr/>
      <dgm:t>
        <a:bodyPr/>
        <a:lstStyle/>
        <a:p>
          <a:r>
            <a:rPr lang="fr-FR">
              <a:latin typeface="Montserrat "/>
            </a:rPr>
            <a:t>Envoi de La Dépêche</a:t>
          </a:r>
          <a:endParaRPr lang="en-US">
            <a:latin typeface="Montserrat "/>
          </a:endParaRPr>
        </a:p>
      </dgm:t>
    </dgm:pt>
    <dgm:pt modelId="{738CB993-416F-4C06-A9C0-D637718AC3EE}" type="parTrans" cxnId="{F1F84F7F-F826-4278-910B-17B1BB03BA56}">
      <dgm:prSet/>
      <dgm:spPr/>
      <dgm:t>
        <a:bodyPr/>
        <a:lstStyle/>
        <a:p>
          <a:endParaRPr lang="fr-FR"/>
        </a:p>
      </dgm:t>
    </dgm:pt>
    <dgm:pt modelId="{A78F4DCC-99FB-4AFD-AAE7-DF9C1AFAF180}" type="sibTrans" cxnId="{F1F84F7F-F826-4278-910B-17B1BB03BA56}">
      <dgm:prSet/>
      <dgm:spPr/>
      <dgm:t>
        <a:bodyPr/>
        <a:lstStyle/>
        <a:p>
          <a:endParaRPr lang="fr-FR"/>
        </a:p>
      </dgm:t>
    </dgm:pt>
    <dgm:pt modelId="{AC2A2329-1C30-4CCC-A8A1-1545379AA60A}">
      <dgm:prSet phldr="0" custT="1"/>
      <dgm:spPr/>
      <dgm:t>
        <a:bodyPr/>
        <a:lstStyle/>
        <a:p>
          <a:pPr rtl="0"/>
          <a:r>
            <a:rPr lang="fr-FR" sz="1100">
              <a:latin typeface="Montserrat "/>
            </a:rPr>
            <a:t>Indicateurs Evaluation de l’accompagnement</a:t>
          </a:r>
        </a:p>
      </dgm:t>
    </dgm:pt>
    <dgm:pt modelId="{CF26FFF1-D2F8-4C76-8CF7-724872F2B75C}" type="parTrans" cxnId="{2F30267D-4E43-4DBF-A00F-F38CBCEA4962}">
      <dgm:prSet/>
      <dgm:spPr/>
      <dgm:t>
        <a:bodyPr/>
        <a:lstStyle/>
        <a:p>
          <a:endParaRPr lang="fr-FR"/>
        </a:p>
      </dgm:t>
    </dgm:pt>
    <dgm:pt modelId="{EB575B2C-61F7-4949-9118-3E8823C8E289}" type="sibTrans" cxnId="{2F30267D-4E43-4DBF-A00F-F38CBCEA4962}">
      <dgm:prSet/>
      <dgm:spPr/>
      <dgm:t>
        <a:bodyPr/>
        <a:lstStyle/>
        <a:p>
          <a:endParaRPr lang="fr-FR"/>
        </a:p>
      </dgm:t>
    </dgm:pt>
    <dgm:pt modelId="{8363FA8B-6EB4-4459-B132-336483BC4979}" type="pres">
      <dgm:prSet presAssocID="{C84B05D1-A2B5-4002-BE5E-CF8A231A8183}" presName="linearFlow" presStyleCnt="0">
        <dgm:presLayoutVars>
          <dgm:dir/>
          <dgm:animLvl val="lvl"/>
          <dgm:resizeHandles val="exact"/>
        </dgm:presLayoutVars>
      </dgm:prSet>
      <dgm:spPr/>
    </dgm:pt>
    <dgm:pt modelId="{A524772A-2E2F-47EF-ACD3-FBE3A52ED369}" type="pres">
      <dgm:prSet presAssocID="{76C5E48F-74E4-4DFA-BD1A-F1E61E3B9CB3}" presName="composite" presStyleCnt="0"/>
      <dgm:spPr/>
    </dgm:pt>
    <dgm:pt modelId="{7097126D-0644-496E-A669-EE5B87F9F5EF}" type="pres">
      <dgm:prSet presAssocID="{76C5E48F-74E4-4DFA-BD1A-F1E61E3B9CB3}" presName="parentText" presStyleLbl="alignNode1" presStyleIdx="0" presStyleCnt="5" custScaleX="110354" custScaleY="98842" custLinFactNeighborX="-2551" custLinFactNeighborY="-33054">
        <dgm:presLayoutVars>
          <dgm:chMax val="1"/>
          <dgm:bulletEnabled val="1"/>
        </dgm:presLayoutVars>
      </dgm:prSet>
      <dgm:spPr/>
    </dgm:pt>
    <dgm:pt modelId="{38E106E9-4CE4-4E85-B20C-72A346824CD1}" type="pres">
      <dgm:prSet presAssocID="{76C5E48F-74E4-4DFA-BD1A-F1E61E3B9CB3}" presName="descendantText" presStyleLbl="alignAcc1" presStyleIdx="0" presStyleCnt="5" custLinFactNeighborX="45" custLinFactNeighborY="-48864">
        <dgm:presLayoutVars>
          <dgm:bulletEnabled val="1"/>
        </dgm:presLayoutVars>
      </dgm:prSet>
      <dgm:spPr/>
    </dgm:pt>
    <dgm:pt modelId="{1D1D38D3-0036-4B93-ACE6-4C99B5EA9976}" type="pres">
      <dgm:prSet presAssocID="{31CDB5BB-79EC-4581-AFE4-A10AB31AA20A}" presName="sp" presStyleCnt="0"/>
      <dgm:spPr/>
    </dgm:pt>
    <dgm:pt modelId="{E6792C63-EDA7-4762-86E8-042EC1D29A8F}" type="pres">
      <dgm:prSet presAssocID="{0C075610-FF9F-4187-B2FA-DB551385C403}" presName="composite" presStyleCnt="0"/>
      <dgm:spPr/>
    </dgm:pt>
    <dgm:pt modelId="{DCED52B1-54FB-49AF-9BA2-77AEEC7F62CD}" type="pres">
      <dgm:prSet presAssocID="{0C075610-FF9F-4187-B2FA-DB551385C403}" presName="parentText" presStyleLbl="alignNode1" presStyleIdx="1" presStyleCnt="5" custLinFactNeighborX="814" custLinFactNeighborY="-11447">
        <dgm:presLayoutVars>
          <dgm:chMax val="1"/>
          <dgm:bulletEnabled val="1"/>
        </dgm:presLayoutVars>
      </dgm:prSet>
      <dgm:spPr/>
    </dgm:pt>
    <dgm:pt modelId="{3AB5DE08-16B1-4179-9A9D-646B19866DEF}" type="pres">
      <dgm:prSet presAssocID="{0C075610-FF9F-4187-B2FA-DB551385C403}" presName="descendantText" presStyleLbl="alignAcc1" presStyleIdx="1" presStyleCnt="5" custLinFactNeighborX="245" custLinFactNeighborY="-15771">
        <dgm:presLayoutVars>
          <dgm:bulletEnabled val="1"/>
        </dgm:presLayoutVars>
      </dgm:prSet>
      <dgm:spPr/>
    </dgm:pt>
    <dgm:pt modelId="{D7CDAFD3-F5A5-46AF-8260-5578A5D25FA3}" type="pres">
      <dgm:prSet presAssocID="{B292881F-21C2-49E3-9B0F-4AD08A377FA4}" presName="sp" presStyleCnt="0"/>
      <dgm:spPr/>
    </dgm:pt>
    <dgm:pt modelId="{04C908C1-3AB3-403B-84F8-BD40B0462AE6}" type="pres">
      <dgm:prSet presAssocID="{8AF0CB81-FCEE-4767-9AD9-D129B2F78959}" presName="composite" presStyleCnt="0"/>
      <dgm:spPr/>
    </dgm:pt>
    <dgm:pt modelId="{15DA18F0-C85E-4D6D-9CBA-76C587211BEB}" type="pres">
      <dgm:prSet presAssocID="{8AF0CB81-FCEE-4767-9AD9-D129B2F7895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F59DB91-FAE8-4121-85BB-6A8668618EC1}" type="pres">
      <dgm:prSet presAssocID="{8AF0CB81-FCEE-4767-9AD9-D129B2F78959}" presName="descendantText" presStyleLbl="alignAcc1" presStyleIdx="2" presStyleCnt="5" custLinFactNeighborY="0">
        <dgm:presLayoutVars>
          <dgm:bulletEnabled val="1"/>
        </dgm:presLayoutVars>
      </dgm:prSet>
      <dgm:spPr/>
    </dgm:pt>
    <dgm:pt modelId="{5EE0C983-2506-42A5-93FE-FA074D527D8A}" type="pres">
      <dgm:prSet presAssocID="{05601EC9-A720-42B1-8ED7-C8B51FF5F9DF}" presName="sp" presStyleCnt="0"/>
      <dgm:spPr/>
    </dgm:pt>
    <dgm:pt modelId="{7E134ECD-CDEB-4B9A-A1F2-8A261FB9576E}" type="pres">
      <dgm:prSet presAssocID="{DE413C40-CD79-47F6-8814-1F2ED6913795}" presName="composite" presStyleCnt="0"/>
      <dgm:spPr/>
    </dgm:pt>
    <dgm:pt modelId="{5898DDC0-DAD3-4786-942A-2182C56487C8}" type="pres">
      <dgm:prSet presAssocID="{DE413C40-CD79-47F6-8814-1F2ED6913795}" presName="parentText" presStyleLbl="alignNode1" presStyleIdx="3" presStyleCnt="5" custLinFactNeighborX="-2522" custLinFactNeighborY="735">
        <dgm:presLayoutVars>
          <dgm:chMax val="1"/>
          <dgm:bulletEnabled val="1"/>
        </dgm:presLayoutVars>
      </dgm:prSet>
      <dgm:spPr/>
    </dgm:pt>
    <dgm:pt modelId="{D9199FC3-BB8B-4227-B98D-50B7602FF8B3}" type="pres">
      <dgm:prSet presAssocID="{DE413C40-CD79-47F6-8814-1F2ED6913795}" presName="descendantText" presStyleLbl="alignAcc1" presStyleIdx="3" presStyleCnt="5" custLinFactNeighborX="1647" custLinFactNeighborY="823">
        <dgm:presLayoutVars>
          <dgm:bulletEnabled val="1"/>
        </dgm:presLayoutVars>
      </dgm:prSet>
      <dgm:spPr/>
    </dgm:pt>
    <dgm:pt modelId="{488C1B35-DFDE-43EA-8364-904C7877F501}" type="pres">
      <dgm:prSet presAssocID="{DD0C5FED-6CD7-4428-8C41-9B3C86196216}" presName="sp" presStyleCnt="0"/>
      <dgm:spPr/>
    </dgm:pt>
    <dgm:pt modelId="{DC538201-60C7-4CC4-AA09-A4A64466B5FD}" type="pres">
      <dgm:prSet presAssocID="{92B5C3BC-13E0-4F8B-BBC1-02C4EA43343F}" presName="composite" presStyleCnt="0"/>
      <dgm:spPr/>
    </dgm:pt>
    <dgm:pt modelId="{20A4AC5C-BD1F-4FAC-ADE0-1D245EB7D40D}" type="pres">
      <dgm:prSet presAssocID="{92B5C3BC-13E0-4F8B-BBC1-02C4EA43343F}" presName="parentText" presStyleLbl="alignNode1" presStyleIdx="4" presStyleCnt="5" custLinFactNeighborX="1333" custLinFactNeighborY="933">
        <dgm:presLayoutVars>
          <dgm:chMax val="1"/>
          <dgm:bulletEnabled val="1"/>
        </dgm:presLayoutVars>
      </dgm:prSet>
      <dgm:spPr/>
    </dgm:pt>
    <dgm:pt modelId="{4ADD1E16-15EA-4670-9D9E-C8B479035FB8}" type="pres">
      <dgm:prSet presAssocID="{92B5C3BC-13E0-4F8B-BBC1-02C4EA43343F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21C6E704-7832-4426-9FDE-3A54FD8F1BD8}" srcId="{76C5E48F-74E4-4DFA-BD1A-F1E61E3B9CB3}" destId="{C3B73C0B-4521-4F31-879C-D69A6D7371BE}" srcOrd="0" destOrd="0" parTransId="{2D6B692B-30E1-467C-8943-BF5764F486C8}" sibTransId="{EBFC71D5-BAA8-48B3-BF90-4213B462076D}"/>
    <dgm:cxn modelId="{32963818-419F-4CE0-A93E-C93F9E7D1D60}" type="presOf" srcId="{A43AEBD8-391F-4B7E-A541-9626F39433B8}" destId="{0F59DB91-FAE8-4121-85BB-6A8668618EC1}" srcOrd="0" destOrd="0" presId="urn:microsoft.com/office/officeart/2005/8/layout/chevron2"/>
    <dgm:cxn modelId="{82F8871C-42B4-49EB-A81F-1ADBE5A901BE}" srcId="{92B5C3BC-13E0-4F8B-BBC1-02C4EA43343F}" destId="{28CAC80E-270D-4DDB-8A7C-7A2AA7D4ED1F}" srcOrd="1" destOrd="0" parTransId="{93235168-7D1E-4A04-AFCC-F61325E51B8F}" sibTransId="{F7AB921A-A045-4331-87EC-790B78CEC3D8}"/>
    <dgm:cxn modelId="{9E2D7820-D04E-48CD-AB2D-4EE9F1D03DA5}" type="presOf" srcId="{5B270046-F0CA-4309-9299-1615C47F4A6E}" destId="{38E106E9-4CE4-4E85-B20C-72A346824CD1}" srcOrd="0" destOrd="1" presId="urn:microsoft.com/office/officeart/2005/8/layout/chevron2"/>
    <dgm:cxn modelId="{A7D29B21-3E84-4953-B8B9-6866461CB3CE}" type="presOf" srcId="{C3B73C0B-4521-4F31-879C-D69A6D7371BE}" destId="{38E106E9-4CE4-4E85-B20C-72A346824CD1}" srcOrd="0" destOrd="0" presId="urn:microsoft.com/office/officeart/2005/8/layout/chevron2"/>
    <dgm:cxn modelId="{006DE32E-85B4-40D4-9183-D281B022C946}" type="presOf" srcId="{F49D233F-4E74-4379-BCA2-47482BE91A38}" destId="{3AB5DE08-16B1-4179-9A9D-646B19866DEF}" srcOrd="0" destOrd="0" presId="urn:microsoft.com/office/officeart/2005/8/layout/chevron2"/>
    <dgm:cxn modelId="{CE5E1335-A905-44B6-B301-30548839A57F}" type="presOf" srcId="{28CAC80E-270D-4DDB-8A7C-7A2AA7D4ED1F}" destId="{4ADD1E16-15EA-4670-9D9E-C8B479035FB8}" srcOrd="0" destOrd="1" presId="urn:microsoft.com/office/officeart/2005/8/layout/chevron2"/>
    <dgm:cxn modelId="{3593C460-3D4C-433C-B0F5-06BA596D1CBB}" srcId="{C84B05D1-A2B5-4002-BE5E-CF8A231A8183}" destId="{76C5E48F-74E4-4DFA-BD1A-F1E61E3B9CB3}" srcOrd="0" destOrd="0" parTransId="{76EFDC57-05D5-402D-8974-05D3F4623112}" sibTransId="{31CDB5BB-79EC-4581-AFE4-A10AB31AA20A}"/>
    <dgm:cxn modelId="{03C2E145-88B9-45B8-AD27-FBD584340A65}" srcId="{C84B05D1-A2B5-4002-BE5E-CF8A231A8183}" destId="{0C075610-FF9F-4187-B2FA-DB551385C403}" srcOrd="1" destOrd="0" parTransId="{E042350C-0C09-4D82-A994-85A667B016A2}" sibTransId="{B292881F-21C2-49E3-9B0F-4AD08A377FA4}"/>
    <dgm:cxn modelId="{3B674C49-005A-4240-8327-AA5A1A81D591}" type="presOf" srcId="{DE413C40-CD79-47F6-8814-1F2ED6913795}" destId="{5898DDC0-DAD3-4786-942A-2182C56487C8}" srcOrd="0" destOrd="0" presId="urn:microsoft.com/office/officeart/2005/8/layout/chevron2"/>
    <dgm:cxn modelId="{F580F34F-2669-48E7-B4F9-7907C60B4916}" type="presOf" srcId="{8AF0CB81-FCEE-4767-9AD9-D129B2F78959}" destId="{15DA18F0-C85E-4D6D-9CBA-76C587211BEB}" srcOrd="0" destOrd="0" presId="urn:microsoft.com/office/officeart/2005/8/layout/chevron2"/>
    <dgm:cxn modelId="{ACF3E073-6949-4933-8802-FF8DC3142BA8}" srcId="{76C5E48F-74E4-4DFA-BD1A-F1E61E3B9CB3}" destId="{5B270046-F0CA-4309-9299-1615C47F4A6E}" srcOrd="1" destOrd="0" parTransId="{2310BEA9-6EA8-456C-B967-97AF68A6D73C}" sibTransId="{9B03191E-28F9-473D-82BC-D8FABF530AE9}"/>
    <dgm:cxn modelId="{2F30267D-4E43-4DBF-A00F-F38CBCEA4962}" srcId="{8AF0CB81-FCEE-4767-9AD9-D129B2F78959}" destId="{AC2A2329-1C30-4CCC-A8A1-1545379AA60A}" srcOrd="1" destOrd="0" parTransId="{CF26FFF1-D2F8-4C76-8CF7-724872F2B75C}" sibTransId="{EB575B2C-61F7-4949-9118-3E8823C8E289}"/>
    <dgm:cxn modelId="{F1F84F7F-F826-4278-910B-17B1BB03BA56}" srcId="{92B5C3BC-13E0-4F8B-BBC1-02C4EA43343F}" destId="{1ADD96BB-4A1F-4476-BC5E-7D4FD49F211C}" srcOrd="2" destOrd="0" parTransId="{738CB993-416F-4C06-A9C0-D637718AC3EE}" sibTransId="{A78F4DCC-99FB-4AFD-AAE7-DF9C1AFAF180}"/>
    <dgm:cxn modelId="{872FEF7F-4A01-47E3-97F5-7DDB1040E627}" srcId="{DE413C40-CD79-47F6-8814-1F2ED6913795}" destId="{60D83A7A-90DC-4F29-8ABB-AE9B29D37BD3}" srcOrd="1" destOrd="0" parTransId="{0F14BCDE-2561-4DFA-B442-985C135C0573}" sibTransId="{E1A97036-2829-467D-9A15-224F2ACE302B}"/>
    <dgm:cxn modelId="{1B743A8D-25C6-4C6A-9EB6-27283C1B75FE}" type="presOf" srcId="{1ADD96BB-4A1F-4476-BC5E-7D4FD49F211C}" destId="{4ADD1E16-15EA-4670-9D9E-C8B479035FB8}" srcOrd="0" destOrd="2" presId="urn:microsoft.com/office/officeart/2005/8/layout/chevron2"/>
    <dgm:cxn modelId="{AFADB297-DE42-48F1-9675-282526C293B4}" type="presOf" srcId="{0C075610-FF9F-4187-B2FA-DB551385C403}" destId="{DCED52B1-54FB-49AF-9BA2-77AEEC7F62CD}" srcOrd="0" destOrd="0" presId="urn:microsoft.com/office/officeart/2005/8/layout/chevron2"/>
    <dgm:cxn modelId="{19C1F5A1-0614-4B1F-9A47-6EFD6F14552C}" srcId="{0C075610-FF9F-4187-B2FA-DB551385C403}" destId="{88DB2C85-9A15-4686-98B5-3B542811B2C3}" srcOrd="1" destOrd="0" parTransId="{5B3D366A-9EB0-4FC4-8113-221FB3E0B135}" sibTransId="{FC4889AC-0CA6-4507-A6AA-9BAEC3330661}"/>
    <dgm:cxn modelId="{F67A5DA3-1F23-44A8-A565-FBE70B287848}" type="presOf" srcId="{AC2A2329-1C30-4CCC-A8A1-1545379AA60A}" destId="{0F59DB91-FAE8-4121-85BB-6A8668618EC1}" srcOrd="0" destOrd="1" presId="urn:microsoft.com/office/officeart/2005/8/layout/chevron2"/>
    <dgm:cxn modelId="{B15DF2B2-F49C-4C47-88AD-9B9A8AB53C6F}" type="presOf" srcId="{60D83A7A-90DC-4F29-8ABB-AE9B29D37BD3}" destId="{D9199FC3-BB8B-4227-B98D-50B7602FF8B3}" srcOrd="0" destOrd="1" presId="urn:microsoft.com/office/officeart/2005/8/layout/chevron2"/>
    <dgm:cxn modelId="{ED02DABB-D56A-425E-BCCC-79BE3D1D5522}" type="presOf" srcId="{88DB2C85-9A15-4686-98B5-3B542811B2C3}" destId="{3AB5DE08-16B1-4179-9A9D-646B19866DEF}" srcOrd="0" destOrd="1" presId="urn:microsoft.com/office/officeart/2005/8/layout/chevron2"/>
    <dgm:cxn modelId="{01DC7DBD-0468-4FBA-A973-AAE961949C42}" type="presOf" srcId="{DA8CA3A7-9BB0-418F-AF5F-7A67323BB169}" destId="{D9199FC3-BB8B-4227-B98D-50B7602FF8B3}" srcOrd="0" destOrd="0" presId="urn:microsoft.com/office/officeart/2005/8/layout/chevron2"/>
    <dgm:cxn modelId="{195E4FC5-AAB4-407F-BA75-7A90C0658B67}" srcId="{0C075610-FF9F-4187-B2FA-DB551385C403}" destId="{F49D233F-4E74-4379-BCA2-47482BE91A38}" srcOrd="0" destOrd="0" parTransId="{C63E9D76-DDD5-44B3-A76E-CC9C70A8A5D9}" sibTransId="{7960507E-675C-4EF4-B5E4-A548B4F4D678}"/>
    <dgm:cxn modelId="{636E09CD-48D7-42EB-BCE3-61064154FCBE}" type="presOf" srcId="{92B5C3BC-13E0-4F8B-BBC1-02C4EA43343F}" destId="{20A4AC5C-BD1F-4FAC-ADE0-1D245EB7D40D}" srcOrd="0" destOrd="0" presId="urn:microsoft.com/office/officeart/2005/8/layout/chevron2"/>
    <dgm:cxn modelId="{791BF5CE-D1AC-45C7-AE62-C587829E74B2}" srcId="{DE413C40-CD79-47F6-8814-1F2ED6913795}" destId="{DA8CA3A7-9BB0-418F-AF5F-7A67323BB169}" srcOrd="0" destOrd="0" parTransId="{93219940-9865-4DAE-B2DA-440A721BBE9C}" sibTransId="{97A45261-B0FE-4030-8DE6-5B84C0085E55}"/>
    <dgm:cxn modelId="{D29ACED4-69B2-4189-A024-B6061CC6CC40}" srcId="{92B5C3BC-13E0-4F8B-BBC1-02C4EA43343F}" destId="{70862544-EAE5-4D32-B7AF-51446193D46A}" srcOrd="0" destOrd="0" parTransId="{CCA0FBEF-501F-4D38-B5E1-11F2C46F18E7}" sibTransId="{133B373B-A2D5-4BE7-87F2-AE4EA5B0E8DD}"/>
    <dgm:cxn modelId="{3224D9E1-9B82-45F7-8BE3-C332E9F1BACB}" srcId="{C84B05D1-A2B5-4002-BE5E-CF8A231A8183}" destId="{8AF0CB81-FCEE-4767-9AD9-D129B2F78959}" srcOrd="2" destOrd="0" parTransId="{CD7C4BC1-2F63-49EC-86F8-CCBC79770827}" sibTransId="{05601EC9-A720-42B1-8ED7-C8B51FF5F9DF}"/>
    <dgm:cxn modelId="{2C9197E3-4341-4F82-AC68-71CFED1C06CE}" type="presOf" srcId="{70862544-EAE5-4D32-B7AF-51446193D46A}" destId="{4ADD1E16-15EA-4670-9D9E-C8B479035FB8}" srcOrd="0" destOrd="0" presId="urn:microsoft.com/office/officeart/2005/8/layout/chevron2"/>
    <dgm:cxn modelId="{17F5B5E5-8503-4639-8B54-4F18DDB8B25B}" srcId="{C84B05D1-A2B5-4002-BE5E-CF8A231A8183}" destId="{DE413C40-CD79-47F6-8814-1F2ED6913795}" srcOrd="3" destOrd="0" parTransId="{380EBEBD-DFC3-434A-B2C7-BBFA5B8F379C}" sibTransId="{DD0C5FED-6CD7-4428-8C41-9B3C86196216}"/>
    <dgm:cxn modelId="{A8D4C3E8-8A3E-4604-B2D6-5C3981D4BACD}" srcId="{8AF0CB81-FCEE-4767-9AD9-D129B2F78959}" destId="{A43AEBD8-391F-4B7E-A541-9626F39433B8}" srcOrd="0" destOrd="0" parTransId="{8342F1C6-3E36-4AEA-AD01-B1E2D597C535}" sibTransId="{57BF1FE1-0857-47FF-B1B2-4210465163B2}"/>
    <dgm:cxn modelId="{61C9A6EE-E3F1-4491-9BE0-7D1E5EA7C8DD}" srcId="{C84B05D1-A2B5-4002-BE5E-CF8A231A8183}" destId="{92B5C3BC-13E0-4F8B-BBC1-02C4EA43343F}" srcOrd="4" destOrd="0" parTransId="{74350879-9648-400A-94AD-00C44EB3D4F5}" sibTransId="{350838C1-0425-49BB-A3DD-51EA1BA99175}"/>
    <dgm:cxn modelId="{C0F1CDF5-A234-4D1B-A94A-1C51D9938C6E}" type="presOf" srcId="{C84B05D1-A2B5-4002-BE5E-CF8A231A8183}" destId="{8363FA8B-6EB4-4459-B132-336483BC4979}" srcOrd="0" destOrd="0" presId="urn:microsoft.com/office/officeart/2005/8/layout/chevron2"/>
    <dgm:cxn modelId="{C8D0E2F7-278D-4E6E-9D23-C0A96DDE2C4B}" type="presOf" srcId="{76C5E48F-74E4-4DFA-BD1A-F1E61E3B9CB3}" destId="{7097126D-0644-496E-A669-EE5B87F9F5EF}" srcOrd="0" destOrd="0" presId="urn:microsoft.com/office/officeart/2005/8/layout/chevron2"/>
    <dgm:cxn modelId="{4821CBE7-54E3-4AC7-92FE-2CF360165F49}" type="presParOf" srcId="{8363FA8B-6EB4-4459-B132-336483BC4979}" destId="{A524772A-2E2F-47EF-ACD3-FBE3A52ED369}" srcOrd="0" destOrd="0" presId="urn:microsoft.com/office/officeart/2005/8/layout/chevron2"/>
    <dgm:cxn modelId="{7EB3E120-C005-4640-A9B2-5843FDCAFF07}" type="presParOf" srcId="{A524772A-2E2F-47EF-ACD3-FBE3A52ED369}" destId="{7097126D-0644-496E-A669-EE5B87F9F5EF}" srcOrd="0" destOrd="0" presId="urn:microsoft.com/office/officeart/2005/8/layout/chevron2"/>
    <dgm:cxn modelId="{72B02D6F-9E64-488A-A7F9-EC5C40CDB12D}" type="presParOf" srcId="{A524772A-2E2F-47EF-ACD3-FBE3A52ED369}" destId="{38E106E9-4CE4-4E85-B20C-72A346824CD1}" srcOrd="1" destOrd="0" presId="urn:microsoft.com/office/officeart/2005/8/layout/chevron2"/>
    <dgm:cxn modelId="{AC3E101B-7236-48A7-9594-D011E4F5455B}" type="presParOf" srcId="{8363FA8B-6EB4-4459-B132-336483BC4979}" destId="{1D1D38D3-0036-4B93-ACE6-4C99B5EA9976}" srcOrd="1" destOrd="0" presId="urn:microsoft.com/office/officeart/2005/8/layout/chevron2"/>
    <dgm:cxn modelId="{0541F352-4FA6-4E49-8F56-C3881DB0D6CB}" type="presParOf" srcId="{8363FA8B-6EB4-4459-B132-336483BC4979}" destId="{E6792C63-EDA7-4762-86E8-042EC1D29A8F}" srcOrd="2" destOrd="0" presId="urn:microsoft.com/office/officeart/2005/8/layout/chevron2"/>
    <dgm:cxn modelId="{8D7F755D-6DEC-42E8-B3DF-F69F987A55C5}" type="presParOf" srcId="{E6792C63-EDA7-4762-86E8-042EC1D29A8F}" destId="{DCED52B1-54FB-49AF-9BA2-77AEEC7F62CD}" srcOrd="0" destOrd="0" presId="urn:microsoft.com/office/officeart/2005/8/layout/chevron2"/>
    <dgm:cxn modelId="{97302143-FD0B-45BC-BBD6-16A8F9D1AE16}" type="presParOf" srcId="{E6792C63-EDA7-4762-86E8-042EC1D29A8F}" destId="{3AB5DE08-16B1-4179-9A9D-646B19866DEF}" srcOrd="1" destOrd="0" presId="urn:microsoft.com/office/officeart/2005/8/layout/chevron2"/>
    <dgm:cxn modelId="{DC72BADC-4FCA-4E8B-A544-73DBE7E88282}" type="presParOf" srcId="{8363FA8B-6EB4-4459-B132-336483BC4979}" destId="{D7CDAFD3-F5A5-46AF-8260-5578A5D25FA3}" srcOrd="3" destOrd="0" presId="urn:microsoft.com/office/officeart/2005/8/layout/chevron2"/>
    <dgm:cxn modelId="{A59E5011-42DD-428B-AA40-7299FB51D8B4}" type="presParOf" srcId="{8363FA8B-6EB4-4459-B132-336483BC4979}" destId="{04C908C1-3AB3-403B-84F8-BD40B0462AE6}" srcOrd="4" destOrd="0" presId="urn:microsoft.com/office/officeart/2005/8/layout/chevron2"/>
    <dgm:cxn modelId="{15B6B21E-D328-45B9-A23C-8912E990FEE8}" type="presParOf" srcId="{04C908C1-3AB3-403B-84F8-BD40B0462AE6}" destId="{15DA18F0-C85E-4D6D-9CBA-76C587211BEB}" srcOrd="0" destOrd="0" presId="urn:microsoft.com/office/officeart/2005/8/layout/chevron2"/>
    <dgm:cxn modelId="{0EA57ABD-56E5-4A8B-B291-FE1F4D8926A9}" type="presParOf" srcId="{04C908C1-3AB3-403B-84F8-BD40B0462AE6}" destId="{0F59DB91-FAE8-4121-85BB-6A8668618EC1}" srcOrd="1" destOrd="0" presId="urn:microsoft.com/office/officeart/2005/8/layout/chevron2"/>
    <dgm:cxn modelId="{AC51A1C7-40E1-49CD-BFAD-A86C71D90D2C}" type="presParOf" srcId="{8363FA8B-6EB4-4459-B132-336483BC4979}" destId="{5EE0C983-2506-42A5-93FE-FA074D527D8A}" srcOrd="5" destOrd="0" presId="urn:microsoft.com/office/officeart/2005/8/layout/chevron2"/>
    <dgm:cxn modelId="{C42973F4-AD58-4352-9AB8-1ED67CC031DA}" type="presParOf" srcId="{8363FA8B-6EB4-4459-B132-336483BC4979}" destId="{7E134ECD-CDEB-4B9A-A1F2-8A261FB9576E}" srcOrd="6" destOrd="0" presId="urn:microsoft.com/office/officeart/2005/8/layout/chevron2"/>
    <dgm:cxn modelId="{AAF465AB-5630-4188-A8B1-F0143DE0367A}" type="presParOf" srcId="{7E134ECD-CDEB-4B9A-A1F2-8A261FB9576E}" destId="{5898DDC0-DAD3-4786-942A-2182C56487C8}" srcOrd="0" destOrd="0" presId="urn:microsoft.com/office/officeart/2005/8/layout/chevron2"/>
    <dgm:cxn modelId="{03E75F41-20F4-4541-B73D-B7C3CFFC3FEE}" type="presParOf" srcId="{7E134ECD-CDEB-4B9A-A1F2-8A261FB9576E}" destId="{D9199FC3-BB8B-4227-B98D-50B7602FF8B3}" srcOrd="1" destOrd="0" presId="urn:microsoft.com/office/officeart/2005/8/layout/chevron2"/>
    <dgm:cxn modelId="{7B154A4E-D5D0-469B-B901-0EA464F064B8}" type="presParOf" srcId="{8363FA8B-6EB4-4459-B132-336483BC4979}" destId="{488C1B35-DFDE-43EA-8364-904C7877F501}" srcOrd="7" destOrd="0" presId="urn:microsoft.com/office/officeart/2005/8/layout/chevron2"/>
    <dgm:cxn modelId="{CB600952-3651-4345-8CD9-9858D92DDBF4}" type="presParOf" srcId="{8363FA8B-6EB4-4459-B132-336483BC4979}" destId="{DC538201-60C7-4CC4-AA09-A4A64466B5FD}" srcOrd="8" destOrd="0" presId="urn:microsoft.com/office/officeart/2005/8/layout/chevron2"/>
    <dgm:cxn modelId="{0C93CC74-CE66-4627-B0DD-F37D076BE36F}" type="presParOf" srcId="{DC538201-60C7-4CC4-AA09-A4A64466B5FD}" destId="{20A4AC5C-BD1F-4FAC-ADE0-1D245EB7D40D}" srcOrd="0" destOrd="0" presId="urn:microsoft.com/office/officeart/2005/8/layout/chevron2"/>
    <dgm:cxn modelId="{88A07308-4908-4F8F-BDFF-ECE9D25FF0B0}" type="presParOf" srcId="{DC538201-60C7-4CC4-AA09-A4A64466B5FD}" destId="{4ADD1E16-15EA-4670-9D9E-C8B479035FB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E7B9A-D4EC-47BE-8E55-BA9570BB4573}">
      <dsp:nvSpPr>
        <dsp:cNvPr id="0" name=""/>
        <dsp:cNvSpPr/>
      </dsp:nvSpPr>
      <dsp:spPr>
        <a:xfrm rot="5400000">
          <a:off x="-139733" y="139738"/>
          <a:ext cx="931556" cy="65208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Montserrat "/>
            </a:rPr>
            <a:t>Février</a:t>
          </a:r>
        </a:p>
      </dsp:txBody>
      <dsp:txXfrm rot="-5400000">
        <a:off x="1" y="326050"/>
        <a:ext cx="652089" cy="279467"/>
      </dsp:txXfrm>
    </dsp:sp>
    <dsp:sp modelId="{B32EF3B8-2FEA-44F4-B16E-821849D36D02}">
      <dsp:nvSpPr>
        <dsp:cNvPr id="0" name=""/>
        <dsp:cNvSpPr/>
      </dsp:nvSpPr>
      <dsp:spPr>
        <a:xfrm rot="5400000">
          <a:off x="2409305" y="-1757214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Cadrage du projet (partage des objectifs)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Modalités de travail collectif</a:t>
          </a:r>
        </a:p>
      </dsp:txBody>
      <dsp:txXfrm rot="-5400000">
        <a:off x="652090" y="29560"/>
        <a:ext cx="4090384" cy="546393"/>
      </dsp:txXfrm>
    </dsp:sp>
    <dsp:sp modelId="{629EFE16-CB90-4365-B10B-C3343BB3A355}">
      <dsp:nvSpPr>
        <dsp:cNvPr id="0" name=""/>
        <dsp:cNvSpPr/>
      </dsp:nvSpPr>
      <dsp:spPr>
        <a:xfrm rot="5400000">
          <a:off x="-139733" y="953587"/>
          <a:ext cx="931556" cy="652089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latin typeface="Montserrat "/>
            </a:rPr>
            <a:t>Avril </a:t>
          </a:r>
        </a:p>
      </dsp:txBody>
      <dsp:txXfrm rot="-5400000">
        <a:off x="1" y="1139899"/>
        <a:ext cx="652089" cy="279467"/>
      </dsp:txXfrm>
    </dsp:sp>
    <dsp:sp modelId="{6F765FA2-0F0F-469E-A8CE-2DFE66882245}">
      <dsp:nvSpPr>
        <dsp:cNvPr id="0" name=""/>
        <dsp:cNvSpPr/>
      </dsp:nvSpPr>
      <dsp:spPr>
        <a:xfrm rot="5400000">
          <a:off x="2409305" y="-943361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Montserrat "/>
            </a:rPr>
            <a:t>Travail sur 2 </a:t>
          </a:r>
          <a:r>
            <a:rPr lang="en-US" sz="1200" kern="1200" err="1">
              <a:latin typeface="Montserrat "/>
            </a:rPr>
            <a:t>cas</a:t>
          </a:r>
          <a:r>
            <a:rPr lang="en-US" sz="1200" kern="1200">
              <a:latin typeface="Montserrat "/>
            </a:rPr>
            <a:t> pratiques</a:t>
          </a:r>
        </a:p>
      </dsp:txBody>
      <dsp:txXfrm rot="-5400000">
        <a:off x="652090" y="843413"/>
        <a:ext cx="4090384" cy="546393"/>
      </dsp:txXfrm>
    </dsp:sp>
    <dsp:sp modelId="{A3FC77AA-5925-4E20-B4BF-BF31F63EF0D5}">
      <dsp:nvSpPr>
        <dsp:cNvPr id="0" name=""/>
        <dsp:cNvSpPr/>
      </dsp:nvSpPr>
      <dsp:spPr>
        <a:xfrm rot="5400000">
          <a:off x="-139733" y="1765871"/>
          <a:ext cx="931556" cy="652089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>
              <a:latin typeface="Montserrat "/>
            </a:rPr>
            <a:t>Juin</a:t>
          </a:r>
        </a:p>
      </dsp:txBody>
      <dsp:txXfrm rot="-5400000">
        <a:off x="1" y="1952183"/>
        <a:ext cx="652089" cy="279467"/>
      </dsp:txXfrm>
    </dsp:sp>
    <dsp:sp modelId="{38D9D573-D724-494A-89C5-A3BC7A467BBA}">
      <dsp:nvSpPr>
        <dsp:cNvPr id="0" name=""/>
        <dsp:cNvSpPr/>
      </dsp:nvSpPr>
      <dsp:spPr>
        <a:xfrm rot="5400000">
          <a:off x="2409305" y="-131078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Critères d'évaluation de l'efficacité de l'accompagnement</a:t>
          </a:r>
        </a:p>
      </dsp:txBody>
      <dsp:txXfrm rot="-5400000">
        <a:off x="652090" y="1655696"/>
        <a:ext cx="4090384" cy="546393"/>
      </dsp:txXfrm>
    </dsp:sp>
    <dsp:sp modelId="{00264815-2C3A-443B-AA9D-6C84E42F9044}">
      <dsp:nvSpPr>
        <dsp:cNvPr id="0" name=""/>
        <dsp:cNvSpPr/>
      </dsp:nvSpPr>
      <dsp:spPr>
        <a:xfrm rot="5400000">
          <a:off x="-139733" y="2578155"/>
          <a:ext cx="931556" cy="652089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>
              <a:latin typeface="Montserrat "/>
            </a:rPr>
            <a:t> Septembre </a:t>
          </a:r>
        </a:p>
      </dsp:txBody>
      <dsp:txXfrm rot="-5400000">
        <a:off x="1" y="2764467"/>
        <a:ext cx="652089" cy="279467"/>
      </dsp:txXfrm>
    </dsp:sp>
    <dsp:sp modelId="{1607256C-3CC2-46E1-8834-96B97A5FB61B}">
      <dsp:nvSpPr>
        <dsp:cNvPr id="0" name=""/>
        <dsp:cNvSpPr/>
      </dsp:nvSpPr>
      <dsp:spPr>
        <a:xfrm rot="5400000">
          <a:off x="2409305" y="681205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Critères d'intégration des RETEX au Réseau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Information charte éthique</a:t>
          </a:r>
        </a:p>
      </dsp:txBody>
      <dsp:txXfrm rot="-5400000">
        <a:off x="652090" y="2467980"/>
        <a:ext cx="4090384" cy="546393"/>
      </dsp:txXfrm>
    </dsp:sp>
    <dsp:sp modelId="{E6944922-C540-464E-83F6-811995620497}">
      <dsp:nvSpPr>
        <dsp:cNvPr id="0" name=""/>
        <dsp:cNvSpPr/>
      </dsp:nvSpPr>
      <dsp:spPr>
        <a:xfrm rot="5400000">
          <a:off x="-139733" y="3390438"/>
          <a:ext cx="931556" cy="65208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>
              <a:latin typeface="Montserrat "/>
            </a:rPr>
            <a:t>Novembre </a:t>
          </a:r>
        </a:p>
      </dsp:txBody>
      <dsp:txXfrm rot="-5400000">
        <a:off x="1" y="3576750"/>
        <a:ext cx="652089" cy="279467"/>
      </dsp:txXfrm>
    </dsp:sp>
    <dsp:sp modelId="{A34E8F4A-402D-417A-9066-B639FC67D6DC}">
      <dsp:nvSpPr>
        <dsp:cNvPr id="0" name=""/>
        <dsp:cNvSpPr/>
      </dsp:nvSpPr>
      <dsp:spPr>
        <a:xfrm rot="5400000">
          <a:off x="2409305" y="1493489"/>
          <a:ext cx="605511" cy="41199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Suivi de l’accompagnement organisé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Montserrat "/>
            </a:rPr>
            <a:t>Réseau d'accompagnement complété des RETEX</a:t>
          </a:r>
        </a:p>
      </dsp:txBody>
      <dsp:txXfrm rot="-5400000">
        <a:off x="652090" y="3280264"/>
        <a:ext cx="4090384" cy="546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7126D-0644-496E-A669-EE5B87F9F5EF}">
      <dsp:nvSpPr>
        <dsp:cNvPr id="0" name=""/>
        <dsp:cNvSpPr/>
      </dsp:nvSpPr>
      <dsp:spPr>
        <a:xfrm rot="5400000">
          <a:off x="-117715" y="100799"/>
          <a:ext cx="922771" cy="72117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Montserrat "/>
            </a:rPr>
            <a:t>Mars</a:t>
          </a:r>
        </a:p>
      </dsp:txBody>
      <dsp:txXfrm rot="-5400000">
        <a:off x="-16914" y="360585"/>
        <a:ext cx="721171" cy="201600"/>
      </dsp:txXfrm>
    </dsp:sp>
    <dsp:sp modelId="{38E106E9-4CE4-4E85-B20C-72A346824CD1}">
      <dsp:nvSpPr>
        <dsp:cNvPr id="0" name=""/>
        <dsp:cNvSpPr/>
      </dsp:nvSpPr>
      <dsp:spPr>
        <a:xfrm rot="5400000">
          <a:off x="2406776" y="-1736353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Elaboration d'une V2 de la grille de diagnostic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Envoi de La Dépêche</a:t>
          </a:r>
        </a:p>
      </dsp:txBody>
      <dsp:txXfrm rot="-5400000">
        <a:off x="670424" y="29622"/>
        <a:ext cx="4049911" cy="547582"/>
      </dsp:txXfrm>
    </dsp:sp>
    <dsp:sp modelId="{DCED52B1-54FB-49AF-9BA2-77AEEC7F62CD}">
      <dsp:nvSpPr>
        <dsp:cNvPr id="0" name=""/>
        <dsp:cNvSpPr/>
      </dsp:nvSpPr>
      <dsp:spPr>
        <a:xfrm rot="5400000">
          <a:off x="-151633" y="901683"/>
          <a:ext cx="933582" cy="653507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 "/>
            </a:rPr>
            <a:t>Mai - Juin</a:t>
          </a:r>
        </a:p>
      </dsp:txBody>
      <dsp:txXfrm rot="-5400000">
        <a:off x="-11595" y="1088400"/>
        <a:ext cx="653507" cy="280075"/>
      </dsp:txXfrm>
    </dsp:sp>
    <dsp:sp modelId="{3AB5DE08-16B1-4179-9A9D-646B19866DEF}">
      <dsp:nvSpPr>
        <dsp:cNvPr id="0" name=""/>
        <dsp:cNvSpPr/>
      </dsp:nvSpPr>
      <dsp:spPr>
        <a:xfrm rot="5400000">
          <a:off x="2382939" y="-963542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err="1">
              <a:latin typeface="Montserrat"/>
            </a:rPr>
            <a:t>Modélisation</a:t>
          </a:r>
          <a:r>
            <a:rPr lang="en-US" sz="1100" kern="1200">
              <a:latin typeface="Montserrat"/>
            </a:rPr>
            <a:t> du circuit d'accompagnement </a:t>
          </a:r>
          <a:endParaRPr lang="fr-FR" sz="1100" kern="1200">
            <a:latin typeface="Montserrat 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Envoi de La Dépêche</a:t>
          </a:r>
        </a:p>
      </dsp:txBody>
      <dsp:txXfrm rot="-5400000">
        <a:off x="646587" y="802433"/>
        <a:ext cx="4049911" cy="547582"/>
      </dsp:txXfrm>
    </dsp:sp>
    <dsp:sp modelId="{15DA18F0-C85E-4D6D-9CBA-76C587211BEB}">
      <dsp:nvSpPr>
        <dsp:cNvPr id="0" name=""/>
        <dsp:cNvSpPr/>
      </dsp:nvSpPr>
      <dsp:spPr>
        <a:xfrm rot="5400000">
          <a:off x="-156953" y="1823238"/>
          <a:ext cx="933582" cy="653507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 "/>
            </a:rPr>
            <a:t>Juillet – Août</a:t>
          </a:r>
        </a:p>
      </dsp:txBody>
      <dsp:txXfrm rot="-5400000">
        <a:off x="-16915" y="2009955"/>
        <a:ext cx="653507" cy="280075"/>
      </dsp:txXfrm>
    </dsp:sp>
    <dsp:sp modelId="{0F59DB91-FAE8-4121-85BB-6A8668618EC1}">
      <dsp:nvSpPr>
        <dsp:cNvPr id="0" name=""/>
        <dsp:cNvSpPr/>
      </dsp:nvSpPr>
      <dsp:spPr>
        <a:xfrm rot="5400000">
          <a:off x="2372944" y="-53152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Envoi de La Dépêche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>
              <a:latin typeface="Montserrat "/>
            </a:rPr>
            <a:t>Indicateurs Evaluation de l’accompagnement</a:t>
          </a:r>
        </a:p>
      </dsp:txBody>
      <dsp:txXfrm rot="-5400000">
        <a:off x="636592" y="1712823"/>
        <a:ext cx="4049911" cy="547582"/>
      </dsp:txXfrm>
    </dsp:sp>
    <dsp:sp modelId="{5898DDC0-DAD3-4786-942A-2182C56487C8}">
      <dsp:nvSpPr>
        <dsp:cNvPr id="0" name=""/>
        <dsp:cNvSpPr/>
      </dsp:nvSpPr>
      <dsp:spPr>
        <a:xfrm rot="5400000">
          <a:off x="-156953" y="2644787"/>
          <a:ext cx="933582" cy="653507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 "/>
            </a:rPr>
            <a:t>Octobre</a:t>
          </a:r>
        </a:p>
      </dsp:txBody>
      <dsp:txXfrm rot="-5400000">
        <a:off x="-16915" y="2831504"/>
        <a:ext cx="653507" cy="280075"/>
      </dsp:txXfrm>
    </dsp:sp>
    <dsp:sp modelId="{D9199FC3-BB8B-4227-B98D-50B7602FF8B3}">
      <dsp:nvSpPr>
        <dsp:cNvPr id="0" name=""/>
        <dsp:cNvSpPr/>
      </dsp:nvSpPr>
      <dsp:spPr>
        <a:xfrm rot="5400000">
          <a:off x="2389860" y="766529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Sélection d'une liste d'acteurs bretons pouvant fournir des RETEX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Envoi de La Dépêche</a:t>
          </a:r>
        </a:p>
      </dsp:txBody>
      <dsp:txXfrm rot="-5400000">
        <a:off x="653508" y="2532505"/>
        <a:ext cx="4049911" cy="547582"/>
      </dsp:txXfrm>
    </dsp:sp>
    <dsp:sp modelId="{20A4AC5C-BD1F-4FAC-ADE0-1D245EB7D40D}">
      <dsp:nvSpPr>
        <dsp:cNvPr id="0" name=""/>
        <dsp:cNvSpPr/>
      </dsp:nvSpPr>
      <dsp:spPr>
        <a:xfrm rot="5400000">
          <a:off x="-148242" y="3461323"/>
          <a:ext cx="933582" cy="653507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>
              <a:latin typeface="Montserrat "/>
            </a:rPr>
            <a:t>Novembre</a:t>
          </a:r>
        </a:p>
      </dsp:txBody>
      <dsp:txXfrm rot="-5400000">
        <a:off x="-8204" y="3648040"/>
        <a:ext cx="653507" cy="280075"/>
      </dsp:txXfrm>
    </dsp:sp>
    <dsp:sp modelId="{4ADD1E16-15EA-4670-9D9E-C8B479035FB8}">
      <dsp:nvSpPr>
        <dsp:cNvPr id="0" name=""/>
        <dsp:cNvSpPr/>
      </dsp:nvSpPr>
      <dsp:spPr>
        <a:xfrm rot="5400000">
          <a:off x="2372944" y="1576222"/>
          <a:ext cx="606828" cy="40795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Intégration opérationnelle des travaux de l'équipe-projet</a:t>
          </a:r>
          <a:endParaRPr lang="en-US" sz="1000" kern="1200">
            <a:latin typeface="Montserrat 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Charte éthique Réseau et financement</a:t>
          </a:r>
          <a:endParaRPr lang="en-US" sz="1000" kern="1200">
            <a:latin typeface="Montserrat 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000" kern="1200">
              <a:latin typeface="Montserrat "/>
            </a:rPr>
            <a:t>Envoi de La Dépêche</a:t>
          </a:r>
          <a:endParaRPr lang="en-US" sz="1000" kern="1200">
            <a:latin typeface="Montserrat "/>
          </a:endParaRPr>
        </a:p>
      </dsp:txBody>
      <dsp:txXfrm rot="-5400000">
        <a:off x="636592" y="3342198"/>
        <a:ext cx="4049911" cy="547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EB0A5-84E5-4946-ACA9-0756F1375637}" type="datetimeFigureOut">
              <a:rPr lang="fr-FR" smtClean="0"/>
              <a:t>22/06/2022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0EFC3-B151-AF42-97FC-2125CD57CE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9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528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92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289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983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427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51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944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459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858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221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84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043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678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866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9914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537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458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285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997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458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8922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03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449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6709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882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4122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793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6374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9448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4036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783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853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529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23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88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950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829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0EFC3-B151-AF42-97FC-2125CD57CEA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8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066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62779-3CFB-7244-B19F-78D1D02C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FDC85DBC-0460-1042-9EDD-B66BE417D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4160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362779-3CFB-7244-B19F-78D1D02CA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77C5443B-4FEF-414B-BB4F-30122E741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7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7959A-DFB9-C945-861D-FA8FC53C5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0087" y="2870100"/>
            <a:ext cx="3377665" cy="38501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Modifiez le nom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1C6735BC-10E2-464B-9A3B-DEB4107DC8E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20789" y="3648075"/>
            <a:ext cx="2684463" cy="2193925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  <a:latin typeface="Paytone One" pitchFamily="2" charset="77"/>
              </a:defRPr>
            </a:lvl1pPr>
          </a:lstStyle>
          <a:p>
            <a:r>
              <a:rPr lang="fr-FR"/>
              <a:t>Logo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183251E-1FDF-3749-A74B-13B1E6F5007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20789" y="3254375"/>
            <a:ext cx="3376613" cy="39370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fr-FR"/>
              <a:t>Modifiez le descriptif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A2428CC-27A2-3649-94A3-534C882BD8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71912" y="741147"/>
            <a:ext cx="4448175" cy="614573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 i="0">
                <a:solidFill>
                  <a:schemeClr val="tx1"/>
                </a:solidFill>
                <a:latin typeface="Montserrat SemiBold" pitchFamily="2" charset="77"/>
              </a:defRPr>
            </a:lvl1pPr>
          </a:lstStyle>
          <a:p>
            <a:r>
              <a:rPr lang="fr-FR"/>
              <a:t>Portrait</a:t>
            </a:r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E26F6D5C-DA05-8E4C-B39C-3904744EB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>
            <a:extLst>
              <a:ext uri="{FF2B5EF4-FFF2-40B4-BE49-F238E27FC236}">
                <a16:creationId xmlns:a16="http://schemas.microsoft.com/office/drawing/2014/main" id="{5F5F29B6-F8CF-5D4F-9400-FEC24EC81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1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3651453B-0CCC-4C4B-A682-F13F5A2398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5250" y="0"/>
            <a:ext cx="12287250" cy="6858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>
                <a:latin typeface="Montserrat" pitchFamily="2" charset="77"/>
              </a:defRPr>
            </a:lvl1pPr>
          </a:lstStyle>
          <a:p>
            <a:r>
              <a:rPr lang="fr-FR"/>
              <a:t>Image de fond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1537457-9955-4543-9F79-DC9B14C10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5936" y="1864957"/>
            <a:ext cx="3500960" cy="537049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800">
                <a:solidFill>
                  <a:schemeClr val="bg1"/>
                </a:solidFill>
                <a:latin typeface="Paytone One" pitchFamily="2" charset="77"/>
              </a:defRPr>
            </a:lvl1pPr>
            <a:lvl2pPr>
              <a:buNone/>
              <a:defRPr>
                <a:latin typeface="Paytone One" pitchFamily="2" charset="77"/>
              </a:defRPr>
            </a:lvl2pPr>
            <a:lvl3pPr>
              <a:buNone/>
              <a:defRPr>
                <a:latin typeface="Paytone One" pitchFamily="2" charset="77"/>
              </a:defRPr>
            </a:lvl3pPr>
            <a:lvl4pPr>
              <a:buNone/>
              <a:defRPr>
                <a:latin typeface="Paytone One" pitchFamily="2" charset="77"/>
              </a:defRPr>
            </a:lvl4pPr>
            <a:lvl5pPr>
              <a:buNone/>
              <a:defRPr>
                <a:latin typeface="Paytone One" pitchFamily="2" charset="77"/>
              </a:defRPr>
            </a:lvl5pPr>
          </a:lstStyle>
          <a:p>
            <a:pPr lvl="0"/>
            <a:r>
              <a:rPr lang="fr-FR"/>
              <a:t>Modifier le 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BEA76DF-DFE0-EF41-A785-A0205432DF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8024" y="3876676"/>
            <a:ext cx="6918799" cy="390288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latin typeface="Montserrat" pitchFamily="2" charset="77"/>
              </a:defRPr>
            </a:lvl1pPr>
            <a:lvl2pPr>
              <a:buNone/>
              <a:defRPr sz="2000" b="1">
                <a:latin typeface="Montserrat" pitchFamily="2" charset="77"/>
              </a:defRPr>
            </a:lvl2pPr>
            <a:lvl3pPr>
              <a:buNone/>
              <a:defRPr sz="2000" b="1">
                <a:latin typeface="Montserrat" pitchFamily="2" charset="77"/>
              </a:defRPr>
            </a:lvl3pPr>
            <a:lvl4pPr>
              <a:buNone/>
              <a:defRPr sz="2000" b="1">
                <a:latin typeface="Montserrat" pitchFamily="2" charset="77"/>
              </a:defRPr>
            </a:lvl4pPr>
            <a:lvl5pPr>
              <a:buNone/>
              <a:defRPr sz="2000" b="1">
                <a:latin typeface="Montserrat" pitchFamily="2" charset="77"/>
              </a:defRPr>
            </a:lvl5pPr>
          </a:lstStyle>
          <a:p>
            <a:pPr lvl="0"/>
            <a:r>
              <a:rPr lang="fr-FR"/>
              <a:t>Modifier l’avant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00AC455-4E26-5F44-B4BA-59AFA386D4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8025" y="4381500"/>
            <a:ext cx="6918325" cy="1295400"/>
          </a:xfrm>
          <a:prstGeom prst="rect">
            <a:avLst/>
          </a:prstGeom>
        </p:spPr>
        <p:txBody>
          <a:bodyPr/>
          <a:lstStyle>
            <a:lvl1pPr>
              <a:buNone/>
              <a:defRPr sz="3200">
                <a:latin typeface="Paytone One" pitchFamily="2" charset="77"/>
              </a:defRPr>
            </a:lvl1pPr>
          </a:lstStyle>
          <a:p>
            <a:pPr lvl="0"/>
            <a:r>
              <a:rPr lang="fr-FR"/>
              <a:t>Modifier le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5BBD94F-A2A8-2C43-BF61-2F30E8327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9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BE9B078-B919-5B42-A76C-77740A83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661179-2D41-1D42-B0AE-6DC19C5FE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FA0533-14B5-8A4C-B281-F2D3BF64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904" y="360947"/>
            <a:ext cx="1191127" cy="11911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C5554B8-0BC2-2A49-AE06-F0655D0D84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395600" y="6074096"/>
            <a:ext cx="1420806" cy="35639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99F08AA-FEF2-BA47-8CBC-F1F15FA98A8F}"/>
              </a:ext>
            </a:extLst>
          </p:cNvPr>
          <p:cNvSpPr txBox="1"/>
          <p:nvPr userDrawn="1"/>
        </p:nvSpPr>
        <p:spPr>
          <a:xfrm>
            <a:off x="873190" y="6489941"/>
            <a:ext cx="104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D24F17-F30E-A046-A7F1-66F2DECC5CCB}" type="slidenum">
              <a:rPr lang="fr-FR" sz="1000" b="1" i="0" smtClean="0">
                <a:solidFill>
                  <a:srgbClr val="05DA96"/>
                </a:solidFill>
                <a:latin typeface="Montserrat" pitchFamily="2" charset="77"/>
              </a:rPr>
              <a:pPr algn="ctr"/>
              <a:t>‹N°›</a:t>
            </a:fld>
            <a:r>
              <a:rPr lang="fr-FR" sz="1000" b="1" i="0">
                <a:solidFill>
                  <a:srgbClr val="05DA96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09A749B2-CF1F-0449-A1E4-FEE5776BD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01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0BE9B078-B919-5B42-A76C-77740A835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C661179-2D41-1D42-B0AE-6DC19C5FE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5FA0533-14B5-8A4C-B281-F2D3BF642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904" y="360947"/>
            <a:ext cx="1191127" cy="1191127"/>
          </a:xfrm>
          <a:prstGeom prst="rect">
            <a:avLst/>
          </a:prstGeom>
        </p:spPr>
      </p:pic>
      <p:sp>
        <p:nvSpPr>
          <p:cNvPr id="5" name="Espace réservé du pied de page 6">
            <a:extLst>
              <a:ext uri="{FF2B5EF4-FFF2-40B4-BE49-F238E27FC236}">
                <a16:creationId xmlns:a16="http://schemas.microsoft.com/office/drawing/2014/main" id="{7E97287C-35AB-D24A-9EB9-9925E9F9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5554B8-0BC2-2A49-AE06-F0655D0D84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395600" y="6074096"/>
            <a:ext cx="1420806" cy="3563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AE20BA-DBFC-624F-883B-C7DA029E8FAB}"/>
              </a:ext>
            </a:extLst>
          </p:cNvPr>
          <p:cNvSpPr txBox="1"/>
          <p:nvPr userDrawn="1"/>
        </p:nvSpPr>
        <p:spPr>
          <a:xfrm>
            <a:off x="873190" y="6489941"/>
            <a:ext cx="10445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5D24F17-F30E-A046-A7F1-66F2DECC5CCB}" type="slidenum">
              <a:rPr lang="fr-FR" sz="1000" b="1" i="0" smtClean="0">
                <a:solidFill>
                  <a:srgbClr val="05DA96"/>
                </a:solidFill>
                <a:latin typeface="Montserrat" pitchFamily="2" charset="77"/>
              </a:rPr>
              <a:pPr algn="ctr"/>
              <a:t>‹N°›</a:t>
            </a:fld>
            <a:r>
              <a:rPr lang="fr-FR" sz="1000" b="1" i="0">
                <a:solidFill>
                  <a:srgbClr val="05DA96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9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63522B-0F86-9742-A34C-152431457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-27978" y="-51998"/>
            <a:ext cx="12247955" cy="69619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C868E4-D0FB-654F-9E16-51A317D732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77883" y="288831"/>
            <a:ext cx="1538524" cy="1538524"/>
          </a:xfrm>
          <a:prstGeom prst="rect">
            <a:avLst/>
          </a:prstGeom>
        </p:spPr>
      </p:pic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73BC6790-E7E9-194F-B595-850FE5F2A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llon, dessin&#10;&#10;Description générée automatiquement">
            <a:extLst>
              <a:ext uri="{FF2B5EF4-FFF2-40B4-BE49-F238E27FC236}">
                <a16:creationId xmlns:a16="http://schemas.microsoft.com/office/drawing/2014/main" id="{D463522B-0F86-9742-A34C-152431457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978" y="-51998"/>
            <a:ext cx="12247955" cy="6961996"/>
          </a:xfrm>
          <a:prstGeom prst="rect">
            <a:avLst/>
          </a:prstGeom>
        </p:spPr>
      </p:pic>
      <p:sp>
        <p:nvSpPr>
          <p:cNvPr id="6" name="Espace réservé du pied de page 6">
            <a:extLst>
              <a:ext uri="{FF2B5EF4-FFF2-40B4-BE49-F238E27FC236}">
                <a16:creationId xmlns:a16="http://schemas.microsoft.com/office/drawing/2014/main" id="{73BC6790-E7E9-194F-B595-850FE5F2A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5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4E0FA2A7-969B-7A43-BCF5-29130D1F2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6">
            <a:extLst>
              <a:ext uri="{FF2B5EF4-FFF2-40B4-BE49-F238E27FC236}">
                <a16:creationId xmlns:a16="http://schemas.microsoft.com/office/drawing/2014/main" id="{2B61CE6B-3914-1845-B48E-E6A465C0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6">
            <a:extLst>
              <a:ext uri="{FF2B5EF4-FFF2-40B4-BE49-F238E27FC236}">
                <a16:creationId xmlns:a16="http://schemas.microsoft.com/office/drawing/2014/main" id="{4E0FA2A7-969B-7A43-BCF5-29130D1F2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43049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05DA96"/>
                </a:solidFill>
                <a:latin typeface="Montserrat" pitchFamily="2" charset="77"/>
              </a:defRPr>
            </a:lvl1pPr>
          </a:lstStyle>
          <a:p>
            <a:endParaRPr lang="fr-FR">
              <a:solidFill>
                <a:srgbClr val="05DA96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69255D-2E55-9842-AE59-148752908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08522" y="-1326012"/>
            <a:ext cx="1617044" cy="95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ballon, dessin&#10;&#10;Description générée automatiquement">
            <a:extLst>
              <a:ext uri="{FF2B5EF4-FFF2-40B4-BE49-F238E27FC236}">
                <a16:creationId xmlns:a16="http://schemas.microsoft.com/office/drawing/2014/main" id="{D463522B-0F86-9742-A34C-1524314575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978" y="-36095"/>
            <a:ext cx="12247955" cy="69619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1FF2F3-E6F4-7148-A616-3DD2609A9AEC}"/>
              </a:ext>
            </a:extLst>
          </p:cNvPr>
          <p:cNvSpPr/>
          <p:nvPr userDrawn="1"/>
        </p:nvSpPr>
        <p:spPr>
          <a:xfrm>
            <a:off x="3512745" y="871661"/>
            <a:ext cx="4734962" cy="6065822"/>
          </a:xfrm>
          <a:prstGeom prst="rect">
            <a:avLst/>
          </a:prstGeom>
          <a:solidFill>
            <a:srgbClr val="002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C868E4-D0FB-654F-9E16-51A317D732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02813" y="269631"/>
            <a:ext cx="865744" cy="865744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FE9DA9-B18F-664B-B7BD-495B66438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23763" y="6356350"/>
            <a:ext cx="1292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7680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cichezvous.biodiversite.bzh/?IntranetEquipeReseauAccompagnemen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hyperlink" Target="https://biodiversite.bzh/nouvelle/reseau-accompagnemen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3.xml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8F21FB-7626-E242-87F4-B5FE63D3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82" y="2406436"/>
            <a:ext cx="10515600" cy="1325563"/>
          </a:xfrm>
        </p:spPr>
        <p:txBody>
          <a:bodyPr lIns="91440" tIns="45720" rIns="91440" bIns="45720" anchor="t"/>
          <a:lstStyle/>
          <a:p>
            <a:r>
              <a:rPr lang="fr-FR">
                <a:latin typeface="Paytone One"/>
              </a:rPr>
              <a:t>Equipe-projet </a:t>
            </a:r>
            <a:br>
              <a:rPr lang="fr-FR">
                <a:latin typeface="Paytone One"/>
              </a:rPr>
            </a:br>
            <a:r>
              <a:rPr lang="fr-FR">
                <a:latin typeface="Paytone One"/>
              </a:rPr>
              <a:t>Réseau de l’accompagnement n° 2</a:t>
            </a:r>
            <a:br>
              <a:rPr lang="fr-FR"/>
            </a:br>
            <a:br>
              <a:rPr lang="fr-FR"/>
            </a:br>
            <a:endParaRPr lang="fr-FR"/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FA6FDF93-0A9D-1A4A-B7CC-0D15264EA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1FD068F-992C-D34F-9B39-C5C5A2FDF1C1}"/>
              </a:ext>
            </a:extLst>
          </p:cNvPr>
          <p:cNvSpPr txBox="1">
            <a:spLocks/>
          </p:cNvSpPr>
          <p:nvPr/>
        </p:nvSpPr>
        <p:spPr>
          <a:xfrm>
            <a:off x="0" y="959666"/>
            <a:ext cx="12192000" cy="32314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160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5AFC03C-4E3E-244E-BA40-5F9AD7491DB1}"/>
              </a:ext>
            </a:extLst>
          </p:cNvPr>
          <p:cNvSpPr txBox="1">
            <a:spLocks/>
          </p:cNvSpPr>
          <p:nvPr/>
        </p:nvSpPr>
        <p:spPr>
          <a:xfrm>
            <a:off x="31230" y="4834958"/>
            <a:ext cx="12192000" cy="3231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000">
                <a:latin typeface="Montserrat"/>
              </a:rPr>
              <a:t>23 juin 2022</a:t>
            </a:r>
          </a:p>
          <a:p>
            <a:r>
              <a:rPr lang="fr-FR" sz="2000" i="1">
                <a:latin typeface="Montserrat"/>
              </a:rPr>
              <a:t>Visio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DF439FC-4920-44FF-9210-ECD731A06F0D}"/>
              </a:ext>
            </a:extLst>
          </p:cNvPr>
          <p:cNvSpPr txBox="1"/>
          <p:nvPr/>
        </p:nvSpPr>
        <p:spPr>
          <a:xfrm>
            <a:off x="83758" y="6243260"/>
            <a:ext cx="263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>
                <a:solidFill>
                  <a:schemeClr val="bg1"/>
                </a:solidFill>
              </a:rPr>
              <a:t>Anne-Hélène LE DU</a:t>
            </a:r>
          </a:p>
        </p:txBody>
      </p:sp>
    </p:spTree>
    <p:extLst>
      <p:ext uri="{BB962C8B-B14F-4D97-AF65-F5344CB8AC3E}">
        <p14:creationId xmlns:p14="http://schemas.microsoft.com/office/powerpoint/2010/main" val="375475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74284E-DD04-AE60-CA5A-0CF1CE8F8ABC}"/>
              </a:ext>
            </a:extLst>
          </p:cNvPr>
          <p:cNvSpPr txBox="1"/>
          <p:nvPr/>
        </p:nvSpPr>
        <p:spPr>
          <a:xfrm>
            <a:off x="1934911" y="570120"/>
            <a:ext cx="91185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latin typeface="Montserrat" panose="00000500000000000000" pitchFamily="2" charset="0"/>
              </a:rPr>
              <a:t>Ma Question :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Un outil permettant d’identifier par thématique et localisation géographique les acteurs de l’accompagnement </a:t>
            </a:r>
          </a:p>
          <a:p>
            <a:pPr marL="285750" indent="-285750">
              <a:buFontTx/>
              <a:buChar char="-"/>
            </a:pPr>
            <a:r>
              <a:rPr lang="fr-FR">
                <a:solidFill>
                  <a:srgbClr val="0025FF"/>
                </a:solidFill>
                <a:latin typeface="Montserrat" panose="00000500000000000000" pitchFamily="2" charset="0"/>
              </a:rPr>
              <a:t>Une aide à la reformulation du besoin et des attentes </a:t>
            </a:r>
          </a:p>
          <a:p>
            <a:pPr marL="285750" indent="-285750">
              <a:buFontTx/>
              <a:buChar char="-"/>
            </a:pPr>
            <a:endParaRPr lang="fr-FR">
              <a:solidFill>
                <a:srgbClr val="0025FF"/>
              </a:solidFill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Véritable base de données des compétences disponibles (annuaire et même plus avec une mise en relation directe)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solidFill>
                  <a:srgbClr val="0025FF"/>
                </a:solidFill>
                <a:latin typeface="Montserrat" panose="00000500000000000000" pitchFamily="2" charset="0"/>
              </a:rPr>
              <a:t>Renvoi vers les bons outils 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V2 en cours permettra de réaliser des exports pour les membres du Réseau ( coordonnées, accompagnement proposé </a:t>
            </a:r>
            <a:r>
              <a:rPr lang="fr-FR" err="1">
                <a:latin typeface="Montserrat" panose="00000500000000000000" pitchFamily="2" charset="0"/>
              </a:rPr>
              <a:t>etc</a:t>
            </a:r>
            <a:r>
              <a:rPr lang="fr-FR">
                <a:latin typeface="Montserrat" panose="00000500000000000000" pitchFamily="2" charset="0"/>
              </a:rPr>
              <a:t> )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La grille de diagnostic : un outil supplémentaire pour identifier les compétences disponibles et à mobiliser </a:t>
            </a:r>
            <a:r>
              <a:rPr lang="fr-FR">
                <a:solidFill>
                  <a:srgbClr val="0025FF"/>
                </a:solidFill>
                <a:latin typeface="Montserrat" panose="00000500000000000000" pitchFamily="2" charset="0"/>
              </a:rPr>
              <a:t>(pistes pour structurer le projet)</a:t>
            </a:r>
          </a:p>
          <a:p>
            <a:endParaRPr lang="fr-FR" sz="1600" i="1">
              <a:latin typeface="Montserrat" panose="00000500000000000000" pitchFamily="2" charset="0"/>
            </a:endParaRPr>
          </a:p>
          <a:p>
            <a:endParaRPr lang="fr-FR" sz="1600" i="1">
              <a:latin typeface="Montserrat" panose="00000500000000000000" pitchFamily="2" charset="0"/>
            </a:endParaRPr>
          </a:p>
          <a:p>
            <a:endParaRPr lang="fr-FR" sz="1600" i="1">
              <a:latin typeface="Montserrat" panose="00000500000000000000" pitchFamily="2" charset="0"/>
            </a:endParaRPr>
          </a:p>
          <a:p>
            <a:r>
              <a:rPr lang="fr-FR" sz="1600" i="1">
                <a:solidFill>
                  <a:srgbClr val="05DA96"/>
                </a:solidFill>
                <a:latin typeface="Montserrat" panose="00000500000000000000" pitchFamily="2" charset="0"/>
              </a:rPr>
              <a:t> Axe 1 Objectif 1 contribution CBNB-Région-CD29  + </a:t>
            </a:r>
            <a:r>
              <a:rPr lang="fr-FR" sz="1600" i="1">
                <a:solidFill>
                  <a:srgbClr val="0025FF"/>
                </a:solidFill>
                <a:latin typeface="Montserrat" panose="00000500000000000000" pitchFamily="2" charset="0"/>
              </a:rPr>
              <a:t>éléments de la préfiguration</a:t>
            </a:r>
          </a:p>
        </p:txBody>
      </p:sp>
    </p:spTree>
    <p:extLst>
      <p:ext uri="{BB962C8B-B14F-4D97-AF65-F5344CB8AC3E}">
        <p14:creationId xmlns:p14="http://schemas.microsoft.com/office/powerpoint/2010/main" val="309627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E74284E-DD04-AE60-CA5A-0CF1CE8F8ABC}"/>
              </a:ext>
            </a:extLst>
          </p:cNvPr>
          <p:cNvSpPr txBox="1"/>
          <p:nvPr/>
        </p:nvSpPr>
        <p:spPr>
          <a:xfrm>
            <a:off x="1925947" y="453580"/>
            <a:ext cx="911857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r>
              <a:rPr lang="fr-FR" b="1">
                <a:latin typeface="Montserrat" panose="00000500000000000000" pitchFamily="2" charset="0"/>
              </a:rPr>
              <a:t>La collection des aperçus des acteurs : </a:t>
            </a:r>
            <a:r>
              <a:rPr lang="fr-FR">
                <a:latin typeface="Montserrat" panose="00000500000000000000" pitchFamily="2" charset="0"/>
              </a:rPr>
              <a:t>une cartographie des compétences en un clin d’œil 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r>
              <a:rPr lang="fr-FR" sz="1800">
                <a:latin typeface="Montserrat" panose="00000500000000000000" pitchFamily="2" charset="0"/>
                <a:cs typeface="Calibri"/>
              </a:rPr>
              <a:t>2020 : 127 acteurs</a:t>
            </a:r>
          </a:p>
          <a:p>
            <a:endParaRPr lang="fr-FR" sz="1800">
              <a:latin typeface="Montserrat" panose="00000500000000000000" pitchFamily="2" charset="0"/>
              <a:cs typeface="Calibri"/>
            </a:endParaRPr>
          </a:p>
          <a:p>
            <a:r>
              <a:rPr lang="fr-FR" sz="1800">
                <a:latin typeface="Montserrat" panose="00000500000000000000" pitchFamily="2" charset="0"/>
                <a:cs typeface="Calibri"/>
              </a:rPr>
              <a:t>2021 : acteurs de l'accompagnement </a:t>
            </a:r>
          </a:p>
          <a:p>
            <a:endParaRPr lang="fr-FR" sz="1800">
              <a:latin typeface="Montserrat" panose="00000500000000000000" pitchFamily="2" charset="0"/>
              <a:cs typeface="Calibri"/>
            </a:endParaRPr>
          </a:p>
          <a:p>
            <a:pPr marL="342900" indent="-342900">
              <a:buAutoNum type="arabicPlain" startAt="2023"/>
            </a:pPr>
            <a:r>
              <a:rPr lang="fr-FR" sz="1800">
                <a:latin typeface="Montserrat" panose="00000500000000000000" pitchFamily="2" charset="0"/>
                <a:cs typeface="Calibri"/>
              </a:rPr>
              <a:t> : assos locales </a:t>
            </a:r>
          </a:p>
          <a:p>
            <a:endParaRPr lang="fr-FR" sz="1800">
              <a:latin typeface="Montserrat" panose="00000500000000000000" pitchFamily="2" charset="0"/>
              <a:cs typeface="Calibri"/>
            </a:endParaRPr>
          </a:p>
          <a:p>
            <a:r>
              <a:rPr lang="fr-FR" sz="1800">
                <a:latin typeface="Montserrat" panose="00000500000000000000" pitchFamily="2" charset="0"/>
                <a:cs typeface="Calibri"/>
              </a:rPr>
              <a:t>2024 : acteurs connaissance</a:t>
            </a:r>
          </a:p>
          <a:p>
            <a:endParaRPr lang="fr-FR">
              <a:latin typeface="Montserrat" panose="00000500000000000000" pitchFamily="2" charset="0"/>
              <a:cs typeface="Calibri"/>
            </a:endParaRPr>
          </a:p>
          <a:p>
            <a:endParaRPr lang="fr-FR">
              <a:latin typeface="Montserrat" panose="00000500000000000000" pitchFamily="2" charset="0"/>
              <a:cs typeface="Calibri"/>
            </a:endParaRPr>
          </a:p>
          <a:p>
            <a:endParaRPr lang="fr-FR">
              <a:latin typeface="Montserrat" panose="00000500000000000000" pitchFamily="2" charset="0"/>
              <a:cs typeface="Calibri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 sz="1600" i="1">
              <a:latin typeface="Montserrat" panose="00000500000000000000" pitchFamily="2" charset="0"/>
            </a:endParaRPr>
          </a:p>
          <a:p>
            <a:r>
              <a:rPr lang="fr-FR" sz="1600" i="1">
                <a:solidFill>
                  <a:srgbClr val="05DA96"/>
                </a:solidFill>
                <a:latin typeface="Montserrat" panose="00000500000000000000" pitchFamily="2" charset="0"/>
              </a:rPr>
              <a:t> Axe 1 Objectif 1 contribution CBNB-Région-CD29 </a:t>
            </a:r>
          </a:p>
        </p:txBody>
      </p:sp>
    </p:spTree>
    <p:extLst>
      <p:ext uri="{BB962C8B-B14F-4D97-AF65-F5344CB8AC3E}">
        <p14:creationId xmlns:p14="http://schemas.microsoft.com/office/powerpoint/2010/main" val="396170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>
            <a:extLst>
              <a:ext uri="{FF2B5EF4-FFF2-40B4-BE49-F238E27FC236}">
                <a16:creationId xmlns:a16="http://schemas.microsoft.com/office/drawing/2014/main" id="{86324BC0-1B5C-62B1-0051-ACFFFDEBCA86}"/>
              </a:ext>
            </a:extLst>
          </p:cNvPr>
          <p:cNvSpPr txBox="1"/>
          <p:nvPr/>
        </p:nvSpPr>
        <p:spPr>
          <a:xfrm>
            <a:off x="1945858" y="429098"/>
            <a:ext cx="7816362" cy="86485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r-FR">
              <a:latin typeface="Montserrat" panose="00000500000000000000" pitchFamily="2" charset="0"/>
              <a:cs typeface="Calibri"/>
            </a:endParaRPr>
          </a:p>
          <a:p>
            <a:r>
              <a:rPr lang="fr-FR" b="1">
                <a:latin typeface="Montserrat" panose="00000500000000000000" pitchFamily="2" charset="0"/>
                <a:cs typeface="Calibri"/>
              </a:rPr>
              <a:t>La Dépêche : </a:t>
            </a:r>
            <a:r>
              <a:rPr lang="fr-FR">
                <a:latin typeface="Montserrat" panose="00000500000000000000" pitchFamily="2" charset="0"/>
                <a:cs typeface="Calibri"/>
              </a:rPr>
              <a:t>un support pour animer le Réseau de l’accompagnement </a:t>
            </a:r>
          </a:p>
          <a:p>
            <a:endParaRPr lang="fr-FR">
              <a:latin typeface="Montserrat" panose="00000500000000000000" pitchFamily="2" charset="0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  <a:cs typeface="Calibri"/>
              </a:rPr>
              <a:t>Mise en avant des ressources disponibles et utiles à la construction d’une culture commune </a:t>
            </a: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  <a:cs typeface="Calibri"/>
              </a:rPr>
              <a:t>Interconnaissance des acteurs et zoom sur des thématiques fortes </a:t>
            </a:r>
          </a:p>
          <a:p>
            <a:endParaRPr lang="fr-FR">
              <a:latin typeface="Montserrat" panose="00000500000000000000" pitchFamily="2" charset="0"/>
              <a:cs typeface="Calibri"/>
            </a:endParaRPr>
          </a:p>
          <a:p>
            <a:r>
              <a:rPr lang="fr-FR" b="1">
                <a:latin typeface="Montserrat" panose="00000500000000000000" pitchFamily="2" charset="0"/>
                <a:cs typeface="Calibri"/>
              </a:rPr>
              <a:t>Ma Question </a:t>
            </a:r>
            <a:r>
              <a:rPr lang="fr-FR">
                <a:latin typeface="Montserrat" panose="00000500000000000000" pitchFamily="2" charset="0"/>
                <a:cs typeface="Calibri"/>
              </a:rPr>
              <a:t>: des ressources disponibles pour l’ensemble du Réseau et un outil de référence pour des ressources communes ( Recueil méthodologique-guide OFB sur les ABC …) </a:t>
            </a:r>
          </a:p>
          <a:p>
            <a:endParaRPr lang="fr-FR">
              <a:latin typeface="Montserrat" panose="00000500000000000000" pitchFamily="2" charset="0"/>
              <a:cs typeface="Calibri"/>
            </a:endParaRPr>
          </a:p>
          <a:p>
            <a:endParaRPr lang="fr-FR">
              <a:latin typeface="Montserrat" panose="00000500000000000000" pitchFamily="2" charset="0"/>
              <a:cs typeface="Calibri"/>
            </a:endParaRPr>
          </a:p>
          <a:p>
            <a:r>
              <a:rPr lang="fr-FR" b="1">
                <a:latin typeface="Montserrat" panose="00000500000000000000" pitchFamily="2" charset="0"/>
                <a:cs typeface="Calibri"/>
              </a:rPr>
              <a:t>A partir de 2024 : un groupe de travail </a:t>
            </a:r>
            <a:r>
              <a:rPr lang="fr-FR">
                <a:latin typeface="Montserrat" panose="00000500000000000000" pitchFamily="2" charset="0"/>
                <a:cs typeface="Calibri"/>
              </a:rPr>
              <a:t>pour animer le Réseau de l’accompagnement dans la durée( temps collectifs, travail sur des outils communs….)</a:t>
            </a:r>
          </a:p>
          <a:p>
            <a:endParaRPr lang="fr-FR" sz="1600">
              <a:latin typeface="Montserrat" panose="00000500000000000000" pitchFamily="2" charset="0"/>
              <a:cs typeface="Calibri"/>
            </a:endParaRPr>
          </a:p>
          <a:p>
            <a:endParaRPr lang="fr-FR" sz="1600">
              <a:latin typeface="Montserrat" panose="00000500000000000000" pitchFamily="2" charset="0"/>
              <a:cs typeface="Calibri"/>
            </a:endParaRPr>
          </a:p>
          <a:p>
            <a:r>
              <a:rPr lang="fr-FR" sz="1600" i="1">
                <a:solidFill>
                  <a:srgbClr val="05DA96"/>
                </a:solidFill>
                <a:latin typeface="Montserrat" panose="00000500000000000000" pitchFamily="2" charset="0"/>
                <a:cs typeface="Calibri"/>
              </a:rPr>
              <a:t>Axe 1 Objectifs 2 et 3 contribution CBNB-CD29-Région</a:t>
            </a:r>
          </a:p>
          <a:p>
            <a:endParaRPr lang="fr-FR" sz="1600">
              <a:latin typeface="Montserrat" panose="00000500000000000000" pitchFamily="2" charset="0"/>
              <a:cs typeface="Calibri"/>
            </a:endParaRPr>
          </a:p>
          <a:p>
            <a:endParaRPr lang="fr-FR" sz="1600">
              <a:latin typeface="Montserrat" panose="00000500000000000000" pitchFamily="2" charset="0"/>
              <a:cs typeface="Calibri"/>
            </a:endParaRPr>
          </a:p>
          <a:p>
            <a:endParaRPr lang="fr-FR" sz="1600">
              <a:latin typeface="Montserrat" panose="00000500000000000000" pitchFamily="2" charset="0"/>
              <a:cs typeface="Calibri"/>
            </a:endParaRPr>
          </a:p>
          <a:p>
            <a:endParaRPr lang="fr-FR" sz="1600">
              <a:latin typeface="Montserrat" panose="00000500000000000000" pitchFamily="2" charset="0"/>
              <a:cs typeface="Calibri"/>
            </a:endParaRPr>
          </a:p>
          <a:p>
            <a:endParaRPr lang="fr-FR" sz="1600">
              <a:latin typeface="Montserrat" panose="00000500000000000000" pitchFamily="2" charset="0"/>
              <a:cs typeface="Calibri"/>
            </a:endParaRPr>
          </a:p>
          <a:p>
            <a:endParaRPr lang="fr-FR" sz="1600">
              <a:latin typeface="Montserrat" panose="00000500000000000000" pitchFamily="2" charset="0"/>
              <a:cs typeface="Calibri"/>
            </a:endParaRPr>
          </a:p>
          <a:p>
            <a:endParaRPr lang="fr-FR" sz="1600">
              <a:latin typeface="Montserrat" panose="00000500000000000000" pitchFamily="2" charset="0"/>
              <a:cs typeface="Calibri"/>
            </a:endParaRP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29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>
            <a:extLst>
              <a:ext uri="{FF2B5EF4-FFF2-40B4-BE49-F238E27FC236}">
                <a16:creationId xmlns:a16="http://schemas.microsoft.com/office/drawing/2014/main" id="{86324BC0-1B5C-62B1-0051-ACFFFDEBCA86}"/>
              </a:ext>
            </a:extLst>
          </p:cNvPr>
          <p:cNvSpPr txBox="1"/>
          <p:nvPr/>
        </p:nvSpPr>
        <p:spPr>
          <a:xfrm>
            <a:off x="1916722" y="608392"/>
            <a:ext cx="7816362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Montserrat" panose="00000500000000000000" pitchFamily="2" charset="0"/>
              </a:rPr>
              <a:t>Les volets animation et communication de l’offre d’accompagnement ABB pour assurer la montée en compétence des acteurs </a:t>
            </a:r>
            <a:r>
              <a:rPr lang="fr-FR">
                <a:solidFill>
                  <a:srgbClr val="0025FF"/>
                </a:solidFill>
                <a:latin typeface="Montserrat" panose="00000500000000000000" pitchFamily="2" charset="0"/>
              </a:rPr>
              <a:t>(diffusion et partage d’outils)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r>
              <a:rPr lang="fr-FR">
                <a:latin typeface="Montserrat" panose="00000500000000000000" pitchFamily="2" charset="0"/>
              </a:rPr>
              <a:t>- Valorisation du kit </a:t>
            </a:r>
            <a:r>
              <a:rPr lang="fr-FR" err="1">
                <a:latin typeface="Montserrat" panose="00000500000000000000" pitchFamily="2" charset="0"/>
              </a:rPr>
              <a:t>Vivarmor</a:t>
            </a:r>
            <a:r>
              <a:rPr lang="fr-FR">
                <a:latin typeface="Montserrat" panose="00000500000000000000" pitchFamily="2" charset="0"/>
              </a:rPr>
              <a:t> via les canaux de l’ABB 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r>
              <a:rPr lang="fr-FR">
                <a:latin typeface="Montserrat" panose="00000500000000000000" pitchFamily="2" charset="0"/>
              </a:rPr>
              <a:t>- Les Ateliers #biodiversitéBZH , l’agenda des évènements </a:t>
            </a:r>
          </a:p>
          <a:p>
            <a:r>
              <a:rPr lang="fr-FR">
                <a:latin typeface="Montserrat" panose="00000500000000000000" pitchFamily="2" charset="0"/>
              </a:rPr>
              <a:t>(organisation de l’accompagnement collectif)</a:t>
            </a:r>
          </a:p>
          <a:p>
            <a:endParaRPr lang="fr-FR">
              <a:latin typeface="Montserrat" panose="00000500000000000000" pitchFamily="2" charset="0"/>
              <a:ea typeface="Calibri" panose="020F0502020204030204"/>
              <a:cs typeface="Calibri"/>
            </a:endParaRPr>
          </a:p>
          <a:p>
            <a:r>
              <a:rPr lang="fr-FR">
                <a:latin typeface="Montserrat" panose="00000500000000000000" pitchFamily="2" charset="0"/>
                <a:ea typeface="Calibri" panose="020F0502020204030204"/>
                <a:cs typeface="Calibri"/>
              </a:rPr>
              <a:t>La formation : un levier non inscrit au plan d’actions 2022 de l’ABB conçu par les partenaires et validé en CA</a:t>
            </a:r>
          </a:p>
          <a:p>
            <a:endParaRPr lang="fr-FR">
              <a:latin typeface="Montserrat" panose="00000500000000000000" pitchFamily="2" charset="0"/>
              <a:ea typeface="Calibri" panose="020F0502020204030204"/>
              <a:cs typeface="Calibri"/>
            </a:endParaRPr>
          </a:p>
          <a:p>
            <a:r>
              <a:rPr lang="fr-FR">
                <a:latin typeface="Montserrat" panose="00000500000000000000" pitchFamily="2" charset="0"/>
                <a:ea typeface="Calibri" panose="020F0502020204030204"/>
                <a:cs typeface="Calibri"/>
              </a:rPr>
              <a:t>Un levier complémentaire dès 2023 : intégration du volet RETEX pour faciliter les échanges entre porteurs de projets</a:t>
            </a:r>
          </a:p>
          <a:p>
            <a:endParaRPr lang="fr-FR">
              <a:latin typeface="Montserrat" panose="00000500000000000000" pitchFamily="2" charset="0"/>
              <a:ea typeface="Calibri" panose="020F0502020204030204"/>
              <a:cs typeface="Calibri"/>
            </a:endParaRPr>
          </a:p>
          <a:p>
            <a:endParaRPr lang="fr-FR">
              <a:latin typeface="Montserrat" panose="00000500000000000000" pitchFamily="2" charset="0"/>
              <a:ea typeface="Calibri" panose="020F0502020204030204"/>
              <a:cs typeface="Calibri"/>
            </a:endParaRPr>
          </a:p>
          <a:p>
            <a:endParaRPr lang="fr-FR">
              <a:latin typeface="Montserrat" panose="00000500000000000000" pitchFamily="2" charset="0"/>
              <a:ea typeface="Calibri" panose="020F0502020204030204"/>
              <a:cs typeface="Calibri"/>
            </a:endParaRPr>
          </a:p>
          <a:p>
            <a:r>
              <a:rPr lang="fr-FR" sz="1600" i="1">
                <a:solidFill>
                  <a:srgbClr val="05DA96"/>
                </a:solidFill>
                <a:latin typeface="Montserrat" panose="00000500000000000000" pitchFamily="2" charset="0"/>
                <a:ea typeface="Calibri" panose="020F0502020204030204"/>
                <a:cs typeface="Calibri"/>
              </a:rPr>
              <a:t>Axe 2 Objectifs 1 – 2 contribution CBNB-CD29-Région + </a:t>
            </a:r>
            <a:r>
              <a:rPr lang="fr-FR" sz="1600" i="1">
                <a:solidFill>
                  <a:srgbClr val="0025FF"/>
                </a:solidFill>
                <a:latin typeface="Montserrat" panose="00000500000000000000" pitchFamily="2" charset="0"/>
                <a:ea typeface="Calibri" panose="020F0502020204030204"/>
                <a:cs typeface="Calibri"/>
              </a:rPr>
              <a:t>éléments de la préfiguration</a:t>
            </a:r>
          </a:p>
          <a:p>
            <a:endParaRPr lang="fr-FR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96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002E8AF-D0F2-FBE4-A932-100A43C0BCEF}"/>
              </a:ext>
            </a:extLst>
          </p:cNvPr>
          <p:cNvSpPr txBox="1"/>
          <p:nvPr/>
        </p:nvSpPr>
        <p:spPr>
          <a:xfrm>
            <a:off x="2118946" y="483576"/>
            <a:ext cx="69371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>
                <a:latin typeface="Paytone One" panose="00000500000000000000" pitchFamily="2" charset="0"/>
              </a:rPr>
              <a:t>Le Réseau de l’accompagnement dans les autres régions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FE8351-9AB3-00C0-F82F-BA86D4D8E909}"/>
              </a:ext>
            </a:extLst>
          </p:cNvPr>
          <p:cNvSpPr txBox="1"/>
          <p:nvPr/>
        </p:nvSpPr>
        <p:spPr>
          <a:xfrm>
            <a:off x="1357549" y="2281875"/>
            <a:ext cx="63929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Le travail de l’équipe-projet Réseau de l’accompagnement  suivi de près dans les autres ARB 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L’interface MaQuestion : un outil inspirant pour les ARB 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Le Réseau breton de l’accompagnement des porteurs de projets </a:t>
            </a:r>
            <a:r>
              <a:rPr lang="fr-FR" err="1">
                <a:latin typeface="Montserrat" panose="00000500000000000000" pitchFamily="2" charset="0"/>
              </a:rPr>
              <a:t>biodiversitéBZH</a:t>
            </a:r>
            <a:r>
              <a:rPr lang="fr-FR">
                <a:latin typeface="Montserrat" panose="00000500000000000000" pitchFamily="2" charset="0"/>
              </a:rPr>
              <a:t> : un RETEX pour les autres ARB 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L’intégration des acteurs privés : un indicateur d’ambition et d’innovation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3CCB18-6270-149E-EC7A-896B0B390B21}"/>
              </a:ext>
            </a:extLst>
          </p:cNvPr>
          <p:cNvSpPr/>
          <p:nvPr/>
        </p:nvSpPr>
        <p:spPr>
          <a:xfrm rot="1443397">
            <a:off x="8124671" y="2351021"/>
            <a:ext cx="3354004" cy="1670710"/>
          </a:xfrm>
          <a:prstGeom prst="rect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1"/>
                </a:solidFill>
                <a:latin typeface="Montserrat" panose="00000500000000000000" pitchFamily="2" charset="0"/>
              </a:rPr>
              <a:t>Le premier Réseau structuré en France sur l’accompagnement des porteurs de projets biodiversité  </a:t>
            </a:r>
          </a:p>
        </p:txBody>
      </p:sp>
    </p:spTree>
    <p:extLst>
      <p:ext uri="{BB962C8B-B14F-4D97-AF65-F5344CB8AC3E}">
        <p14:creationId xmlns:p14="http://schemas.microsoft.com/office/powerpoint/2010/main" val="4007118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-1" y="295261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18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20B1C8-92E5-EF49-B803-F11628010560}"/>
              </a:ext>
            </a:extLst>
          </p:cNvPr>
          <p:cNvSpPr txBox="1">
            <a:spLocks/>
          </p:cNvSpPr>
          <p:nvPr/>
        </p:nvSpPr>
        <p:spPr>
          <a:xfrm>
            <a:off x="-71035" y="2749244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Paytone One"/>
              </a:rPr>
              <a:t>Logigrammes de l’accompagnement </a:t>
            </a:r>
            <a:endParaRPr lang="fr-FR" sz="2400" dirty="0"/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2FE15315-5A1D-BF4D-9CCC-C39DA7B8BECD}"/>
              </a:ext>
            </a:extLst>
          </p:cNvPr>
          <p:cNvSpPr txBox="1">
            <a:spLocks/>
          </p:cNvSpPr>
          <p:nvPr/>
        </p:nvSpPr>
        <p:spPr>
          <a:xfrm>
            <a:off x="0" y="643049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i="0" kern="1200">
                <a:solidFill>
                  <a:srgbClr val="05DA96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14E8A4-8D85-DC40-86FE-564271EC5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013291" y="57751"/>
            <a:ext cx="9618306" cy="7473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b="1">
                <a:solidFill>
                  <a:schemeClr val="tx1"/>
                </a:solidFill>
                <a:latin typeface="Paytone One"/>
              </a:rPr>
              <a:t>Le phasage du projet </a:t>
            </a: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439F4AC0-1F6D-8E42-80EF-CA96FBC7D8A4}"/>
              </a:ext>
            </a:extLst>
          </p:cNvPr>
          <p:cNvSpPr txBox="1">
            <a:spLocks/>
          </p:cNvSpPr>
          <p:nvPr/>
        </p:nvSpPr>
        <p:spPr>
          <a:xfrm>
            <a:off x="1013291" y="6614508"/>
            <a:ext cx="32573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t">
            <a:normAutofit/>
          </a:bodyPr>
          <a:lstStyle>
            <a:lvl1pPr marL="493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1pPr>
            <a:lvl2pPr marL="938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2pPr>
            <a:lvl3pPr marL="1382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3pPr>
            <a:lvl4pPr marL="1827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4pPr>
            <a:lvl5pPr marL="2271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5pPr>
            <a:lvl6pPr marL="2716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6pPr>
            <a:lvl7pPr marL="3160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7pPr>
            <a:lvl8pPr marL="3605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8pPr>
            <a:lvl9pPr marL="4049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9pPr>
          </a:lstStyle>
          <a:p>
            <a:pPr marL="0" indent="0">
              <a:buSzTx/>
              <a:buNone/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53490A5-A3BE-4D89-A09C-FFC3040FE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" y="2748248"/>
            <a:ext cx="1929705" cy="55968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7CA16C42-0ABF-4891-9A82-C3BEECD9E502}"/>
              </a:ext>
            </a:extLst>
          </p:cNvPr>
          <p:cNvSpPr/>
          <p:nvPr/>
        </p:nvSpPr>
        <p:spPr>
          <a:xfrm>
            <a:off x="3219945" y="3144439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E485C79E-60C5-4DD6-9790-81C99BF8F9B2}"/>
              </a:ext>
            </a:extLst>
          </p:cNvPr>
          <p:cNvSpPr/>
          <p:nvPr/>
        </p:nvSpPr>
        <p:spPr>
          <a:xfrm>
            <a:off x="4819040" y="3144439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74C95907-72C2-479F-9EB2-1B5BAB40260D}"/>
              </a:ext>
            </a:extLst>
          </p:cNvPr>
          <p:cNvSpPr/>
          <p:nvPr/>
        </p:nvSpPr>
        <p:spPr>
          <a:xfrm>
            <a:off x="8017231" y="3113345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93065726-C110-67E0-4F4D-92A20183FB55}"/>
              </a:ext>
            </a:extLst>
          </p:cNvPr>
          <p:cNvSpPr/>
          <p:nvPr/>
        </p:nvSpPr>
        <p:spPr>
          <a:xfrm>
            <a:off x="2275345" y="2712586"/>
            <a:ext cx="2397200" cy="786679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CADRAGE faisabilité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avant projet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67B5C0-4830-6F96-A948-873078C96AA6}"/>
              </a:ext>
            </a:extLst>
          </p:cNvPr>
          <p:cNvSpPr txBox="1"/>
          <p:nvPr/>
        </p:nvSpPr>
        <p:spPr>
          <a:xfrm>
            <a:off x="3210458" y="1198193"/>
            <a:ext cx="68861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>
                <a:solidFill>
                  <a:srgbClr val="05DA96"/>
                </a:solidFill>
                <a:latin typeface="Paytone One" panose="00000500000000000000" pitchFamily="2" charset="0"/>
              </a:rPr>
              <a:t>Un langage commun pour le Réseau</a:t>
            </a: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96685FFE-8D6B-3F87-8B3E-23B1AF861D89}"/>
              </a:ext>
            </a:extLst>
          </p:cNvPr>
          <p:cNvSpPr/>
          <p:nvPr/>
        </p:nvSpPr>
        <p:spPr>
          <a:xfrm>
            <a:off x="4458981" y="2712586"/>
            <a:ext cx="2397201" cy="792540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CONCEPTION</a:t>
            </a: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885B27E0-2E08-9103-64F6-FDA60EB6CF11}"/>
              </a:ext>
            </a:extLst>
          </p:cNvPr>
          <p:cNvSpPr/>
          <p:nvPr/>
        </p:nvSpPr>
        <p:spPr>
          <a:xfrm>
            <a:off x="6800670" y="2706724"/>
            <a:ext cx="2299422" cy="792541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REALISATION</a:t>
            </a: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F490E361-655A-3999-72EF-995420626743}"/>
              </a:ext>
            </a:extLst>
          </p:cNvPr>
          <p:cNvSpPr/>
          <p:nvPr/>
        </p:nvSpPr>
        <p:spPr>
          <a:xfrm>
            <a:off x="8926357" y="2712586"/>
            <a:ext cx="2248452" cy="798402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CLOTURE  (évaluation) </a:t>
            </a:r>
          </a:p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FD01A5-912A-5876-72D4-0088ED069F50}"/>
              </a:ext>
            </a:extLst>
          </p:cNvPr>
          <p:cNvSpPr txBox="1"/>
          <p:nvPr/>
        </p:nvSpPr>
        <p:spPr>
          <a:xfrm>
            <a:off x="1973380" y="5059642"/>
            <a:ext cx="86928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>
                <a:latin typeface="Montserrat" panose="00000500000000000000" pitchFamily="2" charset="0"/>
              </a:rPr>
              <a:t>La mise en relation par Ma Question : étape de </a:t>
            </a:r>
            <a:r>
              <a:rPr lang="fr-FR" err="1">
                <a:latin typeface="Montserrat" panose="00000500000000000000" pitchFamily="2" charset="0"/>
              </a:rPr>
              <a:t>pré-qualification</a:t>
            </a:r>
            <a:r>
              <a:rPr lang="fr-FR">
                <a:latin typeface="Montserrat" panose="00000500000000000000" pitchFamily="2" charset="0"/>
              </a:rPr>
              <a:t> du projet par le porteur de projet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Organigramme : Connecteur 6">
            <a:extLst>
              <a:ext uri="{FF2B5EF4-FFF2-40B4-BE49-F238E27FC236}">
                <a16:creationId xmlns:a16="http://schemas.microsoft.com/office/drawing/2014/main" id="{4637DFEB-8837-E295-CA15-1A628C388002}"/>
              </a:ext>
            </a:extLst>
          </p:cNvPr>
          <p:cNvSpPr/>
          <p:nvPr/>
        </p:nvSpPr>
        <p:spPr>
          <a:xfrm>
            <a:off x="1422727" y="3307932"/>
            <a:ext cx="392279" cy="364884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D9EDE869-F184-E5A0-E700-490CA1747CCC}"/>
              </a:ext>
            </a:extLst>
          </p:cNvPr>
          <p:cNvSpPr/>
          <p:nvPr/>
        </p:nvSpPr>
        <p:spPr>
          <a:xfrm>
            <a:off x="1422727" y="5145189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bg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5695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286847" y="244271"/>
            <a:ext cx="9618306" cy="7473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chemeClr val="tx1"/>
                </a:solidFill>
                <a:latin typeface="Paytone One"/>
              </a:rPr>
              <a:t>Le phasage de l’accompagnement </a:t>
            </a: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439F4AC0-1F6D-8E42-80EF-CA96FBC7D8A4}"/>
              </a:ext>
            </a:extLst>
          </p:cNvPr>
          <p:cNvSpPr txBox="1">
            <a:spLocks/>
          </p:cNvSpPr>
          <p:nvPr/>
        </p:nvSpPr>
        <p:spPr>
          <a:xfrm>
            <a:off x="1013291" y="6614508"/>
            <a:ext cx="32573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t">
            <a:normAutofit/>
          </a:bodyPr>
          <a:lstStyle>
            <a:lvl1pPr marL="493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1pPr>
            <a:lvl2pPr marL="938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2pPr>
            <a:lvl3pPr marL="1382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3pPr>
            <a:lvl4pPr marL="1827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4pPr>
            <a:lvl5pPr marL="2271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5pPr>
            <a:lvl6pPr marL="2716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6pPr>
            <a:lvl7pPr marL="3160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7pPr>
            <a:lvl8pPr marL="3605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8pPr>
            <a:lvl9pPr marL="4049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9pPr>
          </a:lstStyle>
          <a:p>
            <a:pPr marL="0" indent="0">
              <a:buSzTx/>
              <a:buNone/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53490A5-A3BE-4D89-A09C-FFC3040FE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2" y="2748248"/>
            <a:ext cx="1929705" cy="55968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7CA16C42-0ABF-4891-9A82-C3BEECD9E502}"/>
              </a:ext>
            </a:extLst>
          </p:cNvPr>
          <p:cNvSpPr/>
          <p:nvPr/>
        </p:nvSpPr>
        <p:spPr>
          <a:xfrm>
            <a:off x="3219945" y="3144439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E485C79E-60C5-4DD6-9790-81C99BF8F9B2}"/>
              </a:ext>
            </a:extLst>
          </p:cNvPr>
          <p:cNvSpPr/>
          <p:nvPr/>
        </p:nvSpPr>
        <p:spPr>
          <a:xfrm>
            <a:off x="4819040" y="3144439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74C95907-72C2-479F-9EB2-1B5BAB40260D}"/>
              </a:ext>
            </a:extLst>
          </p:cNvPr>
          <p:cNvSpPr/>
          <p:nvPr/>
        </p:nvSpPr>
        <p:spPr>
          <a:xfrm>
            <a:off x="8017231" y="3113345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93065726-C110-67E0-4F4D-92A20183FB55}"/>
              </a:ext>
            </a:extLst>
          </p:cNvPr>
          <p:cNvSpPr/>
          <p:nvPr/>
        </p:nvSpPr>
        <p:spPr>
          <a:xfrm>
            <a:off x="2275345" y="2712586"/>
            <a:ext cx="2397200" cy="786679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>
                <a:solidFill>
                  <a:schemeClr val="bg1"/>
                </a:solidFill>
                <a:latin typeface="Montserrat" panose="00000500000000000000" pitchFamily="2" charset="0"/>
              </a:rPr>
              <a:t>Pré-qualification</a:t>
            </a:r>
            <a:r>
              <a:rPr lang="fr-FR" sz="1400" dirty="0">
                <a:solidFill>
                  <a:schemeClr val="bg1"/>
                </a:solidFill>
                <a:latin typeface="Montserrat" panose="00000500000000000000" pitchFamily="2" charset="0"/>
              </a:rPr>
              <a:t> et qualification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667B5C0-4830-6F96-A948-873078C96AA6}"/>
              </a:ext>
            </a:extLst>
          </p:cNvPr>
          <p:cNvSpPr txBox="1"/>
          <p:nvPr/>
        </p:nvSpPr>
        <p:spPr>
          <a:xfrm>
            <a:off x="3219945" y="1587064"/>
            <a:ext cx="68861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dirty="0">
                <a:solidFill>
                  <a:srgbClr val="05DA96"/>
                </a:solidFill>
                <a:latin typeface="Paytone One" panose="00000500000000000000" pitchFamily="2" charset="0"/>
              </a:rPr>
              <a:t>Un langage commun pour le Réseau</a:t>
            </a: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96685FFE-8D6B-3F87-8B3E-23B1AF861D89}"/>
              </a:ext>
            </a:extLst>
          </p:cNvPr>
          <p:cNvSpPr/>
          <p:nvPr/>
        </p:nvSpPr>
        <p:spPr>
          <a:xfrm>
            <a:off x="4458981" y="2712586"/>
            <a:ext cx="2397201" cy="792540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Montserrat" panose="00000500000000000000" pitchFamily="2" charset="0"/>
              </a:rPr>
              <a:t>Coordination</a:t>
            </a: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885B27E0-2E08-9103-64F6-FDA60EB6CF11}"/>
              </a:ext>
            </a:extLst>
          </p:cNvPr>
          <p:cNvSpPr/>
          <p:nvPr/>
        </p:nvSpPr>
        <p:spPr>
          <a:xfrm>
            <a:off x="6800670" y="2706724"/>
            <a:ext cx="2299422" cy="792541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Montserrat" panose="00000500000000000000" pitchFamily="2" charset="0"/>
              </a:rPr>
              <a:t>Suivi </a:t>
            </a: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F490E361-655A-3999-72EF-995420626743}"/>
              </a:ext>
            </a:extLst>
          </p:cNvPr>
          <p:cNvSpPr/>
          <p:nvPr/>
        </p:nvSpPr>
        <p:spPr>
          <a:xfrm>
            <a:off x="8926357" y="2712586"/>
            <a:ext cx="2248452" cy="798402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Montserrat" panose="00000500000000000000" pitchFamily="2" charset="0"/>
              </a:rPr>
              <a:t>Evaluation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Montserrat" panose="00000500000000000000" pitchFamily="2" charset="0"/>
              </a:rPr>
              <a:t>Valorisation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E82BCB05-2272-C5C8-3F4C-CD6116755FF1}"/>
              </a:ext>
            </a:extLst>
          </p:cNvPr>
          <p:cNvSpPr/>
          <p:nvPr/>
        </p:nvSpPr>
        <p:spPr>
          <a:xfrm>
            <a:off x="3321545" y="5133507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79E1AE2B-9DCF-C322-93CB-DE24CCAB674D}"/>
              </a:ext>
            </a:extLst>
          </p:cNvPr>
          <p:cNvSpPr/>
          <p:nvPr/>
        </p:nvSpPr>
        <p:spPr>
          <a:xfrm>
            <a:off x="4920640" y="5133507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E0F82FB5-7F1C-8C9F-EF99-3B63D49861AF}"/>
              </a:ext>
            </a:extLst>
          </p:cNvPr>
          <p:cNvSpPr/>
          <p:nvPr/>
        </p:nvSpPr>
        <p:spPr>
          <a:xfrm>
            <a:off x="8118831" y="5102413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chevron 25">
            <a:extLst>
              <a:ext uri="{FF2B5EF4-FFF2-40B4-BE49-F238E27FC236}">
                <a16:creationId xmlns:a16="http://schemas.microsoft.com/office/drawing/2014/main" id="{6BD44A9B-91A4-D2F9-227A-3EA8E6F6340C}"/>
              </a:ext>
            </a:extLst>
          </p:cNvPr>
          <p:cNvSpPr/>
          <p:nvPr/>
        </p:nvSpPr>
        <p:spPr>
          <a:xfrm>
            <a:off x="2376944" y="4701654"/>
            <a:ext cx="2397201" cy="786679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CADRAGE faisabilité</a:t>
            </a: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avant projet</a:t>
            </a: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AFF3416B-FF4B-781A-9578-2397EA1761C6}"/>
              </a:ext>
            </a:extLst>
          </p:cNvPr>
          <p:cNvSpPr/>
          <p:nvPr/>
        </p:nvSpPr>
        <p:spPr>
          <a:xfrm>
            <a:off x="4560581" y="4701654"/>
            <a:ext cx="2397201" cy="798402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CONCEPTION</a:t>
            </a:r>
          </a:p>
        </p:txBody>
      </p:sp>
      <p:sp>
        <p:nvSpPr>
          <p:cNvPr id="31" name="Flèche : chevron 30">
            <a:extLst>
              <a:ext uri="{FF2B5EF4-FFF2-40B4-BE49-F238E27FC236}">
                <a16:creationId xmlns:a16="http://schemas.microsoft.com/office/drawing/2014/main" id="{490B9FA3-B892-8ADE-A377-8EE0DF031DF2}"/>
              </a:ext>
            </a:extLst>
          </p:cNvPr>
          <p:cNvSpPr/>
          <p:nvPr/>
        </p:nvSpPr>
        <p:spPr>
          <a:xfrm>
            <a:off x="6902270" y="4695792"/>
            <a:ext cx="2299422" cy="792541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REALISATION</a:t>
            </a:r>
          </a:p>
        </p:txBody>
      </p:sp>
      <p:sp>
        <p:nvSpPr>
          <p:cNvPr id="32" name="Flèche : chevron 31">
            <a:extLst>
              <a:ext uri="{FF2B5EF4-FFF2-40B4-BE49-F238E27FC236}">
                <a16:creationId xmlns:a16="http://schemas.microsoft.com/office/drawing/2014/main" id="{F53F32FB-6CD0-34F3-89F7-B9B136689BF2}"/>
              </a:ext>
            </a:extLst>
          </p:cNvPr>
          <p:cNvSpPr/>
          <p:nvPr/>
        </p:nvSpPr>
        <p:spPr>
          <a:xfrm>
            <a:off x="9027957" y="4701654"/>
            <a:ext cx="2248452" cy="798402"/>
          </a:xfrm>
          <a:prstGeom prst="chevron">
            <a:avLst/>
          </a:prstGeom>
          <a:solidFill>
            <a:srgbClr val="0025FF"/>
          </a:solidFill>
          <a:ln>
            <a:solidFill>
              <a:srgbClr val="002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algn="ctr"/>
            <a:r>
              <a:rPr lang="fr-FR" sz="1400">
                <a:solidFill>
                  <a:schemeClr val="bg1"/>
                </a:solidFill>
                <a:latin typeface="Montserrat" panose="00000500000000000000" pitchFamily="2" charset="0"/>
              </a:rPr>
              <a:t>CLOTURE  (évaluation) </a:t>
            </a:r>
          </a:p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C15E78-DDE3-847D-4A65-45AC85888EBD}"/>
              </a:ext>
            </a:extLst>
          </p:cNvPr>
          <p:cNvSpPr/>
          <p:nvPr/>
        </p:nvSpPr>
        <p:spPr>
          <a:xfrm rot="19691960">
            <a:off x="583838" y="4114786"/>
            <a:ext cx="2057502" cy="849354"/>
          </a:xfrm>
          <a:prstGeom prst="rect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>
                <a:latin typeface="Montserrat"/>
              </a:rPr>
              <a:t>Rappel phasage du projet</a:t>
            </a:r>
          </a:p>
        </p:txBody>
      </p:sp>
    </p:spTree>
    <p:extLst>
      <p:ext uri="{BB962C8B-B14F-4D97-AF65-F5344CB8AC3E}">
        <p14:creationId xmlns:p14="http://schemas.microsoft.com/office/powerpoint/2010/main" val="2788532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013291" y="57751"/>
            <a:ext cx="9618306" cy="74734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800" b="1">
                <a:solidFill>
                  <a:schemeClr val="tx1"/>
                </a:solidFill>
                <a:latin typeface="Paytone One"/>
              </a:rPr>
              <a:t>Le phasage de l’accompagnement</a:t>
            </a: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4" name="Shape 135">
            <a:extLst>
              <a:ext uri="{FF2B5EF4-FFF2-40B4-BE49-F238E27FC236}">
                <a16:creationId xmlns:a16="http://schemas.microsoft.com/office/drawing/2014/main" id="{439F4AC0-1F6D-8E42-80EF-CA96FBC7D8A4}"/>
              </a:ext>
            </a:extLst>
          </p:cNvPr>
          <p:cNvSpPr txBox="1">
            <a:spLocks/>
          </p:cNvSpPr>
          <p:nvPr/>
        </p:nvSpPr>
        <p:spPr>
          <a:xfrm>
            <a:off x="1013291" y="6614508"/>
            <a:ext cx="325730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t">
            <a:normAutofit/>
          </a:bodyPr>
          <a:lstStyle>
            <a:lvl1pPr marL="493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1pPr>
            <a:lvl2pPr marL="938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2pPr>
            <a:lvl3pPr marL="1382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3pPr>
            <a:lvl4pPr marL="1827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4pPr>
            <a:lvl5pPr marL="2271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5pPr>
            <a:lvl6pPr marL="2716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6pPr>
            <a:lvl7pPr marL="3160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7pPr>
            <a:lvl8pPr marL="36053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8pPr>
            <a:lvl9pPr marL="4049888" marR="0" indent="-493888" algn="ctr" defTabSz="821531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Trebuchet MS"/>
              </a:defRPr>
            </a:lvl9pPr>
          </a:lstStyle>
          <a:p>
            <a:pPr marL="0" indent="0">
              <a:buSzTx/>
              <a:buNone/>
            </a:pPr>
            <a:r>
              <a:rPr lang="fr-FR" sz="100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4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53490A5-A3BE-4D89-A09C-FFC3040FE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" y="2684661"/>
            <a:ext cx="1929705" cy="55968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7CA16C42-0ABF-4891-9A82-C3BEECD9E502}"/>
              </a:ext>
            </a:extLst>
          </p:cNvPr>
          <p:cNvSpPr/>
          <p:nvPr/>
        </p:nvSpPr>
        <p:spPr>
          <a:xfrm>
            <a:off x="3219945" y="3144439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Montserrat" panose="00000500000000000000" pitchFamily="2" charset="0"/>
            </a:endParaRP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E485C79E-60C5-4DD6-9790-81C99BF8F9B2}"/>
              </a:ext>
            </a:extLst>
          </p:cNvPr>
          <p:cNvSpPr/>
          <p:nvPr/>
        </p:nvSpPr>
        <p:spPr>
          <a:xfrm>
            <a:off x="4819040" y="3144439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Montserrat" panose="00000500000000000000" pitchFamily="2" charset="0"/>
            </a:endParaRPr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74C95907-72C2-479F-9EB2-1B5BAB40260D}"/>
              </a:ext>
            </a:extLst>
          </p:cNvPr>
          <p:cNvSpPr/>
          <p:nvPr/>
        </p:nvSpPr>
        <p:spPr>
          <a:xfrm>
            <a:off x="8017231" y="3113345"/>
            <a:ext cx="508000" cy="19878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>
              <a:latin typeface="Montserrat" panose="00000500000000000000" pitchFamily="2" charset="0"/>
            </a:endParaRPr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93065726-C110-67E0-4F4D-92A20183FB55}"/>
              </a:ext>
            </a:extLst>
          </p:cNvPr>
          <p:cNvSpPr/>
          <p:nvPr/>
        </p:nvSpPr>
        <p:spPr>
          <a:xfrm>
            <a:off x="2298453" y="2720005"/>
            <a:ext cx="2397200" cy="786679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1400" dirty="0">
              <a:solidFill>
                <a:schemeClr val="bg1"/>
              </a:solidFill>
              <a:latin typeface="Montserrat"/>
            </a:endParaRPr>
          </a:p>
          <a:p>
            <a:pPr algn="ctr"/>
            <a:endParaRPr lang="fr-FR" sz="1400" dirty="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Montserrat"/>
              </a:rPr>
              <a:t>Qualification</a:t>
            </a:r>
            <a:endParaRPr lang="fr-FR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96685FFE-8D6B-3F87-8B3E-23B1AF861D89}"/>
              </a:ext>
            </a:extLst>
          </p:cNvPr>
          <p:cNvSpPr/>
          <p:nvPr/>
        </p:nvSpPr>
        <p:spPr>
          <a:xfrm>
            <a:off x="4458981" y="2712586"/>
            <a:ext cx="2397201" cy="792540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1400" dirty="0">
              <a:solidFill>
                <a:schemeClr val="bg1"/>
              </a:solidFill>
              <a:latin typeface="Montserrat"/>
            </a:endParaRPr>
          </a:p>
          <a:p>
            <a:pPr algn="ctr"/>
            <a:endParaRPr lang="fr-FR" sz="1400" dirty="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Montserrat"/>
              </a:rPr>
              <a:t>Coordination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885B27E0-2E08-9103-64F6-FDA60EB6CF11}"/>
              </a:ext>
            </a:extLst>
          </p:cNvPr>
          <p:cNvSpPr/>
          <p:nvPr/>
        </p:nvSpPr>
        <p:spPr>
          <a:xfrm>
            <a:off x="6800670" y="2706724"/>
            <a:ext cx="2299422" cy="792541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1400" dirty="0">
              <a:solidFill>
                <a:schemeClr val="bg1"/>
              </a:solidFill>
              <a:latin typeface="Montserrat"/>
            </a:endParaRPr>
          </a:p>
          <a:p>
            <a:pPr algn="ctr"/>
            <a:endParaRPr lang="fr-FR" sz="1400" dirty="0">
              <a:solidFill>
                <a:schemeClr val="bg1"/>
              </a:solidFill>
              <a:latin typeface="Montserrat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Montserrat"/>
              </a:rPr>
              <a:t>Suivi</a:t>
            </a:r>
            <a:endParaRPr lang="fr-FR" sz="1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F490E361-655A-3999-72EF-995420626743}"/>
              </a:ext>
            </a:extLst>
          </p:cNvPr>
          <p:cNvSpPr/>
          <p:nvPr/>
        </p:nvSpPr>
        <p:spPr>
          <a:xfrm>
            <a:off x="8926358" y="2680767"/>
            <a:ext cx="2472569" cy="809607"/>
          </a:xfrm>
          <a:prstGeom prst="chevron">
            <a:avLst/>
          </a:prstGeom>
          <a:solidFill>
            <a:srgbClr val="05DA96"/>
          </a:solidFill>
          <a:ln>
            <a:solidFill>
              <a:srgbClr val="05D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r-FR" sz="1400" dirty="0">
              <a:solidFill>
                <a:srgbClr val="FFFFFF"/>
              </a:solidFill>
              <a:latin typeface="Montserrat"/>
              <a:cs typeface="Calibri"/>
            </a:endParaRPr>
          </a:p>
          <a:p>
            <a:pPr algn="ctr"/>
            <a:endParaRPr lang="fr-FR" sz="1400" dirty="0">
              <a:solidFill>
                <a:srgbClr val="FFFFFF"/>
              </a:solidFill>
              <a:latin typeface="Montserrat"/>
              <a:cs typeface="Calibri"/>
            </a:endParaRPr>
          </a:p>
          <a:p>
            <a:pPr algn="ctr"/>
            <a:r>
              <a:rPr lang="fr-FR" sz="1400" dirty="0">
                <a:solidFill>
                  <a:srgbClr val="FFFFFF"/>
                </a:solidFill>
                <a:latin typeface="Montserrat"/>
                <a:cs typeface="Calibri"/>
              </a:rPr>
              <a:t>Evaluation </a:t>
            </a:r>
            <a:endParaRPr lang="fr-FR" dirty="0">
              <a:cs typeface="Calibri"/>
            </a:endParaRPr>
          </a:p>
          <a:p>
            <a:pPr algn="ctr"/>
            <a:r>
              <a:rPr lang="fr-FR" sz="1400" dirty="0">
                <a:solidFill>
                  <a:srgbClr val="FFFFFF"/>
                </a:solidFill>
                <a:latin typeface="Montserrat"/>
                <a:cs typeface="Calibri"/>
              </a:rPr>
              <a:t>Valorisation</a:t>
            </a:r>
          </a:p>
        </p:txBody>
      </p:sp>
      <p:sp>
        <p:nvSpPr>
          <p:cNvPr id="21" name="Organigramme : Connecteur 20">
            <a:extLst>
              <a:ext uri="{FF2B5EF4-FFF2-40B4-BE49-F238E27FC236}">
                <a16:creationId xmlns:a16="http://schemas.microsoft.com/office/drawing/2014/main" id="{D9EDE869-F184-E5A0-E700-490CA1747CCC}"/>
              </a:ext>
            </a:extLst>
          </p:cNvPr>
          <p:cNvSpPr/>
          <p:nvPr/>
        </p:nvSpPr>
        <p:spPr>
          <a:xfrm>
            <a:off x="2659297" y="2785465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905EACC-0FF2-2FBB-C30D-3572598859C7}"/>
              </a:ext>
            </a:extLst>
          </p:cNvPr>
          <p:cNvSpPr txBox="1"/>
          <p:nvPr/>
        </p:nvSpPr>
        <p:spPr>
          <a:xfrm>
            <a:off x="2435179" y="2258327"/>
            <a:ext cx="1768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rgbClr val="FFCE00"/>
                </a:solidFill>
                <a:latin typeface="Montserrat" panose="00000500000000000000" pitchFamily="2" charset="0"/>
              </a:rPr>
              <a:t>CADRAGE faisabilité</a:t>
            </a:r>
          </a:p>
          <a:p>
            <a:pPr algn="ctr"/>
            <a:r>
              <a:rPr lang="fr-FR" sz="1000" dirty="0">
                <a:solidFill>
                  <a:srgbClr val="FFCE00"/>
                </a:solidFill>
                <a:latin typeface="Montserrat" panose="00000500000000000000" pitchFamily="2" charset="0"/>
              </a:rPr>
              <a:t>avant projet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0A3B244-9116-3E8D-0DA5-FC4514F6DC6F}"/>
              </a:ext>
            </a:extLst>
          </p:cNvPr>
          <p:cNvSpPr txBox="1"/>
          <p:nvPr/>
        </p:nvSpPr>
        <p:spPr>
          <a:xfrm>
            <a:off x="4551055" y="2348419"/>
            <a:ext cx="1768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FFCE00"/>
                </a:solidFill>
                <a:latin typeface="Montserrat" panose="00000500000000000000" pitchFamily="2" charset="0"/>
              </a:rPr>
              <a:t>CONCEPTION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39D8F17-08FE-8274-2DF3-8B874253E35A}"/>
              </a:ext>
            </a:extLst>
          </p:cNvPr>
          <p:cNvSpPr txBox="1"/>
          <p:nvPr/>
        </p:nvSpPr>
        <p:spPr>
          <a:xfrm>
            <a:off x="6856182" y="2349360"/>
            <a:ext cx="1768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FFCE00"/>
                </a:solidFill>
                <a:latin typeface="Montserrat" panose="00000500000000000000" pitchFamily="2" charset="0"/>
              </a:rPr>
              <a:t>REALISATION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F04929E-3AE7-4057-2568-C524916545BE}"/>
              </a:ext>
            </a:extLst>
          </p:cNvPr>
          <p:cNvSpPr txBox="1"/>
          <p:nvPr/>
        </p:nvSpPr>
        <p:spPr>
          <a:xfrm>
            <a:off x="9100092" y="2348418"/>
            <a:ext cx="1768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rgbClr val="FFCE00"/>
                </a:solidFill>
                <a:latin typeface="Montserrat" panose="00000500000000000000" pitchFamily="2" charset="0"/>
              </a:rPr>
              <a:t>CLOTURE</a:t>
            </a:r>
          </a:p>
        </p:txBody>
      </p:sp>
      <p:sp>
        <p:nvSpPr>
          <p:cNvPr id="26" name="Organigramme : Connecteur 25">
            <a:extLst>
              <a:ext uri="{FF2B5EF4-FFF2-40B4-BE49-F238E27FC236}">
                <a16:creationId xmlns:a16="http://schemas.microsoft.com/office/drawing/2014/main" id="{C6DBEB0E-579B-0B43-63E8-773C792A81FD}"/>
              </a:ext>
            </a:extLst>
          </p:cNvPr>
          <p:cNvSpPr/>
          <p:nvPr/>
        </p:nvSpPr>
        <p:spPr>
          <a:xfrm>
            <a:off x="1301760" y="3929227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3EBD5A0-12D0-91C0-AC6B-C6E7DD52C110}"/>
              </a:ext>
            </a:extLst>
          </p:cNvPr>
          <p:cNvSpPr txBox="1"/>
          <p:nvPr/>
        </p:nvSpPr>
        <p:spPr>
          <a:xfrm>
            <a:off x="1972235" y="3929227"/>
            <a:ext cx="248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Montserrat" panose="00000500000000000000" pitchFamily="2" charset="0"/>
              </a:rPr>
              <a:t>Grille de diagnostic</a:t>
            </a:r>
          </a:p>
        </p:txBody>
      </p:sp>
      <p:sp>
        <p:nvSpPr>
          <p:cNvPr id="27" name="Organigramme : Connecteur 26">
            <a:extLst>
              <a:ext uri="{FF2B5EF4-FFF2-40B4-BE49-F238E27FC236}">
                <a16:creationId xmlns:a16="http://schemas.microsoft.com/office/drawing/2014/main" id="{443FE666-1F1B-180B-B5F6-02839D806E90}"/>
              </a:ext>
            </a:extLst>
          </p:cNvPr>
          <p:cNvSpPr/>
          <p:nvPr/>
        </p:nvSpPr>
        <p:spPr>
          <a:xfrm>
            <a:off x="3343128" y="2784845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31" name="Organigramme : Connecteur 30">
            <a:extLst>
              <a:ext uri="{FF2B5EF4-FFF2-40B4-BE49-F238E27FC236}">
                <a16:creationId xmlns:a16="http://schemas.microsoft.com/office/drawing/2014/main" id="{4DC39FBA-209A-EB6C-1C96-FAE97D01A5B6}"/>
              </a:ext>
            </a:extLst>
          </p:cNvPr>
          <p:cNvSpPr/>
          <p:nvPr/>
        </p:nvSpPr>
        <p:spPr>
          <a:xfrm>
            <a:off x="1297164" y="4696911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85AF5BF-66EB-C6A1-0040-581629EEB896}"/>
              </a:ext>
            </a:extLst>
          </p:cNvPr>
          <p:cNvSpPr txBox="1"/>
          <p:nvPr/>
        </p:nvSpPr>
        <p:spPr>
          <a:xfrm>
            <a:off x="1943568" y="4716227"/>
            <a:ext cx="248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Montserrat" panose="00000500000000000000" pitchFamily="2" charset="0"/>
              </a:rPr>
              <a:t>Réunion de coordination</a:t>
            </a:r>
          </a:p>
        </p:txBody>
      </p:sp>
      <p:sp>
        <p:nvSpPr>
          <p:cNvPr id="33" name="Organigramme : Connecteur 32">
            <a:extLst>
              <a:ext uri="{FF2B5EF4-FFF2-40B4-BE49-F238E27FC236}">
                <a16:creationId xmlns:a16="http://schemas.microsoft.com/office/drawing/2014/main" id="{268C2BA1-61CC-D0CF-008E-9EB09619B5B9}"/>
              </a:ext>
            </a:extLst>
          </p:cNvPr>
          <p:cNvSpPr/>
          <p:nvPr/>
        </p:nvSpPr>
        <p:spPr>
          <a:xfrm>
            <a:off x="4006676" y="2786080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34" name="Organigramme : Connecteur 33">
            <a:extLst>
              <a:ext uri="{FF2B5EF4-FFF2-40B4-BE49-F238E27FC236}">
                <a16:creationId xmlns:a16="http://schemas.microsoft.com/office/drawing/2014/main" id="{F2EDE821-370C-E6AC-AE69-4886F52DEB05}"/>
              </a:ext>
            </a:extLst>
          </p:cNvPr>
          <p:cNvSpPr/>
          <p:nvPr/>
        </p:nvSpPr>
        <p:spPr>
          <a:xfrm>
            <a:off x="1297163" y="5548972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6510E6A-7A44-FD19-CC08-4D788428274E}"/>
              </a:ext>
            </a:extLst>
          </p:cNvPr>
          <p:cNvSpPr txBox="1"/>
          <p:nvPr/>
        </p:nvSpPr>
        <p:spPr>
          <a:xfrm>
            <a:off x="1943568" y="5548972"/>
            <a:ext cx="248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Montserrat" panose="00000500000000000000" pitchFamily="2" charset="0"/>
              </a:rPr>
              <a:t>Relevé de décisions réunion de coordination </a:t>
            </a:r>
          </a:p>
        </p:txBody>
      </p:sp>
      <p:sp>
        <p:nvSpPr>
          <p:cNvPr id="36" name="Organigramme : Connecteur 35">
            <a:extLst>
              <a:ext uri="{FF2B5EF4-FFF2-40B4-BE49-F238E27FC236}">
                <a16:creationId xmlns:a16="http://schemas.microsoft.com/office/drawing/2014/main" id="{B8F9B782-3A4F-9741-944A-EC11E4F2600D}"/>
              </a:ext>
            </a:extLst>
          </p:cNvPr>
          <p:cNvSpPr/>
          <p:nvPr/>
        </p:nvSpPr>
        <p:spPr>
          <a:xfrm>
            <a:off x="5459310" y="2783292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38" name="Organigramme : Connecteur 37">
            <a:extLst>
              <a:ext uri="{FF2B5EF4-FFF2-40B4-BE49-F238E27FC236}">
                <a16:creationId xmlns:a16="http://schemas.microsoft.com/office/drawing/2014/main" id="{42DC9446-DA75-9BE2-471E-3EA36DB89857}"/>
              </a:ext>
            </a:extLst>
          </p:cNvPr>
          <p:cNvSpPr/>
          <p:nvPr/>
        </p:nvSpPr>
        <p:spPr>
          <a:xfrm>
            <a:off x="4806665" y="3929226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4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5C64356-CC9F-AB63-31B6-6C1587265105}"/>
              </a:ext>
            </a:extLst>
          </p:cNvPr>
          <p:cNvSpPr txBox="1"/>
          <p:nvPr/>
        </p:nvSpPr>
        <p:spPr>
          <a:xfrm>
            <a:off x="5246275" y="3927002"/>
            <a:ext cx="248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Montserrat" panose="00000500000000000000" pitchFamily="2" charset="0"/>
              </a:rPr>
              <a:t>Réunion starter</a:t>
            </a:r>
          </a:p>
        </p:txBody>
      </p:sp>
      <p:sp>
        <p:nvSpPr>
          <p:cNvPr id="40" name="Organigramme : Connecteur 39">
            <a:extLst>
              <a:ext uri="{FF2B5EF4-FFF2-40B4-BE49-F238E27FC236}">
                <a16:creationId xmlns:a16="http://schemas.microsoft.com/office/drawing/2014/main" id="{A4190838-A3AD-B0CD-DF12-D11BB6D6A7B8}"/>
              </a:ext>
            </a:extLst>
          </p:cNvPr>
          <p:cNvSpPr/>
          <p:nvPr/>
        </p:nvSpPr>
        <p:spPr>
          <a:xfrm>
            <a:off x="7787208" y="2741342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42" name="Organigramme : Connecteur 41">
            <a:extLst>
              <a:ext uri="{FF2B5EF4-FFF2-40B4-BE49-F238E27FC236}">
                <a16:creationId xmlns:a16="http://schemas.microsoft.com/office/drawing/2014/main" id="{9A443324-59DA-AAD8-5BBF-7606AC31A533}"/>
              </a:ext>
            </a:extLst>
          </p:cNvPr>
          <p:cNvSpPr/>
          <p:nvPr/>
        </p:nvSpPr>
        <p:spPr>
          <a:xfrm>
            <a:off x="4819040" y="4686553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5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890CA8C-553E-E792-626B-FFD3841D4016}"/>
              </a:ext>
            </a:extLst>
          </p:cNvPr>
          <p:cNvSpPr txBox="1"/>
          <p:nvPr/>
        </p:nvSpPr>
        <p:spPr>
          <a:xfrm>
            <a:off x="5302428" y="4694687"/>
            <a:ext cx="248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Montserrat" panose="00000500000000000000" pitchFamily="2" charset="0"/>
              </a:rPr>
              <a:t>Suivi du projet</a:t>
            </a:r>
          </a:p>
        </p:txBody>
      </p:sp>
      <p:sp>
        <p:nvSpPr>
          <p:cNvPr id="44" name="Organigramme : Connecteur 43">
            <a:extLst>
              <a:ext uri="{FF2B5EF4-FFF2-40B4-BE49-F238E27FC236}">
                <a16:creationId xmlns:a16="http://schemas.microsoft.com/office/drawing/2014/main" id="{499C3689-84B6-5DA4-5347-289D4FAB40DB}"/>
              </a:ext>
            </a:extLst>
          </p:cNvPr>
          <p:cNvSpPr/>
          <p:nvPr/>
        </p:nvSpPr>
        <p:spPr>
          <a:xfrm>
            <a:off x="11245641" y="2878945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45" name="Organigramme : Connecteur 44">
            <a:extLst>
              <a:ext uri="{FF2B5EF4-FFF2-40B4-BE49-F238E27FC236}">
                <a16:creationId xmlns:a16="http://schemas.microsoft.com/office/drawing/2014/main" id="{8184F52B-DF6C-1373-D8A1-98C6C63F30A0}"/>
              </a:ext>
            </a:extLst>
          </p:cNvPr>
          <p:cNvSpPr/>
          <p:nvPr/>
        </p:nvSpPr>
        <p:spPr>
          <a:xfrm>
            <a:off x="8987026" y="3773078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6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05B0C274-8A39-F0E4-5331-3277226FD47F}"/>
              </a:ext>
            </a:extLst>
          </p:cNvPr>
          <p:cNvSpPr txBox="1"/>
          <p:nvPr/>
        </p:nvSpPr>
        <p:spPr>
          <a:xfrm>
            <a:off x="9346359" y="3693910"/>
            <a:ext cx="3467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>
                <a:latin typeface="Montserrat" panose="00000500000000000000" pitchFamily="2" charset="0"/>
              </a:rPr>
              <a:t>Questionnaire </a:t>
            </a:r>
          </a:p>
          <a:p>
            <a:r>
              <a:rPr lang="fr-FR" sz="1400">
                <a:latin typeface="Montserrat" panose="00000500000000000000" pitchFamily="2" charset="0"/>
              </a:rPr>
              <a:t>de satisfaction</a:t>
            </a:r>
          </a:p>
        </p:txBody>
      </p:sp>
      <p:sp>
        <p:nvSpPr>
          <p:cNvPr id="47" name="Organigramme : Connecteur 46">
            <a:extLst>
              <a:ext uri="{FF2B5EF4-FFF2-40B4-BE49-F238E27FC236}">
                <a16:creationId xmlns:a16="http://schemas.microsoft.com/office/drawing/2014/main" id="{BDE155A0-5FB1-470C-71A6-795C61A12A43}"/>
              </a:ext>
            </a:extLst>
          </p:cNvPr>
          <p:cNvSpPr/>
          <p:nvPr/>
        </p:nvSpPr>
        <p:spPr>
          <a:xfrm>
            <a:off x="1326765" y="3253694"/>
            <a:ext cx="392279" cy="364885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>
                <a:solidFill>
                  <a:schemeClr val="bg1"/>
                </a:solidFill>
                <a:latin typeface="Montserrat" panose="00000500000000000000" pitchFamily="2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6796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0C4ADE2-223E-2AF9-4441-CCD15D247EA7}"/>
              </a:ext>
            </a:extLst>
          </p:cNvPr>
          <p:cNvSpPr txBox="1"/>
          <p:nvPr/>
        </p:nvSpPr>
        <p:spPr>
          <a:xfrm>
            <a:off x="3173889" y="384046"/>
            <a:ext cx="685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latin typeface="Paytone One" panose="00000500000000000000" pitchFamily="2" charset="0"/>
              </a:rPr>
              <a:t>La grille de diagnostic</a:t>
            </a:r>
          </a:p>
        </p:txBody>
      </p:sp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20400FB8-B0F3-D757-844B-98F218C91028}"/>
              </a:ext>
            </a:extLst>
          </p:cNvPr>
          <p:cNvSpPr/>
          <p:nvPr/>
        </p:nvSpPr>
        <p:spPr>
          <a:xfrm>
            <a:off x="1985607" y="262073"/>
            <a:ext cx="862210" cy="862210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23AD1F-DF22-D7F6-4554-5B14F4F11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095" y="1223431"/>
            <a:ext cx="3728379" cy="51326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4B5290B-19C8-01B2-0569-BDCB7DE4B67C}"/>
              </a:ext>
            </a:extLst>
          </p:cNvPr>
          <p:cNvSpPr txBox="1"/>
          <p:nvPr/>
        </p:nvSpPr>
        <p:spPr>
          <a:xfrm>
            <a:off x="6096000" y="1604047"/>
            <a:ext cx="4917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Montserrat" panose="00000500000000000000" pitchFamily="2" charset="0"/>
              </a:rPr>
              <a:t>Ajouter le critère de l’ingénierie interne disponible pour déterminer </a:t>
            </a:r>
            <a:r>
              <a:rPr lang="fr-FR" b="1" dirty="0">
                <a:solidFill>
                  <a:srgbClr val="0025FF"/>
                </a:solidFill>
                <a:latin typeface="Montserrat" panose="00000500000000000000" pitchFamily="2" charset="0"/>
              </a:rPr>
              <a:t>l’offre d’accompagnement adaptée </a:t>
            </a:r>
            <a:r>
              <a:rPr lang="fr-FR" dirty="0">
                <a:latin typeface="Montserrat" panose="00000500000000000000" pitchFamily="2" charset="0"/>
              </a:rPr>
              <a:t>? </a:t>
            </a:r>
          </a:p>
          <a:p>
            <a:pPr marL="285750" indent="-285750">
              <a:buFontTx/>
              <a:buChar char="-"/>
            </a:pPr>
            <a:endParaRPr lang="fr-FR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Montserrat" panose="00000500000000000000" pitchFamily="2" charset="0"/>
              </a:rPr>
              <a:t>Ajouter si personne du Réseau ou autre acteur de l’accompagnement  déjà sollicités ? </a:t>
            </a:r>
          </a:p>
          <a:p>
            <a:pPr marL="285750" indent="-285750">
              <a:buFontTx/>
              <a:buChar char="-"/>
            </a:pPr>
            <a:endParaRPr lang="fr-FR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Montserrat" panose="00000500000000000000" pitchFamily="2" charset="0"/>
              </a:rPr>
              <a:t>Mode de remplissage de la grille  : PDF modifiable ou via l’interface ? </a:t>
            </a:r>
          </a:p>
          <a:p>
            <a:pPr marL="285750" indent="-285750">
              <a:buFontTx/>
              <a:buChar char="-"/>
            </a:pPr>
            <a:endParaRPr lang="fr-FR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Montserrat" panose="00000500000000000000" pitchFamily="2" charset="0"/>
              </a:rPr>
              <a:t>Mode de transmission de la grille ? Mail ou consultation en ligne via l’interface ? </a:t>
            </a:r>
          </a:p>
        </p:txBody>
      </p:sp>
    </p:spTree>
    <p:extLst>
      <p:ext uri="{BB962C8B-B14F-4D97-AF65-F5344CB8AC3E}">
        <p14:creationId xmlns:p14="http://schemas.microsoft.com/office/powerpoint/2010/main" val="385736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-1" y="295261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1800">
                <a:latin typeface="Paytone One"/>
              </a:rPr>
              <a:t>Equipe-projet Réseau de l’accompagnement n°2</a:t>
            </a:r>
            <a:endParaRPr lang="fr-FR" sz="1800"/>
          </a:p>
          <a:p>
            <a:r>
              <a:rPr lang="fr-FR" sz="1800">
                <a:latin typeface="Paytone One"/>
              </a:rPr>
              <a:t>Réunion 23  juin 2022</a:t>
            </a:r>
            <a:endParaRPr lang="fr-FR" sz="12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20B1C8-92E5-EF49-B803-F11628010560}"/>
              </a:ext>
            </a:extLst>
          </p:cNvPr>
          <p:cNvSpPr txBox="1">
            <a:spLocks/>
          </p:cNvSpPr>
          <p:nvPr/>
        </p:nvSpPr>
        <p:spPr>
          <a:xfrm>
            <a:off x="-1" y="1134837"/>
            <a:ext cx="12192000" cy="7246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400"/>
              <a:t>Ordre du jour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5018CD3-7FBE-194C-8F1E-2C8752B6CB7C}"/>
              </a:ext>
            </a:extLst>
          </p:cNvPr>
          <p:cNvSpPr txBox="1">
            <a:spLocks/>
          </p:cNvSpPr>
          <p:nvPr/>
        </p:nvSpPr>
        <p:spPr>
          <a:xfrm>
            <a:off x="2563278" y="2455491"/>
            <a:ext cx="1961147" cy="376516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10h00</a:t>
            </a:r>
            <a:endParaRPr lang="fr-FR" sz="3200" dirty="0"/>
          </a:p>
          <a:p>
            <a:pPr algn="r">
              <a:lnSpc>
                <a:spcPct val="70000"/>
              </a:lnSpc>
            </a:pPr>
            <a:endParaRPr lang="fr-FR" sz="3200" dirty="0"/>
          </a:p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10h10</a:t>
            </a:r>
          </a:p>
          <a:p>
            <a:pPr algn="r">
              <a:lnSpc>
                <a:spcPct val="70000"/>
              </a:lnSpc>
            </a:pPr>
            <a:endParaRPr lang="fr-FR" sz="3200" dirty="0">
              <a:latin typeface="Paytone One"/>
            </a:endParaRPr>
          </a:p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10h20</a:t>
            </a:r>
          </a:p>
          <a:p>
            <a:pPr algn="r">
              <a:lnSpc>
                <a:spcPct val="70000"/>
              </a:lnSpc>
            </a:pPr>
            <a:endParaRPr lang="fr-FR" sz="3200" dirty="0">
              <a:latin typeface="Paytone One"/>
            </a:endParaRPr>
          </a:p>
          <a:p>
            <a:pPr algn="r">
              <a:lnSpc>
                <a:spcPct val="70000"/>
              </a:lnSpc>
            </a:pPr>
            <a:r>
              <a:rPr lang="fr-FR" sz="3200" dirty="0">
                <a:latin typeface="Paytone One"/>
              </a:rPr>
              <a:t>11h30</a:t>
            </a:r>
          </a:p>
          <a:p>
            <a:pPr algn="r">
              <a:lnSpc>
                <a:spcPct val="70000"/>
              </a:lnSpc>
            </a:pPr>
            <a:endParaRPr lang="fr-FR" sz="3200" dirty="0"/>
          </a:p>
          <a:p>
            <a:pPr algn="r">
              <a:lnSpc>
                <a:spcPct val="70000"/>
              </a:lnSpc>
            </a:pPr>
            <a:r>
              <a:rPr lang="fr-FR" sz="3200" dirty="0"/>
              <a:t>12h00</a:t>
            </a:r>
          </a:p>
          <a:p>
            <a:pPr algn="r">
              <a:lnSpc>
                <a:spcPct val="70000"/>
              </a:lnSpc>
            </a:pPr>
            <a:endParaRPr lang="fr-FR" sz="3200" dirty="0">
              <a:latin typeface="Paytone One"/>
            </a:endParaRPr>
          </a:p>
          <a:p>
            <a:pPr algn="r">
              <a:lnSpc>
                <a:spcPct val="70000"/>
              </a:lnSpc>
            </a:pPr>
            <a:endParaRPr lang="fr-FR" sz="3200" dirty="0">
              <a:latin typeface="Paytone One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5AD582A-FFCA-B444-845F-E882E99F8E04}"/>
              </a:ext>
            </a:extLst>
          </p:cNvPr>
          <p:cNvCxnSpPr>
            <a:cxnSpLocks/>
          </p:cNvCxnSpPr>
          <p:nvPr/>
        </p:nvCxnSpPr>
        <p:spPr>
          <a:xfrm>
            <a:off x="4524425" y="2253713"/>
            <a:ext cx="0" cy="36521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1D61561-EE54-B04E-803B-EC15BCBCAC5D}"/>
              </a:ext>
            </a:extLst>
          </p:cNvPr>
          <p:cNvSpPr txBox="1"/>
          <p:nvPr/>
        </p:nvSpPr>
        <p:spPr>
          <a:xfrm>
            <a:off x="4762112" y="2455491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Introduction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364ECE-7F41-4D4D-911C-FA9300D15D97}"/>
              </a:ext>
            </a:extLst>
          </p:cNvPr>
          <p:cNvSpPr txBox="1"/>
          <p:nvPr/>
        </p:nvSpPr>
        <p:spPr>
          <a:xfrm>
            <a:off x="4823657" y="5217607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 dirty="0">
                <a:solidFill>
                  <a:schemeClr val="bg1"/>
                </a:solidFill>
                <a:latin typeface="Montserrat"/>
              </a:rPr>
              <a:t>Fin de réunion</a:t>
            </a:r>
            <a:endParaRPr lang="fr-FR" sz="15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2FE15315-5A1D-BF4D-9CCC-C39DA7B8BECD}"/>
              </a:ext>
            </a:extLst>
          </p:cNvPr>
          <p:cNvSpPr txBox="1">
            <a:spLocks/>
          </p:cNvSpPr>
          <p:nvPr/>
        </p:nvSpPr>
        <p:spPr>
          <a:xfrm>
            <a:off x="0" y="643049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i="0" kern="1200">
                <a:solidFill>
                  <a:srgbClr val="05DA96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14E8A4-8D85-DC40-86FE-564271EC5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48E9EA-F7D8-43E6-82E1-DB69B2925509}"/>
              </a:ext>
            </a:extLst>
          </p:cNvPr>
          <p:cNvSpPr txBox="1"/>
          <p:nvPr/>
        </p:nvSpPr>
        <p:spPr>
          <a:xfrm>
            <a:off x="4762111" y="3173223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 dirty="0">
                <a:solidFill>
                  <a:schemeClr val="bg1"/>
                </a:solidFill>
                <a:latin typeface="Montserrat"/>
              </a:rPr>
              <a:t>Contributions mobilisées pour structurer le Réseau </a:t>
            </a:r>
            <a:endParaRPr lang="fr-FR" sz="15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BE2BAA-9F62-339F-6626-CC6ABB156561}"/>
              </a:ext>
            </a:extLst>
          </p:cNvPr>
          <p:cNvSpPr txBox="1"/>
          <p:nvPr/>
        </p:nvSpPr>
        <p:spPr>
          <a:xfrm>
            <a:off x="4762109" y="4523824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>
                <a:solidFill>
                  <a:schemeClr val="bg1"/>
                </a:solidFill>
                <a:latin typeface="Montserrat"/>
              </a:rPr>
              <a:t>Evaluation de l’accompagnement </a:t>
            </a:r>
            <a:endParaRPr lang="fr-FR" sz="15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2D675B4-09D2-540A-B210-2F1D95C26E0C}"/>
              </a:ext>
            </a:extLst>
          </p:cNvPr>
          <p:cNvSpPr txBox="1"/>
          <p:nvPr/>
        </p:nvSpPr>
        <p:spPr>
          <a:xfrm>
            <a:off x="4762110" y="3792431"/>
            <a:ext cx="7075963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 dirty="0">
                <a:solidFill>
                  <a:schemeClr val="bg1"/>
                </a:solidFill>
                <a:latin typeface="Montserrat"/>
              </a:rPr>
              <a:t>Logigrammes de l’accompagnement</a:t>
            </a:r>
            <a:endParaRPr lang="fr-FR" sz="15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905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2005484" y="1973721"/>
            <a:ext cx="9223065" cy="52014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Paytone One" panose="00000500000000000000" pitchFamily="2" charset="0"/>
                <a:cs typeface="Calibri"/>
              </a:rPr>
              <a:t>Quoi ? :</a:t>
            </a:r>
          </a:p>
          <a:p>
            <a:r>
              <a:rPr lang="en-US" sz="2800" dirty="0">
                <a:latin typeface="Paytone One" panose="00000500000000000000" pitchFamily="2" charset="0"/>
                <a:cs typeface="Calibri"/>
              </a:rPr>
              <a:t> </a:t>
            </a:r>
          </a:p>
          <a:p>
            <a:r>
              <a:rPr lang="en-US" dirty="0">
                <a:latin typeface="Montserrat" panose="00000500000000000000" pitchFamily="2" charset="0"/>
                <a:cs typeface="Calibri"/>
              </a:rPr>
              <a:t>Une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réunion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avec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tous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les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acteurs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identifiés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proposée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par le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membre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du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Réseau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sollicité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organisée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b="1" dirty="0">
                <a:latin typeface="Montserrat" panose="00000500000000000000" pitchFamily="2" charset="0"/>
                <a:cs typeface="Calibri"/>
              </a:rPr>
              <a:t>sans le </a:t>
            </a:r>
            <a:r>
              <a:rPr lang="en-US" b="1" dirty="0" err="1">
                <a:latin typeface="Montserrat" panose="00000500000000000000" pitchFamily="2" charset="0"/>
                <a:cs typeface="Calibri"/>
              </a:rPr>
              <a:t>porteur</a:t>
            </a:r>
            <a:r>
              <a:rPr lang="en-US" b="1" dirty="0">
                <a:latin typeface="Montserrat" panose="00000500000000000000" pitchFamily="2" charset="0"/>
                <a:cs typeface="Calibri"/>
              </a:rPr>
              <a:t> de </a:t>
            </a:r>
            <a:r>
              <a:rPr lang="en-US" b="1" dirty="0" err="1">
                <a:latin typeface="Montserrat" panose="00000500000000000000" pitchFamily="2" charset="0"/>
                <a:cs typeface="Calibri"/>
              </a:rPr>
              <a:t>projet</a:t>
            </a:r>
            <a:r>
              <a:rPr lang="en-US" b="1" dirty="0">
                <a:latin typeface="Montserrat" panose="00000500000000000000" pitchFamily="2" charset="0"/>
                <a:cs typeface="Calibri"/>
              </a:rPr>
              <a:t> </a:t>
            </a:r>
          </a:p>
          <a:p>
            <a:pPr algn="ctr"/>
            <a:endParaRPr lang="en-US" dirty="0">
              <a:latin typeface="Montserrat" panose="00000500000000000000" pitchFamily="2" charset="0"/>
              <a:cs typeface="Calibri"/>
            </a:endParaRPr>
          </a:p>
          <a:p>
            <a:r>
              <a:rPr lang="en-US" dirty="0" err="1">
                <a:latin typeface="Montserrat" panose="00000500000000000000" pitchFamily="2" charset="0"/>
                <a:cs typeface="Calibri"/>
              </a:rPr>
              <a:t>Décisions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prises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pendant cette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réunion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:</a:t>
            </a:r>
          </a:p>
          <a:p>
            <a:endParaRPr lang="en-US" dirty="0">
              <a:latin typeface="Montserrat" panose="00000500000000000000" pitchFamily="2" charset="0"/>
              <a:cs typeface="Calibri"/>
            </a:endParaRPr>
          </a:p>
          <a:p>
            <a:r>
              <a:rPr lang="en-US" dirty="0">
                <a:latin typeface="Montserrat" panose="00000500000000000000" pitchFamily="2" charset="0"/>
                <a:cs typeface="Calibri"/>
              </a:rPr>
              <a:t>1- les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acteurs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complémentaires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à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solliciter</a:t>
            </a:r>
            <a:endParaRPr lang="en-US" dirty="0">
              <a:latin typeface="Montserrat" panose="00000500000000000000" pitchFamily="2" charset="0"/>
              <a:cs typeface="Calibri"/>
            </a:endParaRPr>
          </a:p>
          <a:p>
            <a:r>
              <a:rPr lang="en-US" dirty="0">
                <a:latin typeface="Montserrat" panose="00000500000000000000" pitchFamily="2" charset="0"/>
                <a:cs typeface="Calibri"/>
              </a:rPr>
              <a:t>2-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quel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niveau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d’accompagnement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? Selon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ingénierie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disponible</a:t>
            </a:r>
          </a:p>
          <a:p>
            <a:r>
              <a:rPr lang="en-US" dirty="0">
                <a:latin typeface="Montserrat" panose="00000500000000000000" pitchFamily="2" charset="0"/>
                <a:cs typeface="Calibri"/>
              </a:rPr>
              <a:t>3-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quel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accompagnement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et à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quel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moment ?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Référents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listés</a:t>
            </a:r>
            <a:endParaRPr lang="en-US" dirty="0">
              <a:latin typeface="Montserrat" panose="00000500000000000000" pitchFamily="2" charset="0"/>
              <a:cs typeface="Calibri"/>
            </a:endParaRPr>
          </a:p>
          <a:p>
            <a:r>
              <a:rPr lang="en-US" dirty="0">
                <a:latin typeface="Montserrat" panose="00000500000000000000" pitchFamily="2" charset="0"/>
                <a:cs typeface="Calibri"/>
              </a:rPr>
              <a:t>4-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recommandations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au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porteur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de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projet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: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calendrier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5- quelle communication entre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chaque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phase au sein du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Réseau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? </a:t>
            </a:r>
          </a:p>
          <a:p>
            <a:endParaRPr lang="en-US" sz="1400" dirty="0">
              <a:solidFill>
                <a:srgbClr val="000000"/>
              </a:solidFill>
              <a:latin typeface="Montserrat" panose="00000500000000000000" pitchFamily="2" charset="0"/>
              <a:cs typeface="Calibri"/>
            </a:endParaRPr>
          </a:p>
          <a:p>
            <a:pPr algn="ctr"/>
            <a:endParaRPr lang="en-US" sz="2800" dirty="0">
              <a:solidFill>
                <a:srgbClr val="000000"/>
              </a:solidFill>
              <a:latin typeface="Montserrat "/>
              <a:cs typeface="Calibri"/>
            </a:endParaRPr>
          </a:p>
          <a:p>
            <a:endParaRPr lang="en-US" dirty="0">
              <a:latin typeface="Montserrat"/>
              <a:cs typeface="Calibri"/>
            </a:endParaRPr>
          </a:p>
          <a:p>
            <a:endParaRPr lang="en-US" dirty="0">
              <a:latin typeface="Montserrat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74DB0F-8231-884F-C77D-619853F1B9D3}"/>
              </a:ext>
            </a:extLst>
          </p:cNvPr>
          <p:cNvSpPr txBox="1"/>
          <p:nvPr/>
        </p:nvSpPr>
        <p:spPr>
          <a:xfrm>
            <a:off x="3005504" y="760863"/>
            <a:ext cx="6180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latin typeface="Paytone One" panose="00000500000000000000" pitchFamily="2" charset="0"/>
              </a:rPr>
              <a:t>La réunion de coordination </a:t>
            </a:r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E3BD2559-8EAF-F97C-23D7-88E9B495EC07}"/>
              </a:ext>
            </a:extLst>
          </p:cNvPr>
          <p:cNvSpPr/>
          <p:nvPr/>
        </p:nvSpPr>
        <p:spPr>
          <a:xfrm>
            <a:off x="2005485" y="591368"/>
            <a:ext cx="862210" cy="862210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340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2005485" y="2404027"/>
            <a:ext cx="9223065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Montserrat" panose="00000500000000000000" pitchFamily="2" charset="0"/>
                <a:cs typeface="Calibri"/>
              </a:rPr>
              <a:t>Qui </a:t>
            </a:r>
            <a:r>
              <a:rPr lang="en-US" sz="2400" err="1">
                <a:latin typeface="Montserrat" panose="00000500000000000000" pitchFamily="2" charset="0"/>
                <a:cs typeface="Calibri"/>
              </a:rPr>
              <a:t>est</a:t>
            </a:r>
            <a:r>
              <a:rPr lang="en-US" sz="2400">
                <a:latin typeface="Montserrat" panose="00000500000000000000" pitchFamily="2" charset="0"/>
                <a:cs typeface="Calibri"/>
              </a:rPr>
              <a:t> </a:t>
            </a:r>
            <a:r>
              <a:rPr lang="en-US" sz="2400" err="1">
                <a:latin typeface="Montserrat" panose="00000500000000000000" pitchFamily="2" charset="0"/>
                <a:cs typeface="Calibri"/>
              </a:rPr>
              <a:t>en</a:t>
            </a:r>
            <a:r>
              <a:rPr lang="en-US" sz="2400">
                <a:latin typeface="Montserrat" panose="00000500000000000000" pitchFamily="2" charset="0"/>
                <a:cs typeface="Calibri"/>
              </a:rPr>
              <a:t> charge du </a:t>
            </a:r>
            <a:r>
              <a:rPr lang="en-US" sz="2400" err="1">
                <a:latin typeface="Montserrat" panose="00000500000000000000" pitchFamily="2" charset="0"/>
                <a:cs typeface="Calibri"/>
              </a:rPr>
              <a:t>relevé</a:t>
            </a:r>
            <a:r>
              <a:rPr lang="en-US" sz="2400">
                <a:latin typeface="Montserrat" panose="00000500000000000000" pitchFamily="2" charset="0"/>
                <a:cs typeface="Calibri"/>
              </a:rPr>
              <a:t> de </a:t>
            </a:r>
            <a:r>
              <a:rPr lang="en-US" sz="2400" err="1">
                <a:latin typeface="Montserrat" panose="00000500000000000000" pitchFamily="2" charset="0"/>
                <a:cs typeface="Calibri"/>
              </a:rPr>
              <a:t>décisions</a:t>
            </a:r>
            <a:r>
              <a:rPr lang="en-US" sz="2400">
                <a:latin typeface="Montserrat" panose="00000500000000000000" pitchFamily="2" charset="0"/>
                <a:cs typeface="Calibri"/>
              </a:rPr>
              <a:t> :</a:t>
            </a:r>
          </a:p>
          <a:p>
            <a:r>
              <a:rPr lang="en-US">
                <a:latin typeface="Paytone One" panose="00000500000000000000" pitchFamily="2" charset="0"/>
                <a:cs typeface="Calibri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La première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personne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contactée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par le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porteur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de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projet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(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appelée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le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référent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, le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pilote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? )</a:t>
            </a:r>
          </a:p>
          <a:p>
            <a:pPr marL="285750" indent="-285750">
              <a:buFontTx/>
              <a:buChar char="-"/>
            </a:pPr>
            <a:endParaRPr lang="en-US" sz="1400">
              <a:solidFill>
                <a:srgbClr val="000000"/>
              </a:solidFill>
              <a:latin typeface="Montserrat" panose="00000500000000000000" pitchFamily="2" charset="0"/>
              <a:cs typeface="Calibri"/>
            </a:endParaRPr>
          </a:p>
          <a:p>
            <a:pPr marL="285750" indent="-285750">
              <a:buFontTx/>
              <a:buChar char="-"/>
            </a:pPr>
            <a:endParaRPr lang="en-US" sz="1400">
              <a:solidFill>
                <a:srgbClr val="000000"/>
              </a:solidFill>
              <a:latin typeface="Montserrat" panose="00000500000000000000" pitchFamily="2" charset="0"/>
              <a:cs typeface="Calibri"/>
            </a:endParaRPr>
          </a:p>
          <a:p>
            <a:r>
              <a:rPr lang="en-US" sz="240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Qui </a:t>
            </a:r>
            <a:r>
              <a:rPr lang="en-US" sz="240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adresse</a:t>
            </a:r>
            <a:r>
              <a:rPr lang="en-US" sz="240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les </a:t>
            </a:r>
            <a:r>
              <a:rPr lang="en-US" sz="240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recommandations</a:t>
            </a:r>
            <a:r>
              <a:rPr lang="en-US" sz="240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au </a:t>
            </a:r>
            <a:r>
              <a:rPr lang="en-US" sz="240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porteur</a:t>
            </a:r>
            <a:r>
              <a:rPr lang="en-US" sz="240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de </a:t>
            </a:r>
            <a:r>
              <a:rPr lang="en-US" sz="240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projet</a:t>
            </a:r>
            <a:r>
              <a:rPr lang="en-US" sz="240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? </a:t>
            </a:r>
          </a:p>
          <a:p>
            <a:endParaRPr lang="en-US" sz="2800">
              <a:solidFill>
                <a:srgbClr val="000000"/>
              </a:solidFill>
              <a:latin typeface="Paytone One" panose="00000500000000000000" pitchFamily="2" charset="0"/>
              <a:cs typeface="Calibri"/>
            </a:endParaRPr>
          </a:p>
          <a:p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-  La première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personne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contactée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et à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quel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nom :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Réseau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ou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contributeur</a:t>
            </a:r>
            <a:r>
              <a:rPr lang="en-US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?</a:t>
            </a:r>
            <a:r>
              <a:rPr lang="en-US">
                <a:solidFill>
                  <a:srgbClr val="000000"/>
                </a:solidFill>
                <a:latin typeface="Paytone One" panose="00000500000000000000" pitchFamily="2" charset="0"/>
                <a:cs typeface="Calibri"/>
              </a:rPr>
              <a:t> </a:t>
            </a:r>
          </a:p>
          <a:p>
            <a:pPr algn="ctr"/>
            <a:endParaRPr lang="en-US" sz="2800">
              <a:solidFill>
                <a:srgbClr val="000000"/>
              </a:solidFill>
              <a:latin typeface="Montserrat 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74DB0F-8231-884F-C77D-619853F1B9D3}"/>
              </a:ext>
            </a:extLst>
          </p:cNvPr>
          <p:cNvSpPr txBox="1"/>
          <p:nvPr/>
        </p:nvSpPr>
        <p:spPr>
          <a:xfrm>
            <a:off x="3005503" y="545419"/>
            <a:ext cx="6744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Paytone One" panose="00000500000000000000" pitchFamily="2" charset="0"/>
              </a:rPr>
              <a:t>Le relevé de décisions de la  réunion de coordination </a:t>
            </a:r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E3BD2559-8EAF-F97C-23D7-88E9B495EC07}"/>
              </a:ext>
            </a:extLst>
          </p:cNvPr>
          <p:cNvSpPr/>
          <p:nvPr/>
        </p:nvSpPr>
        <p:spPr>
          <a:xfrm>
            <a:off x="2005485" y="591368"/>
            <a:ext cx="862210" cy="862210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04408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2005484" y="1973721"/>
            <a:ext cx="9223065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  <a:cs typeface="Calibri"/>
              </a:rPr>
              <a:t>Qui </a:t>
            </a:r>
            <a:r>
              <a:rPr lang="en-US" b="1" dirty="0" err="1">
                <a:latin typeface="Montserrat" panose="00000500000000000000" pitchFamily="2" charset="0"/>
                <a:cs typeface="Calibri"/>
              </a:rPr>
              <a:t>est</a:t>
            </a:r>
            <a:r>
              <a:rPr lang="en-US" b="1" dirty="0">
                <a:latin typeface="Montserrat" panose="00000500000000000000" pitchFamily="2" charset="0"/>
                <a:cs typeface="Calibri"/>
              </a:rPr>
              <a:t> </a:t>
            </a:r>
            <a:r>
              <a:rPr lang="en-US" b="1" dirty="0" err="1">
                <a:latin typeface="Montserrat" panose="00000500000000000000" pitchFamily="2" charset="0"/>
                <a:cs typeface="Calibri"/>
              </a:rPr>
              <a:t>en</a:t>
            </a:r>
            <a:r>
              <a:rPr lang="en-US" b="1" dirty="0">
                <a:latin typeface="Montserrat" panose="00000500000000000000" pitchFamily="2" charset="0"/>
                <a:cs typeface="Calibri"/>
              </a:rPr>
              <a:t> charge du </a:t>
            </a:r>
            <a:r>
              <a:rPr lang="en-US" b="1" dirty="0" err="1">
                <a:latin typeface="Montserrat" panose="00000500000000000000" pitchFamily="2" charset="0"/>
                <a:cs typeface="Calibri"/>
              </a:rPr>
              <a:t>relevé</a:t>
            </a:r>
            <a:r>
              <a:rPr lang="en-US" b="1" dirty="0">
                <a:latin typeface="Montserrat" panose="00000500000000000000" pitchFamily="2" charset="0"/>
                <a:cs typeface="Calibri"/>
              </a:rPr>
              <a:t> de </a:t>
            </a:r>
            <a:r>
              <a:rPr lang="en-US" b="1" dirty="0" err="1">
                <a:latin typeface="Montserrat" panose="00000500000000000000" pitchFamily="2" charset="0"/>
                <a:cs typeface="Calibri"/>
              </a:rPr>
              <a:t>décisions</a:t>
            </a:r>
            <a:r>
              <a:rPr lang="en-US" b="1" dirty="0">
                <a:latin typeface="Montserrat" panose="00000500000000000000" pitchFamily="2" charset="0"/>
                <a:cs typeface="Calibri"/>
              </a:rPr>
              <a:t> :</a:t>
            </a:r>
          </a:p>
          <a:p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La première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personne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contactée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par le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porteur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projet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(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appelée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le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référent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, le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pilote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? )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rgbClr val="000000"/>
              </a:solidFill>
              <a:latin typeface="Montserrat" panose="00000500000000000000" pitchFamily="2" charset="0"/>
              <a:cs typeface="Calibri"/>
            </a:endParaRPr>
          </a:p>
          <a:p>
            <a:pPr marL="285750" indent="-285750">
              <a:buFontTx/>
              <a:buChar char="-"/>
            </a:pPr>
            <a:endParaRPr lang="en-US" sz="1400" dirty="0">
              <a:solidFill>
                <a:srgbClr val="000000"/>
              </a:solidFill>
              <a:latin typeface="Montserrat" panose="00000500000000000000" pitchFamily="2" charset="0"/>
              <a:cs typeface="Calibri"/>
            </a:endParaRPr>
          </a:p>
          <a:p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Qui </a:t>
            </a:r>
            <a:r>
              <a:rPr lang="en-US" b="1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adresse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les </a:t>
            </a:r>
            <a:r>
              <a:rPr lang="en-US" b="1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recommandations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et </a:t>
            </a:r>
            <a:r>
              <a:rPr lang="en-US" b="1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ressources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utiles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au </a:t>
            </a:r>
            <a:r>
              <a:rPr lang="en-US" b="1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porteur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de </a:t>
            </a:r>
            <a:r>
              <a:rPr lang="en-US" b="1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projet</a:t>
            </a:r>
            <a:r>
              <a:rPr lang="en-US" b="1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? </a:t>
            </a:r>
          </a:p>
          <a:p>
            <a:endParaRPr lang="en-US" sz="2800" dirty="0">
              <a:solidFill>
                <a:srgbClr val="000000"/>
              </a:solidFill>
              <a:latin typeface="Paytone One" panose="00000500000000000000" pitchFamily="2" charset="0"/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-  La première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personne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contactée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et à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quel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nom :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Réseau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ou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contributeur</a:t>
            </a:r>
            <a:r>
              <a:rPr lang="en-US" dirty="0">
                <a:solidFill>
                  <a:srgbClr val="000000"/>
                </a:solidFill>
                <a:latin typeface="Montserrat" panose="00000500000000000000" pitchFamily="2" charset="0"/>
                <a:cs typeface="Calibri"/>
              </a:rPr>
              <a:t> ?</a:t>
            </a:r>
            <a:r>
              <a:rPr lang="en-US" dirty="0">
                <a:solidFill>
                  <a:srgbClr val="000000"/>
                </a:solidFill>
                <a:latin typeface="Paytone One" panose="00000500000000000000" pitchFamily="2" charset="0"/>
                <a:cs typeface="Calibri"/>
              </a:rPr>
              <a:t> </a:t>
            </a:r>
          </a:p>
          <a:p>
            <a:pPr algn="ctr"/>
            <a:endParaRPr lang="en-US" sz="2800" dirty="0">
              <a:solidFill>
                <a:srgbClr val="000000"/>
              </a:solidFill>
              <a:latin typeface="Montserrat "/>
              <a:cs typeface="Calibri"/>
            </a:endParaRPr>
          </a:p>
          <a:p>
            <a:endParaRPr lang="en-US" dirty="0">
              <a:latin typeface="Montserrat"/>
              <a:cs typeface="Calibri"/>
            </a:endParaRPr>
          </a:p>
          <a:p>
            <a:endParaRPr lang="en-US" dirty="0">
              <a:latin typeface="Montserrat"/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74DB0F-8231-884F-C77D-619853F1B9D3}"/>
              </a:ext>
            </a:extLst>
          </p:cNvPr>
          <p:cNvSpPr txBox="1"/>
          <p:nvPr/>
        </p:nvSpPr>
        <p:spPr>
          <a:xfrm>
            <a:off x="3005503" y="545419"/>
            <a:ext cx="6744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latin typeface="Paytone One" panose="00000500000000000000" pitchFamily="2" charset="0"/>
              </a:rPr>
              <a:t>Réunion starter avec le porteur de projet</a:t>
            </a:r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E3BD2559-8EAF-F97C-23D7-88E9B495EC07}"/>
              </a:ext>
            </a:extLst>
          </p:cNvPr>
          <p:cNvSpPr/>
          <p:nvPr/>
        </p:nvSpPr>
        <p:spPr>
          <a:xfrm>
            <a:off x="2005485" y="591368"/>
            <a:ext cx="862210" cy="862210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99136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2005484" y="1973721"/>
            <a:ext cx="9223065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800">
              <a:solidFill>
                <a:srgbClr val="000000"/>
              </a:solidFill>
              <a:latin typeface="Montserrat 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74DB0F-8231-884F-C77D-619853F1B9D3}"/>
              </a:ext>
            </a:extLst>
          </p:cNvPr>
          <p:cNvSpPr txBox="1"/>
          <p:nvPr/>
        </p:nvSpPr>
        <p:spPr>
          <a:xfrm>
            <a:off x="3065138" y="760863"/>
            <a:ext cx="6744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latin typeface="Paytone One" panose="00000500000000000000" pitchFamily="2" charset="0"/>
              </a:rPr>
              <a:t>Le suivi du projet </a:t>
            </a:r>
          </a:p>
        </p:txBody>
      </p:sp>
      <p:sp>
        <p:nvSpPr>
          <p:cNvPr id="4" name="Organigramme : Connecteur 3">
            <a:extLst>
              <a:ext uri="{FF2B5EF4-FFF2-40B4-BE49-F238E27FC236}">
                <a16:creationId xmlns:a16="http://schemas.microsoft.com/office/drawing/2014/main" id="{E3BD2559-8EAF-F97C-23D7-88E9B495EC07}"/>
              </a:ext>
            </a:extLst>
          </p:cNvPr>
          <p:cNvSpPr/>
          <p:nvPr/>
        </p:nvSpPr>
        <p:spPr>
          <a:xfrm>
            <a:off x="2005485" y="591368"/>
            <a:ext cx="862210" cy="862210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871897-96B7-B77A-65A4-E356299C0F4D}"/>
              </a:ext>
            </a:extLst>
          </p:cNvPr>
          <p:cNvSpPr txBox="1"/>
          <p:nvPr/>
        </p:nvSpPr>
        <p:spPr>
          <a:xfrm>
            <a:off x="2005484" y="2380555"/>
            <a:ext cx="832185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Montserrat" panose="00000500000000000000" pitchFamily="2" charset="0"/>
              </a:rPr>
              <a:t>Objectif : organiser l’accompagnement durant la vie du projet</a:t>
            </a:r>
          </a:p>
          <a:p>
            <a:pPr marL="285750" indent="-285750">
              <a:buFontTx/>
              <a:buChar char="-"/>
            </a:pPr>
            <a:endParaRPr lang="fr-FR" dirty="0">
              <a:latin typeface="Montserrat" panose="00000500000000000000" pitchFamily="2" charset="0"/>
            </a:endParaRPr>
          </a:p>
          <a:p>
            <a:r>
              <a:rPr lang="fr-FR" dirty="0">
                <a:latin typeface="Montserrat" panose="00000500000000000000" pitchFamily="2" charset="0"/>
              </a:rPr>
              <a:t>Une offre d’accompagnement différenciée selon l’ingénierie disponible</a:t>
            </a:r>
          </a:p>
          <a:p>
            <a:pPr marL="285750" indent="-285750">
              <a:buFontTx/>
              <a:buChar char="-"/>
            </a:pPr>
            <a:endParaRPr lang="fr-FR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2800" b="1" dirty="0">
                <a:solidFill>
                  <a:srgbClr val="0025FF"/>
                </a:solidFill>
                <a:latin typeface="Montserrat" panose="00000500000000000000" pitchFamily="2" charset="0"/>
              </a:rPr>
              <a:t>Offre simple : </a:t>
            </a:r>
            <a:r>
              <a:rPr lang="fr-FR" dirty="0">
                <a:latin typeface="Montserrat" panose="00000500000000000000" pitchFamily="2" charset="0"/>
              </a:rPr>
              <a:t>échanges mails + téléphone avec le porteur de projet  avec un suivi COPIL par un contributeur du Réseau ? </a:t>
            </a:r>
          </a:p>
          <a:p>
            <a:pPr marL="285750" indent="-285750">
              <a:buFontTx/>
              <a:buChar char="-"/>
            </a:pPr>
            <a:endParaRPr lang="fr-FR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 dirty="0">
              <a:latin typeface="Montserrat" panose="00000500000000000000" pitchFamily="2" charset="0"/>
            </a:endParaRPr>
          </a:p>
          <a:p>
            <a:endParaRPr lang="fr-FR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2800" b="1" dirty="0">
                <a:solidFill>
                  <a:srgbClr val="0025FF"/>
                </a:solidFill>
                <a:latin typeface="Montserrat" panose="00000500000000000000" pitchFamily="2" charset="0"/>
              </a:rPr>
              <a:t>Offre renforcée : </a:t>
            </a:r>
            <a:r>
              <a:rPr lang="fr-FR" dirty="0">
                <a:latin typeface="Montserrat" panose="00000500000000000000" pitchFamily="2" charset="0"/>
              </a:rPr>
              <a:t>présence du Réseau sur tous les COPIL ? </a:t>
            </a:r>
          </a:p>
        </p:txBody>
      </p:sp>
    </p:spTree>
    <p:extLst>
      <p:ext uri="{BB962C8B-B14F-4D97-AF65-F5344CB8AC3E}">
        <p14:creationId xmlns:p14="http://schemas.microsoft.com/office/powerpoint/2010/main" val="1840312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B46BD-E637-EE25-0A1F-477BD1157689}"/>
              </a:ext>
            </a:extLst>
          </p:cNvPr>
          <p:cNvSpPr txBox="1"/>
          <p:nvPr/>
        </p:nvSpPr>
        <p:spPr>
          <a:xfrm>
            <a:off x="2124635" y="2029189"/>
            <a:ext cx="8977374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latin typeface="Montserrat" panose="00000500000000000000" pitchFamily="2" charset="0"/>
                <a:cs typeface="Calibri"/>
              </a:rPr>
              <a:t>Pourquoi</a:t>
            </a:r>
            <a:r>
              <a:rPr lang="en-US" sz="2400" b="1" dirty="0">
                <a:latin typeface="Montserrat" panose="00000500000000000000" pitchFamily="2" charset="0"/>
                <a:cs typeface="Calibri"/>
              </a:rPr>
              <a:t> ? </a:t>
            </a:r>
          </a:p>
          <a:p>
            <a:endParaRPr lang="en-US" dirty="0">
              <a:latin typeface="Montserrat" panose="00000500000000000000" pitchFamily="2" charset="0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Montserrat" panose="00000500000000000000" pitchFamily="2" charset="0"/>
                <a:cs typeface="Calibri"/>
              </a:rPr>
              <a:t>Pour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évaluer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la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qualité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de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l’accompagnement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du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côté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du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porteur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de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projet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</a:p>
          <a:p>
            <a:pPr marL="285750" indent="-285750">
              <a:buFontTx/>
              <a:buChar char="-"/>
            </a:pPr>
            <a:endParaRPr lang="en-US" dirty="0">
              <a:latin typeface="Montserrat" panose="00000500000000000000" pitchFamily="2" charset="0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Montserrat" panose="00000500000000000000" pitchFamily="2" charset="0"/>
                <a:cs typeface="Calibri"/>
              </a:rPr>
              <a:t>Pour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permettre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une information au CA sur la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qualité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du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Réseau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de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l’accompagnement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</a:p>
          <a:p>
            <a:endParaRPr lang="en-US" dirty="0">
              <a:latin typeface="Montserrat" panose="00000500000000000000" pitchFamily="2" charset="0"/>
              <a:cs typeface="Calibri"/>
            </a:endParaRPr>
          </a:p>
          <a:p>
            <a:r>
              <a:rPr lang="en-US" dirty="0">
                <a:latin typeface="Montserrat" panose="00000500000000000000" pitchFamily="2" charset="0"/>
                <a:cs typeface="Calibri"/>
              </a:rPr>
              <a:t>-   Pour identifier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ce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qui a manqué dans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l’accompagnement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</a:t>
            </a:r>
          </a:p>
          <a:p>
            <a:endParaRPr lang="en-US" dirty="0">
              <a:latin typeface="Montserrat" panose="00000500000000000000" pitchFamily="2" charset="0"/>
              <a:cs typeface="Calibri"/>
            </a:endParaRPr>
          </a:p>
          <a:p>
            <a:r>
              <a:rPr lang="en-US" dirty="0" err="1">
                <a:latin typeface="Montserrat" panose="00000500000000000000" pitchFamily="2" charset="0"/>
                <a:cs typeface="Calibri"/>
              </a:rPr>
              <a:t>Répond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au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besoin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Etat des </a:t>
            </a:r>
            <a:r>
              <a:rPr lang="en-US" dirty="0" err="1">
                <a:latin typeface="Montserrat" panose="00000500000000000000" pitchFamily="2" charset="0"/>
                <a:cs typeface="Calibri"/>
              </a:rPr>
              <a:t>lieux</a:t>
            </a:r>
            <a:r>
              <a:rPr lang="en-US" dirty="0">
                <a:latin typeface="Montserrat" panose="00000500000000000000" pitchFamily="2" charset="0"/>
                <a:cs typeface="Calibri"/>
              </a:rPr>
              <a:t> : contribution CBNB CR CD 29 </a:t>
            </a:r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02854-8A01-D214-B98F-4E9B43AA3F08}"/>
              </a:ext>
            </a:extLst>
          </p:cNvPr>
          <p:cNvSpPr txBox="1"/>
          <p:nvPr/>
        </p:nvSpPr>
        <p:spPr>
          <a:xfrm>
            <a:off x="2942800" y="729341"/>
            <a:ext cx="888023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Paytone One" panose="00000500000000000000" pitchFamily="2" charset="0"/>
              </a:rPr>
              <a:t>Le questionnaire de satisfaction </a:t>
            </a: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7768D06B-0560-9E61-D706-B85D0ED8F651}"/>
              </a:ext>
            </a:extLst>
          </p:cNvPr>
          <p:cNvSpPr/>
          <p:nvPr/>
        </p:nvSpPr>
        <p:spPr>
          <a:xfrm>
            <a:off x="1986779" y="580756"/>
            <a:ext cx="862210" cy="862210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4473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B46BD-E637-EE25-0A1F-477BD1157689}"/>
              </a:ext>
            </a:extLst>
          </p:cNvPr>
          <p:cNvSpPr txBox="1"/>
          <p:nvPr/>
        </p:nvSpPr>
        <p:spPr>
          <a:xfrm>
            <a:off x="2124634" y="2029189"/>
            <a:ext cx="7602071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Montserrat" panose="00000500000000000000" pitchFamily="2" charset="0"/>
                <a:cs typeface="Calibri"/>
              </a:rPr>
              <a:t>Comment ?</a:t>
            </a:r>
          </a:p>
          <a:p>
            <a:endParaRPr lang="en-US" sz="2400" b="1">
              <a:latin typeface="Montserrat" panose="00000500000000000000" pitchFamily="2" charset="0"/>
              <a:cs typeface="Calibri"/>
            </a:endParaRPr>
          </a:p>
          <a:p>
            <a:endParaRPr lang="en-US">
              <a:latin typeface="Montserrat" panose="00000500000000000000" pitchFamily="2" charset="0"/>
              <a:cs typeface="Calibri"/>
            </a:endParaRPr>
          </a:p>
          <a:p>
            <a:r>
              <a:rPr lang="en-US">
                <a:latin typeface="Montserrat" panose="00000500000000000000" pitchFamily="2" charset="0"/>
                <a:cs typeface="Calibri"/>
              </a:rPr>
              <a:t>Un questionnaire simple et court ( 10 questions maximum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en</a:t>
            </a:r>
            <a:r>
              <a:rPr lang="en-US">
                <a:latin typeface="Montserrat" panose="00000500000000000000" pitchFamily="2" charset="0"/>
                <a:cs typeface="Calibri"/>
              </a:rPr>
              <a:t>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ligne</a:t>
            </a:r>
            <a:r>
              <a:rPr lang="en-US">
                <a:latin typeface="Montserrat" panose="00000500000000000000" pitchFamily="2" charset="0"/>
                <a:cs typeface="Calibri"/>
              </a:rPr>
              <a:t>)</a:t>
            </a:r>
          </a:p>
          <a:p>
            <a:endParaRPr lang="en-US">
              <a:latin typeface="Montserrat" panose="00000500000000000000" pitchFamily="2" charset="0"/>
              <a:cs typeface="Calibri"/>
            </a:endParaRPr>
          </a:p>
          <a:p>
            <a:r>
              <a:rPr lang="en-US" err="1">
                <a:latin typeface="Montserrat" panose="00000500000000000000" pitchFamily="2" charset="0"/>
                <a:cs typeface="Calibri"/>
              </a:rPr>
              <a:t>Calendrier</a:t>
            </a:r>
            <a:r>
              <a:rPr lang="en-US">
                <a:latin typeface="Montserrat" panose="00000500000000000000" pitchFamily="2" charset="0"/>
                <a:cs typeface="Calibri"/>
              </a:rPr>
              <a:t> : une V 1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validée</a:t>
            </a:r>
            <a:r>
              <a:rPr lang="en-US">
                <a:latin typeface="Montserrat" panose="00000500000000000000" pitchFamily="2" charset="0"/>
                <a:cs typeface="Calibri"/>
              </a:rPr>
              <a:t>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lors</a:t>
            </a:r>
            <a:r>
              <a:rPr lang="en-US">
                <a:latin typeface="Montserrat" panose="00000500000000000000" pitchFamily="2" charset="0"/>
                <a:cs typeface="Calibri"/>
              </a:rPr>
              <a:t> de la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réunion</a:t>
            </a:r>
            <a:r>
              <a:rPr lang="en-US">
                <a:latin typeface="Montserrat" panose="00000500000000000000" pitchFamily="2" charset="0"/>
                <a:cs typeface="Calibri"/>
              </a:rPr>
              <a:t> du 15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septembre</a:t>
            </a:r>
            <a:r>
              <a:rPr lang="en-US">
                <a:latin typeface="Montserrat" panose="00000500000000000000" pitchFamily="2" charset="0"/>
                <a:cs typeface="Calibri"/>
              </a:rPr>
              <a:t> 2022 de l’équipe-projet </a:t>
            </a:r>
          </a:p>
          <a:p>
            <a:endParaRPr lang="en-US">
              <a:latin typeface="Montserrat" panose="00000500000000000000" pitchFamily="2" charset="0"/>
              <a:cs typeface="Calibri"/>
            </a:endParaRPr>
          </a:p>
          <a:p>
            <a:r>
              <a:rPr lang="en-US" err="1">
                <a:latin typeface="Montserrat" panose="00000500000000000000" pitchFamily="2" charset="0"/>
                <a:cs typeface="Calibri"/>
              </a:rPr>
              <a:t>Modalités</a:t>
            </a:r>
            <a:r>
              <a:rPr lang="en-US">
                <a:latin typeface="Montserrat" panose="00000500000000000000" pitchFamily="2" charset="0"/>
                <a:cs typeface="Calibri"/>
              </a:rPr>
              <a:t> de travail : une proposition V0 par un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membre</a:t>
            </a:r>
            <a:r>
              <a:rPr lang="en-US">
                <a:latin typeface="Montserrat" panose="00000500000000000000" pitchFamily="2" charset="0"/>
                <a:cs typeface="Calibri"/>
              </a:rPr>
              <a:t> de l’équipe-projet et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échanges</a:t>
            </a:r>
            <a:r>
              <a:rPr lang="en-US">
                <a:latin typeface="Montserrat" panose="00000500000000000000" pitchFamily="2" charset="0"/>
                <a:cs typeface="Calibri"/>
              </a:rPr>
              <a:t>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bilatéraux</a:t>
            </a:r>
            <a:r>
              <a:rPr lang="en-US">
                <a:latin typeface="Montserrat" panose="00000500000000000000" pitchFamily="2" charset="0"/>
                <a:cs typeface="Calibri"/>
              </a:rPr>
              <a:t> ?</a:t>
            </a:r>
          </a:p>
          <a:p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02854-8A01-D214-B98F-4E9B43AA3F08}"/>
              </a:ext>
            </a:extLst>
          </p:cNvPr>
          <p:cNvSpPr txBox="1"/>
          <p:nvPr/>
        </p:nvSpPr>
        <p:spPr>
          <a:xfrm>
            <a:off x="2942800" y="729341"/>
            <a:ext cx="88802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Paytone One" panose="00000500000000000000" pitchFamily="2" charset="0"/>
              </a:rPr>
              <a:t>Le questionnaire de satisfaction </a:t>
            </a: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7768D06B-0560-9E61-D706-B85D0ED8F651}"/>
              </a:ext>
            </a:extLst>
          </p:cNvPr>
          <p:cNvSpPr/>
          <p:nvPr/>
        </p:nvSpPr>
        <p:spPr>
          <a:xfrm>
            <a:off x="1986779" y="580756"/>
            <a:ext cx="862210" cy="862210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1227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AB46BD-E637-EE25-0A1F-477BD1157689}"/>
              </a:ext>
            </a:extLst>
          </p:cNvPr>
          <p:cNvSpPr txBox="1"/>
          <p:nvPr/>
        </p:nvSpPr>
        <p:spPr>
          <a:xfrm>
            <a:off x="2124635" y="2029189"/>
            <a:ext cx="9265608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err="1">
                <a:latin typeface="Montserrat" panose="00000500000000000000" pitchFamily="2" charset="0"/>
                <a:cs typeface="Calibri"/>
              </a:rPr>
              <a:t>L’évaluation</a:t>
            </a:r>
            <a:r>
              <a:rPr lang="en-US" sz="2400" b="1">
                <a:latin typeface="Montserrat" panose="00000500000000000000" pitchFamily="2" charset="0"/>
                <a:cs typeface="Calibri"/>
              </a:rPr>
              <a:t> de la </a:t>
            </a:r>
            <a:r>
              <a:rPr lang="en-US" sz="2400" b="1" err="1">
                <a:latin typeface="Montserrat" panose="00000500000000000000" pitchFamily="2" charset="0"/>
                <a:cs typeface="Calibri"/>
              </a:rPr>
              <a:t>qualité</a:t>
            </a:r>
            <a:r>
              <a:rPr lang="en-US" sz="2400" b="1">
                <a:latin typeface="Montserrat" panose="00000500000000000000" pitchFamily="2" charset="0"/>
                <a:cs typeface="Calibri"/>
              </a:rPr>
              <a:t> de </a:t>
            </a:r>
            <a:r>
              <a:rPr lang="en-US" sz="2400" b="1" err="1">
                <a:latin typeface="Montserrat" panose="00000500000000000000" pitchFamily="2" charset="0"/>
                <a:cs typeface="Calibri"/>
              </a:rPr>
              <a:t>l’accompagnement</a:t>
            </a:r>
            <a:r>
              <a:rPr lang="en-US" sz="2400" b="1">
                <a:latin typeface="Montserrat" panose="00000500000000000000" pitchFamily="2" charset="0"/>
                <a:cs typeface="Calibri"/>
              </a:rPr>
              <a:t> </a:t>
            </a:r>
          </a:p>
          <a:p>
            <a:endParaRPr lang="en-US" sz="2400" b="1">
              <a:latin typeface="Montserrat" panose="00000500000000000000" pitchFamily="2" charset="0"/>
              <a:cs typeface="Calibri"/>
            </a:endParaRPr>
          </a:p>
          <a:p>
            <a:endParaRPr lang="en-US">
              <a:latin typeface="Montserrat" panose="00000500000000000000" pitchFamily="2" charset="0"/>
              <a:cs typeface="Calibri"/>
            </a:endParaRPr>
          </a:p>
          <a:p>
            <a:r>
              <a:rPr lang="en-US">
                <a:latin typeface="Montserrat" panose="00000500000000000000" pitchFamily="2" charset="0"/>
                <a:cs typeface="Calibri"/>
              </a:rPr>
              <a:t>Une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piste</a:t>
            </a:r>
            <a:r>
              <a:rPr lang="en-US">
                <a:latin typeface="Montserrat" panose="00000500000000000000" pitchFamily="2" charset="0"/>
                <a:cs typeface="Calibri"/>
              </a:rPr>
              <a:t> de travail pour l’équipe-projet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Réseau</a:t>
            </a:r>
            <a:r>
              <a:rPr lang="en-US">
                <a:latin typeface="Montserrat" panose="00000500000000000000" pitchFamily="2" charset="0"/>
                <a:cs typeface="Calibri"/>
              </a:rPr>
              <a:t> de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l’accompagnement</a:t>
            </a:r>
            <a:r>
              <a:rPr lang="en-US">
                <a:latin typeface="Montserrat" panose="00000500000000000000" pitchFamily="2" charset="0"/>
                <a:cs typeface="Calibri"/>
              </a:rPr>
              <a:t> N°3 ?</a:t>
            </a:r>
          </a:p>
          <a:p>
            <a:endParaRPr lang="en-US">
              <a:latin typeface="Montserrat" panose="00000500000000000000" pitchFamily="2" charset="0"/>
              <a:cs typeface="Calibri"/>
            </a:endParaRPr>
          </a:p>
          <a:p>
            <a:r>
              <a:rPr lang="en-US">
                <a:latin typeface="Montserrat" panose="00000500000000000000" pitchFamily="2" charset="0"/>
                <a:cs typeface="Calibri"/>
              </a:rPr>
              <a:t>Pour faire le lien entre les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porteurs</a:t>
            </a:r>
            <a:r>
              <a:rPr lang="en-US">
                <a:latin typeface="Montserrat" panose="00000500000000000000" pitchFamily="2" charset="0"/>
                <a:cs typeface="Calibri"/>
              </a:rPr>
              <a:t> de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projet</a:t>
            </a:r>
            <a:r>
              <a:rPr lang="en-US">
                <a:latin typeface="Montserrat" panose="00000500000000000000" pitchFamily="2" charset="0"/>
                <a:cs typeface="Calibri"/>
              </a:rPr>
              <a:t> et le CA ? </a:t>
            </a:r>
          </a:p>
          <a:p>
            <a:pPr marL="285750" indent="-285750">
              <a:buFontTx/>
              <a:buChar char="-"/>
            </a:pPr>
            <a:endParaRPr lang="en-US">
              <a:latin typeface="Montserrat" panose="00000500000000000000" pitchFamily="2" charset="0"/>
              <a:cs typeface="Calibri"/>
            </a:endParaRPr>
          </a:p>
          <a:p>
            <a:endParaRPr lang="en-US">
              <a:latin typeface="Montserrat" panose="00000500000000000000" pitchFamily="2" charset="0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 err="1">
                <a:latin typeface="Montserrat" panose="00000500000000000000" pitchFamily="2" charset="0"/>
                <a:cs typeface="Calibri"/>
              </a:rPr>
              <a:t>Analyse</a:t>
            </a:r>
            <a:r>
              <a:rPr lang="en-US">
                <a:latin typeface="Montserrat" panose="00000500000000000000" pitchFamily="2" charset="0"/>
                <a:cs typeface="Calibri"/>
              </a:rPr>
              <a:t> des réponses (identification des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contributeurs</a:t>
            </a:r>
            <a:r>
              <a:rPr lang="en-US">
                <a:latin typeface="Montserrat" panose="00000500000000000000" pitchFamily="2" charset="0"/>
                <a:cs typeface="Calibri"/>
              </a:rPr>
              <a:t> chargés de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ce</a:t>
            </a:r>
            <a:r>
              <a:rPr lang="en-US">
                <a:latin typeface="Montserrat" panose="00000500000000000000" pitchFamily="2" charset="0"/>
                <a:cs typeface="Calibri"/>
              </a:rPr>
              <a:t> travail) </a:t>
            </a:r>
          </a:p>
          <a:p>
            <a:pPr marL="285750" indent="-285750">
              <a:buFontTx/>
              <a:buChar char="-"/>
            </a:pPr>
            <a:endParaRPr lang="en-US">
              <a:latin typeface="Montserrat" panose="00000500000000000000" pitchFamily="2" charset="0"/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en-US">
                <a:latin typeface="Montserrat" panose="00000500000000000000" pitchFamily="2" charset="0"/>
                <a:cs typeface="Calibri"/>
              </a:rPr>
              <a:t>Propositions et mise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en</a:t>
            </a:r>
            <a:r>
              <a:rPr lang="en-US">
                <a:latin typeface="Montserrat" panose="00000500000000000000" pitchFamily="2" charset="0"/>
                <a:cs typeface="Calibri"/>
              </a:rPr>
              <a:t> oeuvre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d’actions</a:t>
            </a:r>
            <a:r>
              <a:rPr lang="en-US">
                <a:latin typeface="Montserrat" panose="00000500000000000000" pitchFamily="2" charset="0"/>
                <a:cs typeface="Calibri"/>
              </a:rPr>
              <a:t> correctives pour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améliorer</a:t>
            </a:r>
            <a:r>
              <a:rPr lang="en-US">
                <a:latin typeface="Montserrat" panose="00000500000000000000" pitchFamily="2" charset="0"/>
                <a:cs typeface="Calibri"/>
              </a:rPr>
              <a:t> la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qualité</a:t>
            </a:r>
            <a:r>
              <a:rPr lang="en-US">
                <a:latin typeface="Montserrat" panose="00000500000000000000" pitchFamily="2" charset="0"/>
                <a:cs typeface="Calibri"/>
              </a:rPr>
              <a:t> de </a:t>
            </a:r>
            <a:r>
              <a:rPr lang="en-US" err="1">
                <a:latin typeface="Montserrat" panose="00000500000000000000" pitchFamily="2" charset="0"/>
                <a:cs typeface="Calibri"/>
              </a:rPr>
              <a:t>l’accompagnement</a:t>
            </a:r>
            <a:r>
              <a:rPr lang="en-US">
                <a:latin typeface="Montserrat" panose="00000500000000000000" pitchFamily="2" charset="0"/>
                <a:cs typeface="Calibri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02854-8A01-D214-B98F-4E9B43AA3F08}"/>
              </a:ext>
            </a:extLst>
          </p:cNvPr>
          <p:cNvSpPr txBox="1"/>
          <p:nvPr/>
        </p:nvSpPr>
        <p:spPr>
          <a:xfrm>
            <a:off x="2942800" y="729341"/>
            <a:ext cx="88802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Paytone One" panose="00000500000000000000" pitchFamily="2" charset="0"/>
              </a:rPr>
              <a:t>Le questionnaire de satisfaction </a:t>
            </a:r>
          </a:p>
        </p:txBody>
      </p:sp>
      <p:sp>
        <p:nvSpPr>
          <p:cNvPr id="6" name="Organigramme : Connecteur 5">
            <a:extLst>
              <a:ext uri="{FF2B5EF4-FFF2-40B4-BE49-F238E27FC236}">
                <a16:creationId xmlns:a16="http://schemas.microsoft.com/office/drawing/2014/main" id="{7768D06B-0560-9E61-D706-B85D0ED8F651}"/>
              </a:ext>
            </a:extLst>
          </p:cNvPr>
          <p:cNvSpPr/>
          <p:nvPr/>
        </p:nvSpPr>
        <p:spPr>
          <a:xfrm>
            <a:off x="1986779" y="580756"/>
            <a:ext cx="862210" cy="862210"/>
          </a:xfrm>
          <a:prstGeom prst="flowChartConnector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70628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-222377" y="1757682"/>
            <a:ext cx="12011025" cy="56630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err="1">
                <a:latin typeface="Paytone One"/>
                <a:cs typeface="Calibri"/>
              </a:rPr>
              <a:t>Prochaine</a:t>
            </a:r>
            <a:r>
              <a:rPr lang="en-US" sz="2800">
                <a:latin typeface="Paytone One"/>
                <a:cs typeface="Calibri"/>
              </a:rPr>
              <a:t> </a:t>
            </a:r>
            <a:r>
              <a:rPr lang="en-US" sz="2800" err="1">
                <a:latin typeface="Paytone One"/>
                <a:cs typeface="Calibri"/>
              </a:rPr>
              <a:t>réunion</a:t>
            </a:r>
            <a:r>
              <a:rPr lang="en-US" sz="2800">
                <a:latin typeface="Paytone One"/>
                <a:cs typeface="Calibri"/>
              </a:rPr>
              <a:t> :</a:t>
            </a: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r>
              <a:rPr lang="en-US" sz="2800">
                <a:latin typeface="Montserrat"/>
                <a:cs typeface="Calibri"/>
              </a:rPr>
              <a:t>Le </a:t>
            </a:r>
            <a:r>
              <a:rPr lang="en-US" sz="2800" err="1">
                <a:latin typeface="Montserrat"/>
                <a:cs typeface="Calibri"/>
              </a:rPr>
              <a:t>jeudi</a:t>
            </a:r>
            <a:r>
              <a:rPr lang="en-US" sz="2800">
                <a:latin typeface="Montserrat"/>
                <a:cs typeface="Calibri"/>
              </a:rPr>
              <a:t> 15 </a:t>
            </a:r>
            <a:r>
              <a:rPr lang="en-US" sz="2800" err="1">
                <a:latin typeface="Montserrat"/>
                <a:cs typeface="Calibri"/>
              </a:rPr>
              <a:t>septembre</a:t>
            </a:r>
            <a:endParaRPr lang="en-US" sz="2800">
              <a:latin typeface="Montserrat"/>
              <a:cs typeface="Calibri"/>
            </a:endParaRPr>
          </a:p>
          <a:p>
            <a:pPr algn="ctr"/>
            <a:r>
              <a:rPr lang="en-US" sz="2800">
                <a:latin typeface="Montserrat"/>
                <a:cs typeface="Calibri"/>
              </a:rPr>
              <a:t>11h 13h</a:t>
            </a:r>
          </a:p>
          <a:p>
            <a:pPr algn="ctr"/>
            <a:r>
              <a:rPr lang="en-US" sz="2800">
                <a:latin typeface="Montserrat"/>
                <a:cs typeface="Calibri"/>
              </a:rPr>
              <a:t>MCE à Rennes (35)</a:t>
            </a:r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r>
              <a:rPr lang="en-US" sz="2800" err="1">
                <a:latin typeface="Paytone One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L’espace</a:t>
            </a:r>
            <a:r>
              <a:rPr lang="en-US" sz="2800">
                <a:latin typeface="Paytone One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travail </a:t>
            </a:r>
            <a:r>
              <a:rPr lang="en-US" sz="2800" err="1">
                <a:latin typeface="Paytone One"/>
                <a:cs typeface="Calibri"/>
              </a:rPr>
              <a:t>collaboratif</a:t>
            </a:r>
            <a:r>
              <a:rPr lang="en-US" sz="2800">
                <a:latin typeface="Paytone One"/>
                <a:cs typeface="Calibri"/>
              </a:rPr>
              <a:t> de l’équipe-projet</a:t>
            </a: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C378B-ADF0-4FCA-B172-A671A12D788B}"/>
              </a:ext>
            </a:extLst>
          </p:cNvPr>
          <p:cNvSpPr txBox="1"/>
          <p:nvPr/>
        </p:nvSpPr>
        <p:spPr>
          <a:xfrm>
            <a:off x="1578633" y="286638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022669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9" name="Image 14">
            <a:extLst>
              <a:ext uri="{FF2B5EF4-FFF2-40B4-BE49-F238E27FC236}">
                <a16:creationId xmlns:a16="http://schemas.microsoft.com/office/drawing/2014/main" id="{4F684F2C-9132-D94C-9877-4828F8A3C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2875" y="3335466"/>
            <a:ext cx="307600" cy="307600"/>
          </a:xfrm>
          <a:prstGeom prst="rect">
            <a:avLst/>
          </a:prstGeom>
        </p:spPr>
      </p:pic>
      <p:pic>
        <p:nvPicPr>
          <p:cNvPr id="10" name="Image 16">
            <a:extLst>
              <a:ext uri="{FF2B5EF4-FFF2-40B4-BE49-F238E27FC236}">
                <a16:creationId xmlns:a16="http://schemas.microsoft.com/office/drawing/2014/main" id="{A7DCE9AA-C3A7-3B4E-97C6-85DBD6BD6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8389" y="3338722"/>
            <a:ext cx="306430" cy="306430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D271695-EBE1-6C48-BE16-6E131D0BE920}"/>
              </a:ext>
            </a:extLst>
          </p:cNvPr>
          <p:cNvSpPr txBox="1">
            <a:spLocks/>
          </p:cNvSpPr>
          <p:nvPr/>
        </p:nvSpPr>
        <p:spPr>
          <a:xfrm>
            <a:off x="2986872" y="3723846"/>
            <a:ext cx="3216035" cy="50871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500">
                <a:solidFill>
                  <a:srgbClr val="05DA96"/>
                </a:solidFill>
              </a:rPr>
              <a:t>#</a:t>
            </a:r>
            <a:r>
              <a:rPr lang="fr-FR" sz="2500" err="1">
                <a:solidFill>
                  <a:srgbClr val="05DA96"/>
                </a:solidFill>
              </a:rPr>
              <a:t>biodiversitéBZH</a:t>
            </a:r>
            <a:endParaRPr lang="fr-FR" sz="25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FE249BA-EA06-3D40-BDCD-9946C4796BB1}"/>
              </a:ext>
            </a:extLst>
          </p:cNvPr>
          <p:cNvSpPr txBox="1">
            <a:spLocks/>
          </p:cNvSpPr>
          <p:nvPr/>
        </p:nvSpPr>
        <p:spPr>
          <a:xfrm>
            <a:off x="8489855" y="3149962"/>
            <a:ext cx="2729367" cy="54340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200" b="1">
                <a:solidFill>
                  <a:srgbClr val="05DA96"/>
                </a:solidFill>
              </a:rPr>
              <a:t>#</a:t>
            </a:r>
            <a:r>
              <a:rPr lang="fr-FR" sz="2200" b="1" err="1">
                <a:solidFill>
                  <a:srgbClr val="05DA96"/>
                </a:solidFill>
              </a:rPr>
              <a:t>biodiversitéBZH</a:t>
            </a:r>
            <a:endParaRPr lang="fr-FR" sz="22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0240EE4C-D0A8-7E44-8CC7-974B1EB34D38}"/>
              </a:ext>
            </a:extLst>
          </p:cNvPr>
          <p:cNvSpPr txBox="1">
            <a:spLocks/>
          </p:cNvSpPr>
          <p:nvPr/>
        </p:nvSpPr>
        <p:spPr>
          <a:xfrm>
            <a:off x="8294770" y="2808521"/>
            <a:ext cx="3675079" cy="54616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000" b="1" i="1">
                <a:solidFill>
                  <a:srgbClr val="0025FF"/>
                </a:solidFill>
              </a:rPr>
              <a:t>Suivre notre communauté </a:t>
            </a:r>
            <a:endParaRPr lang="fr-FR" sz="2000" b="1" i="1">
              <a:solidFill>
                <a:srgbClr val="0025FF"/>
              </a:solidFill>
              <a:latin typeface="Montserrat Medium" pitchFamily="2" charset="77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9732F266-3AC4-2B45-8F58-60DBE1678E41}"/>
              </a:ext>
            </a:extLst>
          </p:cNvPr>
          <p:cNvSpPr txBox="1">
            <a:spLocks/>
          </p:cNvSpPr>
          <p:nvPr/>
        </p:nvSpPr>
        <p:spPr>
          <a:xfrm>
            <a:off x="1202491" y="3211052"/>
            <a:ext cx="4893509" cy="6888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>
                <a:solidFill>
                  <a:srgbClr val="05DA96"/>
                </a:solidFill>
              </a:rPr>
              <a:t>Rdv sur </a:t>
            </a:r>
            <a:r>
              <a:rPr lang="fr-FR" sz="3600" b="1" err="1">
                <a:solidFill>
                  <a:srgbClr val="05DA96"/>
                </a:solidFill>
              </a:rPr>
              <a:t>MaQuestion</a:t>
            </a:r>
            <a:r>
              <a:rPr lang="fr-FR" sz="3600" b="1">
                <a:solidFill>
                  <a:srgbClr val="05DA96"/>
                </a:solidFill>
              </a:rPr>
              <a:t> </a:t>
            </a:r>
            <a:endParaRPr lang="fr-FR" sz="36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CACE12BB-C3F9-E04B-8292-4568F41CFEDA}"/>
              </a:ext>
            </a:extLst>
          </p:cNvPr>
          <p:cNvSpPr txBox="1">
            <a:spLocks/>
          </p:cNvSpPr>
          <p:nvPr/>
        </p:nvSpPr>
        <p:spPr>
          <a:xfrm>
            <a:off x="1176669" y="2731386"/>
            <a:ext cx="6160551" cy="634562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000" b="1" i="1">
                <a:solidFill>
                  <a:srgbClr val="0025FF"/>
                </a:solidFill>
                <a:latin typeface="Paytone One"/>
              </a:rPr>
              <a:t>Un conseil pour votre projet ?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E17DC1F4-F54E-DE48-8EEB-41EF52A87346}"/>
              </a:ext>
            </a:extLst>
          </p:cNvPr>
          <p:cNvSpPr txBox="1">
            <a:spLocks/>
          </p:cNvSpPr>
          <p:nvPr/>
        </p:nvSpPr>
        <p:spPr>
          <a:xfrm>
            <a:off x="8453153" y="4501532"/>
            <a:ext cx="3548234" cy="502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200" b="1" err="1">
                <a:solidFill>
                  <a:srgbClr val="05DA96"/>
                </a:solidFill>
              </a:rPr>
              <a:t>www.biodiversite.bzh</a:t>
            </a:r>
            <a:r>
              <a:rPr lang="fr-FR" sz="2200" b="1">
                <a:solidFill>
                  <a:srgbClr val="05DA96"/>
                </a:solidFill>
              </a:rPr>
              <a:t>  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DAEEA109-E7ED-A643-8989-9FBF146AADA0}"/>
              </a:ext>
            </a:extLst>
          </p:cNvPr>
          <p:cNvSpPr txBox="1">
            <a:spLocks/>
          </p:cNvSpPr>
          <p:nvPr/>
        </p:nvSpPr>
        <p:spPr>
          <a:xfrm>
            <a:off x="8458314" y="4082605"/>
            <a:ext cx="3497458" cy="55809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000" b="1" i="1">
                <a:solidFill>
                  <a:srgbClr val="0025FF"/>
                </a:solidFill>
              </a:rPr>
              <a:t>Tout savoir sur l’Agence  </a:t>
            </a:r>
            <a:endParaRPr lang="fr-FR" sz="2000" b="1" i="1">
              <a:solidFill>
                <a:srgbClr val="0025FF"/>
              </a:solidFill>
              <a:latin typeface="Montserrat Medium" pitchFamily="2" charset="77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93A86EA5-4DBA-374A-A2B2-B5778BDE7D5F}"/>
              </a:ext>
            </a:extLst>
          </p:cNvPr>
          <p:cNvSpPr txBox="1">
            <a:spLocks/>
          </p:cNvSpPr>
          <p:nvPr/>
        </p:nvSpPr>
        <p:spPr>
          <a:xfrm>
            <a:off x="9007006" y="1602005"/>
            <a:ext cx="2990139" cy="6542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200" b="1">
                <a:solidFill>
                  <a:srgbClr val="05DA96"/>
                </a:solidFill>
              </a:rPr>
              <a:t>La Mensuelle de la </a:t>
            </a:r>
            <a:endParaRPr lang="fr-FR" sz="2200" b="1">
              <a:solidFill>
                <a:srgbClr val="05DA96"/>
              </a:solidFill>
              <a:latin typeface="Montserrat Medium" pitchFamily="2" charset="77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9C4F5E9-8ABB-524C-8825-F3C731967AA9}"/>
              </a:ext>
            </a:extLst>
          </p:cNvPr>
          <p:cNvSpPr txBox="1">
            <a:spLocks/>
          </p:cNvSpPr>
          <p:nvPr/>
        </p:nvSpPr>
        <p:spPr>
          <a:xfrm>
            <a:off x="8129417" y="1395169"/>
            <a:ext cx="3840432" cy="55433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000" b="1" i="1">
                <a:solidFill>
                  <a:srgbClr val="0025FF"/>
                </a:solidFill>
              </a:rPr>
              <a:t>Recevoir nos actus </a:t>
            </a:r>
            <a:endParaRPr lang="fr-FR" sz="2000" b="1" i="1">
              <a:solidFill>
                <a:srgbClr val="0025FF"/>
              </a:solidFill>
              <a:latin typeface="Montserrat Medium" pitchFamily="2" charset="77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D6A29C1-DBE4-A848-8E16-5A339D75EC8F}"/>
              </a:ext>
            </a:extLst>
          </p:cNvPr>
          <p:cNvSpPr txBox="1">
            <a:spLocks/>
          </p:cNvSpPr>
          <p:nvPr/>
        </p:nvSpPr>
        <p:spPr>
          <a:xfrm>
            <a:off x="9858396" y="2083729"/>
            <a:ext cx="2145573" cy="45125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fr-FR" sz="2300">
                <a:solidFill>
                  <a:srgbClr val="05DA96"/>
                </a:solidFill>
              </a:rPr>
              <a:t>#</a:t>
            </a:r>
            <a:r>
              <a:rPr lang="fr-FR" sz="1700" err="1">
                <a:solidFill>
                  <a:srgbClr val="05DA96"/>
                </a:solidFill>
              </a:rPr>
              <a:t>biodiversitéBZH</a:t>
            </a:r>
            <a:endParaRPr lang="fr-FR" sz="1700" b="1">
              <a:solidFill>
                <a:srgbClr val="05DA96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2737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3B32EF-F78B-7548-879C-3CD2401E397A}"/>
              </a:ext>
            </a:extLst>
          </p:cNvPr>
          <p:cNvSpPr/>
          <p:nvPr/>
        </p:nvSpPr>
        <p:spPr>
          <a:xfrm>
            <a:off x="3512745" y="860079"/>
            <a:ext cx="4734962" cy="6065822"/>
          </a:xfrm>
          <a:prstGeom prst="rect">
            <a:avLst/>
          </a:prstGeom>
          <a:solidFill>
            <a:srgbClr val="002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 descr="Une image contenant ballon, dessin&#10;&#10;Description générée automatiquement">
            <a:extLst>
              <a:ext uri="{FF2B5EF4-FFF2-40B4-BE49-F238E27FC236}">
                <a16:creationId xmlns:a16="http://schemas.microsoft.com/office/drawing/2014/main" id="{0AB8DEF7-66E5-A745-86BE-2FF300C0D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977" y="-50163"/>
            <a:ext cx="12247955" cy="696199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3430621" y="2504008"/>
            <a:ext cx="5330757" cy="92499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5400" b="1"/>
              <a:t>Annexes</a:t>
            </a:r>
          </a:p>
        </p:txBody>
      </p:sp>
      <p:pic>
        <p:nvPicPr>
          <p:cNvPr id="17" name="Image 16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75123E-D7D4-5741-954C-AFF59A527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5427" y="6085295"/>
            <a:ext cx="1961147" cy="49110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DFF2771-D6FD-1042-868A-3915D178A5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70084" y="210620"/>
            <a:ext cx="805724" cy="80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1030992" y="2861887"/>
            <a:ext cx="9695878" cy="52168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>
                <a:latin typeface="Paytone One"/>
                <a:ea typeface="+mn-lt"/>
                <a:cs typeface="Calibri"/>
              </a:rPr>
              <a:t>Introduction</a:t>
            </a:r>
            <a:endParaRPr lang="fr-FR"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>
              <a:latin typeface="Montserrat"/>
              <a:cs typeface="Calibri"/>
            </a:endParaRPr>
          </a:p>
          <a:p>
            <a:pPr>
              <a:lnSpc>
                <a:spcPct val="2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10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9494EB2-2C07-014D-A629-0D38CD2EEB3D}"/>
              </a:ext>
            </a:extLst>
          </p:cNvPr>
          <p:cNvCxnSpPr>
            <a:cxnSpLocks/>
          </p:cNvCxnSpPr>
          <p:nvPr/>
        </p:nvCxnSpPr>
        <p:spPr>
          <a:xfrm>
            <a:off x="3250745" y="1544710"/>
            <a:ext cx="0" cy="4598229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F95C4C4-92D5-1245-8521-785D6B5D18DD}"/>
              </a:ext>
            </a:extLst>
          </p:cNvPr>
          <p:cNvCxnSpPr>
            <a:cxnSpLocks/>
          </p:cNvCxnSpPr>
          <p:nvPr/>
        </p:nvCxnSpPr>
        <p:spPr>
          <a:xfrm>
            <a:off x="2476045" y="1558305"/>
            <a:ext cx="12011" cy="4584634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C5871C0-255D-1F48-A3A6-46B82A6207F7}"/>
              </a:ext>
            </a:extLst>
          </p:cNvPr>
          <p:cNvCxnSpPr>
            <a:cxnSpLocks/>
          </p:cNvCxnSpPr>
          <p:nvPr/>
        </p:nvCxnSpPr>
        <p:spPr>
          <a:xfrm>
            <a:off x="4084469" y="1544710"/>
            <a:ext cx="0" cy="4598229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3E38A8E-6BD7-B94F-B78A-163E37956CF4}"/>
              </a:ext>
            </a:extLst>
          </p:cNvPr>
          <p:cNvCxnSpPr>
            <a:cxnSpLocks/>
          </p:cNvCxnSpPr>
          <p:nvPr/>
        </p:nvCxnSpPr>
        <p:spPr>
          <a:xfrm>
            <a:off x="5817732" y="1544710"/>
            <a:ext cx="0" cy="4598229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15F4618-9D53-A04C-8956-06CAEB95E32C}"/>
              </a:ext>
            </a:extLst>
          </p:cNvPr>
          <p:cNvCxnSpPr>
            <a:cxnSpLocks/>
          </p:cNvCxnSpPr>
          <p:nvPr/>
        </p:nvCxnSpPr>
        <p:spPr>
          <a:xfrm>
            <a:off x="6613070" y="1554214"/>
            <a:ext cx="0" cy="4588725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32D0163-F977-3042-BABD-490E46395A32}"/>
              </a:ext>
            </a:extLst>
          </p:cNvPr>
          <p:cNvCxnSpPr>
            <a:cxnSpLocks/>
          </p:cNvCxnSpPr>
          <p:nvPr/>
        </p:nvCxnSpPr>
        <p:spPr>
          <a:xfrm flipH="1">
            <a:off x="7341736" y="1544710"/>
            <a:ext cx="1" cy="4598229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25FA091-28E6-FC47-8F00-4184E7604BD6}"/>
              </a:ext>
            </a:extLst>
          </p:cNvPr>
          <p:cNvCxnSpPr>
            <a:cxnSpLocks/>
          </p:cNvCxnSpPr>
          <p:nvPr/>
        </p:nvCxnSpPr>
        <p:spPr>
          <a:xfrm>
            <a:off x="8122785" y="1544710"/>
            <a:ext cx="2753" cy="4598225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2C390D3-F939-6F4F-B135-8C634778077B}"/>
              </a:ext>
            </a:extLst>
          </p:cNvPr>
          <p:cNvCxnSpPr>
            <a:cxnSpLocks/>
          </p:cNvCxnSpPr>
          <p:nvPr/>
        </p:nvCxnSpPr>
        <p:spPr>
          <a:xfrm>
            <a:off x="8946696" y="1544710"/>
            <a:ext cx="0" cy="4598229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BA233DC-F733-5942-93F9-7E9339123816}"/>
              </a:ext>
            </a:extLst>
          </p:cNvPr>
          <p:cNvCxnSpPr>
            <a:cxnSpLocks/>
          </p:cNvCxnSpPr>
          <p:nvPr/>
        </p:nvCxnSpPr>
        <p:spPr>
          <a:xfrm>
            <a:off x="9729331" y="1544710"/>
            <a:ext cx="0" cy="4598229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E035045-5F00-9840-8921-5796456D4E44}"/>
              </a:ext>
            </a:extLst>
          </p:cNvPr>
          <p:cNvCxnSpPr>
            <a:cxnSpLocks/>
          </p:cNvCxnSpPr>
          <p:nvPr/>
        </p:nvCxnSpPr>
        <p:spPr>
          <a:xfrm>
            <a:off x="10436137" y="1544710"/>
            <a:ext cx="0" cy="4598229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B78BCDE-36B4-1945-9BD2-A3E33991A198}"/>
              </a:ext>
            </a:extLst>
          </p:cNvPr>
          <p:cNvCxnSpPr>
            <a:cxnSpLocks/>
          </p:cNvCxnSpPr>
          <p:nvPr/>
        </p:nvCxnSpPr>
        <p:spPr>
          <a:xfrm>
            <a:off x="11168497" y="1544710"/>
            <a:ext cx="0" cy="4598229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3AC4C50-D58E-434B-8FBE-15B8D025A09F}"/>
              </a:ext>
            </a:extLst>
          </p:cNvPr>
          <p:cNvCxnSpPr>
            <a:cxnSpLocks/>
          </p:cNvCxnSpPr>
          <p:nvPr/>
        </p:nvCxnSpPr>
        <p:spPr>
          <a:xfrm>
            <a:off x="4949367" y="1544710"/>
            <a:ext cx="0" cy="4598229"/>
          </a:xfrm>
          <a:prstGeom prst="line">
            <a:avLst/>
          </a:prstGeom>
          <a:noFill/>
          <a:ln w="25400" cap="flat">
            <a:solidFill>
              <a:schemeClr val="bg1">
                <a:lumMod val="75000"/>
              </a:schemeClr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7463" y="251337"/>
            <a:ext cx="624396" cy="62439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937580" y="286749"/>
            <a:ext cx="1821509" cy="64181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4600" b="1">
                <a:solidFill>
                  <a:srgbClr val="0025FF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</a:t>
            </a:r>
            <a:endParaRPr lang="fr-FR" sz="4600" i="1">
              <a:solidFill>
                <a:srgbClr val="0025FF"/>
              </a:solidFill>
              <a:latin typeface="Montserrat" pitchFamily="2" charset="77"/>
            </a:endParaRP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2ACB67A-341F-BF43-A1F2-B848AA71E390}"/>
              </a:ext>
            </a:extLst>
          </p:cNvPr>
          <p:cNvSpPr txBox="1"/>
          <p:nvPr/>
        </p:nvSpPr>
        <p:spPr>
          <a:xfrm>
            <a:off x="3820686" y="1208455"/>
            <a:ext cx="519197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Light"/>
              </a:rPr>
              <a:t>Mars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D3A41E-9D3A-5240-988F-623ACF30A3ED}"/>
              </a:ext>
            </a:extLst>
          </p:cNvPr>
          <p:cNvSpPr txBox="1"/>
          <p:nvPr/>
        </p:nvSpPr>
        <p:spPr>
          <a:xfrm>
            <a:off x="4605169" y="1208455"/>
            <a:ext cx="669804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Light"/>
              </a:rPr>
              <a:t>Avril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5C77C1-811A-FC4F-BDD0-756A3614A2D4}"/>
              </a:ext>
            </a:extLst>
          </p:cNvPr>
          <p:cNvSpPr txBox="1"/>
          <p:nvPr/>
        </p:nvSpPr>
        <p:spPr>
          <a:xfrm>
            <a:off x="5526572" y="1203741"/>
            <a:ext cx="624395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Light"/>
              </a:rPr>
              <a:t>Mai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B81507-F182-CD44-8C68-F74686D16479}"/>
              </a:ext>
            </a:extLst>
          </p:cNvPr>
          <p:cNvSpPr txBox="1"/>
          <p:nvPr/>
        </p:nvSpPr>
        <p:spPr>
          <a:xfrm>
            <a:off x="6182385" y="1205694"/>
            <a:ext cx="839115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Light"/>
              </a:rPr>
              <a:t>Juin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E00C03-BEA0-0F47-B912-909FD1EE98AD}"/>
              </a:ext>
            </a:extLst>
          </p:cNvPr>
          <p:cNvSpPr txBox="1"/>
          <p:nvPr/>
        </p:nvSpPr>
        <p:spPr>
          <a:xfrm>
            <a:off x="6890308" y="1215267"/>
            <a:ext cx="839115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Light"/>
              </a:rPr>
              <a:t>Juillet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4EB43F0-700E-7846-BB1A-F611303F6893}"/>
              </a:ext>
            </a:extLst>
          </p:cNvPr>
          <p:cNvSpPr txBox="1"/>
          <p:nvPr/>
        </p:nvSpPr>
        <p:spPr>
          <a:xfrm>
            <a:off x="7751647" y="1205838"/>
            <a:ext cx="747783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Light"/>
              </a:rPr>
              <a:t>Août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1C3942-9D87-A94A-AC2A-FF32C2617221}"/>
              </a:ext>
            </a:extLst>
          </p:cNvPr>
          <p:cNvSpPr txBox="1"/>
          <p:nvPr/>
        </p:nvSpPr>
        <p:spPr>
          <a:xfrm>
            <a:off x="8399680" y="1205838"/>
            <a:ext cx="1042750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Light"/>
              </a:rPr>
              <a:t>Septembre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9E6051-D0E5-4744-9A73-DA3A29313C21}"/>
              </a:ext>
            </a:extLst>
          </p:cNvPr>
          <p:cNvSpPr txBox="1"/>
          <p:nvPr/>
        </p:nvSpPr>
        <p:spPr>
          <a:xfrm>
            <a:off x="9181436" y="1210033"/>
            <a:ext cx="1042750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Light"/>
              </a:rPr>
              <a:t>Octobre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47C1D7-29A6-BB48-A818-728516177AB0}"/>
              </a:ext>
            </a:extLst>
          </p:cNvPr>
          <p:cNvSpPr txBox="1"/>
          <p:nvPr/>
        </p:nvSpPr>
        <p:spPr>
          <a:xfrm>
            <a:off x="9899963" y="1209554"/>
            <a:ext cx="1042750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Light"/>
              </a:rPr>
              <a:t>Novembre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4EBD88-58EE-BD4D-A87D-6091387DC3F3}"/>
              </a:ext>
            </a:extLst>
          </p:cNvPr>
          <p:cNvSpPr txBox="1"/>
          <p:nvPr/>
        </p:nvSpPr>
        <p:spPr>
          <a:xfrm>
            <a:off x="10632408" y="1209075"/>
            <a:ext cx="1042750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1000">
                <a:latin typeface="Montserrat" pitchFamily="2" charset="77"/>
              </a:rPr>
              <a:t>D</a:t>
            </a:r>
            <a:r>
              <a:rPr kumimoji="0" lang="en-FR" sz="10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Light"/>
              </a:rPr>
              <a:t>écembre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91FE63A-20BF-8846-824C-CD271DFE5E2F}"/>
              </a:ext>
            </a:extLst>
          </p:cNvPr>
          <p:cNvCxnSpPr>
            <a:cxnSpLocks/>
          </p:cNvCxnSpPr>
          <p:nvPr/>
        </p:nvCxnSpPr>
        <p:spPr>
          <a:xfrm>
            <a:off x="2065058" y="1636640"/>
            <a:ext cx="9972672" cy="0"/>
          </a:xfrm>
          <a:prstGeom prst="straightConnector1">
            <a:avLst/>
          </a:prstGeom>
          <a:noFill/>
          <a:ln w="69850" cap="flat">
            <a:solidFill>
              <a:srgbClr val="000000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C03D33BF-94CD-8548-B414-0FA6E588B96F}"/>
              </a:ext>
            </a:extLst>
          </p:cNvPr>
          <p:cNvSpPr/>
          <p:nvPr/>
        </p:nvSpPr>
        <p:spPr>
          <a:xfrm>
            <a:off x="2480708" y="2679078"/>
            <a:ext cx="9233183" cy="298158"/>
          </a:xfrm>
          <a:prstGeom prst="rect">
            <a:avLst/>
          </a:prstGeom>
          <a:solidFill>
            <a:srgbClr val="ADDFF7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b="1" u="none" strike="noStrike" cap="none" spc="0" normalizeH="0" baseline="0">
                <a:ln>
                  <a:noFill/>
                </a:ln>
                <a:solidFill>
                  <a:srgbClr val="0025FF"/>
                </a:solidFill>
                <a:effectLst/>
                <a:uFillTx/>
                <a:latin typeface="Montserrat" pitchFamily="2" charset="77"/>
                <a:sym typeface="Helvetica Light"/>
              </a:rPr>
              <a:t>EVENEMENTS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D3D85D-715F-784E-8A79-958F083AA46D}"/>
              </a:ext>
            </a:extLst>
          </p:cNvPr>
          <p:cNvSpPr txBox="1"/>
          <p:nvPr/>
        </p:nvSpPr>
        <p:spPr>
          <a:xfrm>
            <a:off x="2097542" y="1204492"/>
            <a:ext cx="747783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Light"/>
              </a:rPr>
              <a:t>Janvier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70B419-1E22-C748-A578-C86525F425AC}"/>
              </a:ext>
            </a:extLst>
          </p:cNvPr>
          <p:cNvSpPr txBox="1"/>
          <p:nvPr/>
        </p:nvSpPr>
        <p:spPr>
          <a:xfrm>
            <a:off x="2881827" y="1204788"/>
            <a:ext cx="747783" cy="29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ontserrat" pitchFamily="2" charset="77"/>
                <a:sym typeface="Helvetica Light"/>
              </a:rPr>
              <a:t>Février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1C0EA00-3DA4-114F-8A8D-6909F0345EFF}"/>
              </a:ext>
            </a:extLst>
          </p:cNvPr>
          <p:cNvSpPr txBox="1"/>
          <p:nvPr/>
        </p:nvSpPr>
        <p:spPr>
          <a:xfrm>
            <a:off x="2378348" y="3555546"/>
            <a:ext cx="8000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600">
                <a:latin typeface="Montserrat" pitchFamily="2" charset="77"/>
              </a:rPr>
              <a:t>RGENB </a:t>
            </a:r>
            <a:r>
              <a:rPr lang="en-FR" sz="600">
                <a:latin typeface="Montserrat" pitchFamily="2" charset="77"/>
                <a:sym typeface="Wingdings" pitchFamily="2" charset="2"/>
              </a:rPr>
              <a:t></a:t>
            </a:r>
            <a:endParaRPr lang="en-FR" sz="600">
              <a:latin typeface="Montserrat" pitchFamily="2" charset="77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F4E790A-099E-8A4D-9D8C-3BBBDDBBB6F0}"/>
              </a:ext>
            </a:extLst>
          </p:cNvPr>
          <p:cNvSpPr/>
          <p:nvPr/>
        </p:nvSpPr>
        <p:spPr>
          <a:xfrm rot="21050753">
            <a:off x="10487948" y="3070928"/>
            <a:ext cx="316855" cy="233663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8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BST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5AE29EE-9796-B847-9A20-0AFD1D8BBE70}"/>
              </a:ext>
            </a:extLst>
          </p:cNvPr>
          <p:cNvSpPr/>
          <p:nvPr/>
        </p:nvSpPr>
        <p:spPr>
          <a:xfrm rot="21050753">
            <a:off x="4052775" y="3507044"/>
            <a:ext cx="367550" cy="214355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8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JET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9587247-216A-1744-A6CF-F546F02303C0}"/>
              </a:ext>
            </a:extLst>
          </p:cNvPr>
          <p:cNvSpPr/>
          <p:nvPr/>
        </p:nvSpPr>
        <p:spPr>
          <a:xfrm rot="21050753">
            <a:off x="4088493" y="3116281"/>
            <a:ext cx="316855" cy="233663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8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BST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C46C946-F168-A040-96D3-7C3A8E0DF016}"/>
              </a:ext>
            </a:extLst>
          </p:cNvPr>
          <p:cNvSpPr/>
          <p:nvPr/>
        </p:nvSpPr>
        <p:spPr>
          <a:xfrm rot="21050753">
            <a:off x="9707887" y="3081206"/>
            <a:ext cx="316855" cy="233663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8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BST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38076C4-1E29-C145-8161-A964DA1E36E4}"/>
              </a:ext>
            </a:extLst>
          </p:cNvPr>
          <p:cNvSpPr/>
          <p:nvPr/>
        </p:nvSpPr>
        <p:spPr>
          <a:xfrm rot="21050753">
            <a:off x="6064658" y="3580413"/>
            <a:ext cx="367550" cy="214355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8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JET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BD67941-893D-C641-A688-3B11C1D39715}"/>
              </a:ext>
            </a:extLst>
          </p:cNvPr>
          <p:cNvSpPr/>
          <p:nvPr/>
        </p:nvSpPr>
        <p:spPr>
          <a:xfrm rot="21050753">
            <a:off x="8863327" y="3524848"/>
            <a:ext cx="367550" cy="214355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8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F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3A26B566-C1BA-DF4A-9ABF-6B1A9D4736EC}"/>
              </a:ext>
            </a:extLst>
          </p:cNvPr>
          <p:cNvSpPr/>
          <p:nvPr/>
        </p:nvSpPr>
        <p:spPr>
          <a:xfrm rot="21050753">
            <a:off x="6457953" y="3542645"/>
            <a:ext cx="367550" cy="214355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8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F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8249B52-9BDB-AA4F-AF4F-D391FAFA4A1C}"/>
              </a:ext>
            </a:extLst>
          </p:cNvPr>
          <p:cNvSpPr/>
          <p:nvPr/>
        </p:nvSpPr>
        <p:spPr>
          <a:xfrm rot="21050753">
            <a:off x="6216703" y="3410556"/>
            <a:ext cx="458281" cy="207535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N2000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CEB962E-AC87-6F4D-B3E8-392DA3C06A0D}"/>
              </a:ext>
            </a:extLst>
          </p:cNvPr>
          <p:cNvSpPr/>
          <p:nvPr/>
        </p:nvSpPr>
        <p:spPr>
          <a:xfrm>
            <a:off x="2498437" y="3845610"/>
            <a:ext cx="9233183" cy="298158"/>
          </a:xfrm>
          <a:prstGeom prst="rect">
            <a:avLst/>
          </a:prstGeom>
          <a:solidFill>
            <a:srgbClr val="ADDFF7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b="1" u="none" strike="noStrike" cap="none" spc="0" normalizeH="0" baseline="0">
                <a:ln>
                  <a:noFill/>
                </a:ln>
                <a:solidFill>
                  <a:srgbClr val="0025FF"/>
                </a:solidFill>
                <a:effectLst/>
                <a:uFillTx/>
                <a:latin typeface="Montserrat" pitchFamily="2" charset="77"/>
                <a:sym typeface="Helvetica Light"/>
              </a:rPr>
              <a:t>CONDUITE DE PROJETS COLLECTIFS 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A5E65B5-4D79-BF4B-A435-E23B9A239E68}"/>
              </a:ext>
            </a:extLst>
          </p:cNvPr>
          <p:cNvSpPr txBox="1"/>
          <p:nvPr/>
        </p:nvSpPr>
        <p:spPr>
          <a:xfrm rot="5400000">
            <a:off x="10873475" y="3786636"/>
            <a:ext cx="19478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800" b="1">
                <a:solidFill>
                  <a:srgbClr val="0025FF"/>
                </a:solidFill>
                <a:latin typeface="Montserrat" pitchFamily="2" charset="77"/>
              </a:rPr>
              <a:t>ANIMATION ET MOBILISATION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D33C38E-6609-B740-8056-4E24FA36629B}"/>
              </a:ext>
            </a:extLst>
          </p:cNvPr>
          <p:cNvSpPr txBox="1"/>
          <p:nvPr/>
        </p:nvSpPr>
        <p:spPr>
          <a:xfrm rot="5400000">
            <a:off x="11393667" y="5634527"/>
            <a:ext cx="8873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800" b="1">
                <a:solidFill>
                  <a:srgbClr val="A58607"/>
                </a:solidFill>
                <a:latin typeface="Montserrat" pitchFamily="2" charset="77"/>
              </a:rPr>
              <a:t>SUPPORT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11D4F3-183A-5349-B196-B7124FE84E4F}"/>
              </a:ext>
            </a:extLst>
          </p:cNvPr>
          <p:cNvSpPr txBox="1"/>
          <p:nvPr/>
        </p:nvSpPr>
        <p:spPr>
          <a:xfrm>
            <a:off x="2413952" y="6481004"/>
            <a:ext cx="760762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A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= Les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A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teliers /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BST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= La </a:t>
            </a:r>
            <a:r>
              <a:rPr lang="en-FR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B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iodiversité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S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ur le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T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errain /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F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=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F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ormations /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JET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= </a:t>
            </a:r>
            <a:r>
              <a:rPr lang="en-FR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J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ournée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d’</a:t>
            </a:r>
            <a:r>
              <a:rPr lang="en-FR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E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changes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T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echniques /</a:t>
            </a:r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</a:t>
            </a:r>
            <a:r>
              <a:rPr lang="en-US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JTR</a:t>
            </a:r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= </a:t>
            </a:r>
            <a:r>
              <a:rPr lang="en-US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J</a:t>
            </a:r>
            <a:r>
              <a:rPr lang="en-US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ournée</a:t>
            </a:r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</a:t>
            </a:r>
            <a:r>
              <a:rPr lang="en-US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T</a:t>
            </a:r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echnique </a:t>
            </a:r>
            <a:r>
              <a:rPr lang="en-US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R</a:t>
            </a:r>
            <a:r>
              <a:rPr lang="en-US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égionale</a:t>
            </a:r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</a:t>
            </a:r>
            <a:r>
              <a:rPr lang="en-US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SafN</a:t>
            </a:r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/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 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N2000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= 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Journée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des Chargés de Mission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N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atura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2000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/ </a:t>
            </a:r>
            <a:r>
              <a:rPr lang="en-US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R</a:t>
            </a:r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= </a:t>
            </a:r>
            <a:r>
              <a:rPr lang="en-US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J</a:t>
            </a:r>
            <a:r>
              <a:rPr lang="en-US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ournée</a:t>
            </a:r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des </a:t>
            </a:r>
            <a:r>
              <a:rPr lang="en-US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R</a:t>
            </a:r>
            <a:r>
              <a:rPr lang="en-US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éserves</a:t>
            </a:r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</a:t>
            </a:r>
            <a:r>
              <a:rPr lang="en-US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N</a:t>
            </a:r>
            <a:r>
              <a:rPr lang="en-US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aturelles</a:t>
            </a:r>
            <a:r>
              <a:rPr lang="en-US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/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RGENB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= </a:t>
            </a:r>
            <a:r>
              <a:rPr lang="en-FR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R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éseau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des </a:t>
            </a:r>
            <a:r>
              <a:rPr lang="en-FR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G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estionnaires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d’</a:t>
            </a:r>
            <a:r>
              <a:rPr lang="en-FR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E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spaces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</a:t>
            </a:r>
            <a:r>
              <a:rPr lang="en-FR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N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aturels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B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retons / </a:t>
            </a:r>
            <a:r>
              <a:rPr lang="en-FR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SafN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=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S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olutions 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d’</a:t>
            </a:r>
            <a:r>
              <a:rPr lang="en-FR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a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daptation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</a:t>
            </a:r>
            <a:r>
              <a:rPr lang="en-FR" sz="600" b="1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f</a:t>
            </a:r>
            <a:r>
              <a:rPr lang="en-FR" sz="60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ondées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 sur la </a:t>
            </a:r>
            <a:r>
              <a:rPr lang="en-FR" sz="6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N</a:t>
            </a:r>
            <a:r>
              <a:rPr lang="en-FR" sz="60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ature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0FDDEF6-AF79-E844-BF1E-1920EF12E52B}"/>
              </a:ext>
            </a:extLst>
          </p:cNvPr>
          <p:cNvSpPr/>
          <p:nvPr/>
        </p:nvSpPr>
        <p:spPr>
          <a:xfrm rot="21050753">
            <a:off x="9346298" y="3511423"/>
            <a:ext cx="367550" cy="214355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8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JET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1A370FD-A2B4-6A4C-9B26-C3DB9E59188E}"/>
              </a:ext>
            </a:extLst>
          </p:cNvPr>
          <p:cNvSpPr/>
          <p:nvPr/>
        </p:nvSpPr>
        <p:spPr>
          <a:xfrm rot="21050753">
            <a:off x="6731537" y="3398419"/>
            <a:ext cx="460099" cy="343043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6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Forum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542C0BA-0DCC-0840-92BA-56EBCB4CFF5C}"/>
              </a:ext>
            </a:extLst>
          </p:cNvPr>
          <p:cNvSpPr/>
          <p:nvPr/>
        </p:nvSpPr>
        <p:spPr>
          <a:xfrm>
            <a:off x="2471413" y="1819194"/>
            <a:ext cx="9243565" cy="298158"/>
          </a:xfrm>
          <a:prstGeom prst="rect">
            <a:avLst/>
          </a:prstGeom>
          <a:solidFill>
            <a:srgbClr val="ADDFF7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r>
              <a:rPr kumimoji="0" lang="en-FR" sz="1000" b="1" u="none" strike="noStrike" cap="none" spc="0" normalizeH="0" baseline="0">
                <a:ln>
                  <a:noFill/>
                </a:ln>
                <a:solidFill>
                  <a:srgbClr val="0025FF"/>
                </a:solidFill>
                <a:effectLst/>
                <a:uFillTx/>
                <a:latin typeface="Montserrat" pitchFamily="2" charset="77"/>
                <a:sym typeface="Helvetica Light"/>
              </a:rPr>
              <a:t>RESEAU DE L’ACCOMPAGNEMENT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F7A7E09-9B4E-634B-9B45-F3F32349E79E}"/>
              </a:ext>
            </a:extLst>
          </p:cNvPr>
          <p:cNvSpPr txBox="1"/>
          <p:nvPr/>
        </p:nvSpPr>
        <p:spPr>
          <a:xfrm rot="5400000">
            <a:off x="11465400" y="2040696"/>
            <a:ext cx="860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FR" sz="800" b="1">
                <a:solidFill>
                  <a:srgbClr val="0025FF"/>
                </a:solidFill>
                <a:latin typeface="Montserrat" pitchFamily="2" charset="77"/>
              </a:rPr>
              <a:t>INGENIERIE DE PROJETS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2BBE0-B4C8-6645-A850-E7366C6E83F2}"/>
              </a:ext>
            </a:extLst>
          </p:cNvPr>
          <p:cNvSpPr txBox="1"/>
          <p:nvPr/>
        </p:nvSpPr>
        <p:spPr>
          <a:xfrm>
            <a:off x="115364" y="422721"/>
            <a:ext cx="69593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FR">
                <a:solidFill>
                  <a:schemeClr val="bg1"/>
                </a:solidFill>
                <a:latin typeface="Paytone One"/>
              </a:rPr>
              <a:t>V03</a:t>
            </a:r>
            <a:endParaRPr lang="en-FR">
              <a:solidFill>
                <a:schemeClr val="bg1"/>
              </a:solidFill>
              <a:latin typeface="Paytone One" pitchFamily="2" charset="77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35D03CE-7F67-D141-9DB6-1E363CF9AC9D}"/>
              </a:ext>
            </a:extLst>
          </p:cNvPr>
          <p:cNvSpPr/>
          <p:nvPr/>
        </p:nvSpPr>
        <p:spPr>
          <a:xfrm rot="21050753">
            <a:off x="8804035" y="3107383"/>
            <a:ext cx="316855" cy="233663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800" b="1">
                <a:solidFill>
                  <a:srgbClr val="FFFFFF"/>
                </a:solidFill>
                <a:latin typeface="Montserrat" pitchFamily="2" charset="77"/>
                <a:sym typeface="Helvetica Light"/>
              </a:rPr>
              <a:t>JTR </a:t>
            </a: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05F1A22A-AA02-0B43-B7C9-2750988E784A}"/>
              </a:ext>
            </a:extLst>
          </p:cNvPr>
          <p:cNvSpPr/>
          <p:nvPr/>
        </p:nvSpPr>
        <p:spPr>
          <a:xfrm rot="21050753">
            <a:off x="10132020" y="3015800"/>
            <a:ext cx="361059" cy="364927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1000" b="1">
                <a:solidFill>
                  <a:srgbClr val="FFFFFF"/>
                </a:solidFill>
                <a:latin typeface="Montserrat" pitchFamily="2" charset="77"/>
                <a:sym typeface="Helvetica Light"/>
              </a:rPr>
              <a:t>A</a:t>
            </a:r>
            <a:endParaRPr kumimoji="0" lang="en-FR" sz="10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26" name="Titre 1">
            <a:extLst>
              <a:ext uri="{FF2B5EF4-FFF2-40B4-BE49-F238E27FC236}">
                <a16:creationId xmlns:a16="http://schemas.microsoft.com/office/drawing/2014/main" id="{4909FA67-0B87-4C40-8EEF-C56C6BFC9E8B}"/>
              </a:ext>
            </a:extLst>
          </p:cNvPr>
          <p:cNvSpPr txBox="1">
            <a:spLocks/>
          </p:cNvSpPr>
          <p:nvPr/>
        </p:nvSpPr>
        <p:spPr>
          <a:xfrm>
            <a:off x="3322886" y="256571"/>
            <a:ext cx="5797303" cy="5539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2300">
                <a:solidFill>
                  <a:srgbClr val="05DA96"/>
                </a:solidFill>
              </a:rPr>
              <a:t>Evénements et principales réunions</a:t>
            </a:r>
          </a:p>
          <a:p>
            <a:pPr algn="l">
              <a:lnSpc>
                <a:spcPct val="100000"/>
              </a:lnSpc>
            </a:pPr>
            <a:r>
              <a:rPr lang="fr-FR" sz="800" i="1">
                <a:solidFill>
                  <a:srgbClr val="05DA96"/>
                </a:solidFill>
                <a:latin typeface="Montserrat" pitchFamily="2" charset="77"/>
              </a:rPr>
              <a:t>(organisés ou </a:t>
            </a:r>
            <a:r>
              <a:rPr lang="fr-FR" sz="800" i="1" err="1">
                <a:solidFill>
                  <a:srgbClr val="05DA96"/>
                </a:solidFill>
                <a:latin typeface="Montserrat" pitchFamily="2" charset="77"/>
              </a:rPr>
              <a:t>co</a:t>
            </a:r>
            <a:r>
              <a:rPr lang="fr-FR" sz="800" i="1">
                <a:solidFill>
                  <a:srgbClr val="05DA96"/>
                </a:solidFill>
                <a:latin typeface="Montserrat" pitchFamily="2" charset="77"/>
              </a:rPr>
              <a:t>-organisés par l’Agence)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AD86C3-5312-BB43-90C0-051CE9064678}"/>
              </a:ext>
            </a:extLst>
          </p:cNvPr>
          <p:cNvSpPr/>
          <p:nvPr/>
        </p:nvSpPr>
        <p:spPr>
          <a:xfrm>
            <a:off x="675078" y="2143088"/>
            <a:ext cx="1830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FR" sz="1000">
                <a:latin typeface="Montserrat" pitchFamily="2" charset="77"/>
                <a:sym typeface="Helvetica Light"/>
              </a:rPr>
              <a:t>Comité des financeurs</a:t>
            </a:r>
            <a:endParaRPr lang="en-FR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812F4B-DD9E-AE47-B781-646F264CED9D}"/>
              </a:ext>
            </a:extLst>
          </p:cNvPr>
          <p:cNvSpPr/>
          <p:nvPr/>
        </p:nvSpPr>
        <p:spPr>
          <a:xfrm>
            <a:off x="2480708" y="2199717"/>
            <a:ext cx="9250912" cy="151095"/>
          </a:xfrm>
          <a:prstGeom prst="rect">
            <a:avLst/>
          </a:prstGeom>
          <a:solidFill>
            <a:srgbClr val="D1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84E4EAD-E635-EC4A-AC92-728CE1A30624}"/>
              </a:ext>
            </a:extLst>
          </p:cNvPr>
          <p:cNvSpPr/>
          <p:nvPr/>
        </p:nvSpPr>
        <p:spPr>
          <a:xfrm rot="21050753">
            <a:off x="4511737" y="2203676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8C52A22-DE5A-C74E-84FF-98308820A392}"/>
              </a:ext>
            </a:extLst>
          </p:cNvPr>
          <p:cNvSpPr/>
          <p:nvPr/>
        </p:nvSpPr>
        <p:spPr>
          <a:xfrm rot="21050753">
            <a:off x="7181169" y="2204521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05EBC0C7-A545-594F-AA1E-260B5C6C36DA}"/>
              </a:ext>
            </a:extLst>
          </p:cNvPr>
          <p:cNvSpPr/>
          <p:nvPr/>
        </p:nvSpPr>
        <p:spPr>
          <a:xfrm rot="21050753">
            <a:off x="9271139" y="2211786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936821E-A8E6-8249-AF2D-E96A66F46921}"/>
              </a:ext>
            </a:extLst>
          </p:cNvPr>
          <p:cNvSpPr/>
          <p:nvPr/>
        </p:nvSpPr>
        <p:spPr>
          <a:xfrm rot="21050753">
            <a:off x="11219175" y="2197479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966DB34-16A0-BD49-B14A-0F1FCF334D6A}"/>
              </a:ext>
            </a:extLst>
          </p:cNvPr>
          <p:cNvSpPr/>
          <p:nvPr/>
        </p:nvSpPr>
        <p:spPr>
          <a:xfrm>
            <a:off x="3763567" y="2393061"/>
            <a:ext cx="6354918" cy="149640"/>
          </a:xfrm>
          <a:prstGeom prst="rect">
            <a:avLst/>
          </a:prstGeom>
          <a:solidFill>
            <a:srgbClr val="D1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CBBF857-27C7-BA4E-9619-C3E169209D4E}"/>
              </a:ext>
            </a:extLst>
          </p:cNvPr>
          <p:cNvSpPr/>
          <p:nvPr/>
        </p:nvSpPr>
        <p:spPr>
          <a:xfrm rot="21050753">
            <a:off x="3793284" y="2386190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C9085CE7-9FA4-E646-B9C4-9A17C23B11A3}"/>
              </a:ext>
            </a:extLst>
          </p:cNvPr>
          <p:cNvSpPr/>
          <p:nvPr/>
        </p:nvSpPr>
        <p:spPr>
          <a:xfrm rot="21050753">
            <a:off x="5657458" y="2400643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4D8FCA16-79DB-C841-BCAF-6A2E0D424F2E}"/>
              </a:ext>
            </a:extLst>
          </p:cNvPr>
          <p:cNvSpPr/>
          <p:nvPr/>
        </p:nvSpPr>
        <p:spPr>
          <a:xfrm rot="21050753">
            <a:off x="9259800" y="2401104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C4B1CB4-8A2C-5A47-8CB4-68E5C5559553}"/>
              </a:ext>
            </a:extLst>
          </p:cNvPr>
          <p:cNvSpPr/>
          <p:nvPr/>
        </p:nvSpPr>
        <p:spPr>
          <a:xfrm>
            <a:off x="663669" y="2323033"/>
            <a:ext cx="1830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FR" sz="1000">
                <a:latin typeface="Montserrat" pitchFamily="2" charset="77"/>
                <a:sym typeface="Helvetica Light"/>
              </a:rPr>
              <a:t>Réseau accompgmt n°2</a:t>
            </a:r>
            <a:endParaRPr lang="en-FR" sz="100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8357322-A5A9-3647-930C-7FFBA1FC607E}"/>
              </a:ext>
            </a:extLst>
          </p:cNvPr>
          <p:cNvSpPr/>
          <p:nvPr/>
        </p:nvSpPr>
        <p:spPr>
          <a:xfrm>
            <a:off x="2469332" y="4231804"/>
            <a:ext cx="9250912" cy="151095"/>
          </a:xfrm>
          <a:prstGeom prst="rect">
            <a:avLst/>
          </a:prstGeom>
          <a:solidFill>
            <a:srgbClr val="D1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1DD6110-AE4E-5648-AF38-338D7E502298}"/>
              </a:ext>
            </a:extLst>
          </p:cNvPr>
          <p:cNvSpPr/>
          <p:nvPr/>
        </p:nvSpPr>
        <p:spPr>
          <a:xfrm>
            <a:off x="6180829" y="4443228"/>
            <a:ext cx="5539007" cy="141460"/>
          </a:xfrm>
          <a:prstGeom prst="rect">
            <a:avLst/>
          </a:prstGeom>
          <a:solidFill>
            <a:srgbClr val="D1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81C5E496-20DE-B048-B32C-97F1677AC71F}"/>
              </a:ext>
            </a:extLst>
          </p:cNvPr>
          <p:cNvSpPr/>
          <p:nvPr/>
        </p:nvSpPr>
        <p:spPr>
          <a:xfrm>
            <a:off x="5590463" y="4640417"/>
            <a:ext cx="6123944" cy="125135"/>
          </a:xfrm>
          <a:prstGeom prst="rect">
            <a:avLst/>
          </a:prstGeom>
          <a:solidFill>
            <a:srgbClr val="D1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DFF40CF-605F-5A42-AB36-5050FCF670BD}"/>
              </a:ext>
            </a:extLst>
          </p:cNvPr>
          <p:cNvSpPr/>
          <p:nvPr/>
        </p:nvSpPr>
        <p:spPr>
          <a:xfrm>
            <a:off x="2483551" y="4828785"/>
            <a:ext cx="7249594" cy="124802"/>
          </a:xfrm>
          <a:prstGeom prst="rect">
            <a:avLst/>
          </a:prstGeom>
          <a:solidFill>
            <a:srgbClr val="D1F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CD1C2F0-AC02-884B-8A65-853EF9F4C83F}"/>
              </a:ext>
            </a:extLst>
          </p:cNvPr>
          <p:cNvSpPr/>
          <p:nvPr/>
        </p:nvSpPr>
        <p:spPr>
          <a:xfrm>
            <a:off x="691806" y="4175617"/>
            <a:ext cx="1830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FR" sz="1000">
                <a:latin typeface="Montserrat" pitchFamily="2" charset="77"/>
                <a:sym typeface="Helvetica Light"/>
              </a:rPr>
              <a:t>GRAEB</a:t>
            </a:r>
            <a:endParaRPr lang="en-FR" sz="100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2A22678-5326-7344-9401-B1350B6A8B6A}"/>
              </a:ext>
            </a:extLst>
          </p:cNvPr>
          <p:cNvSpPr/>
          <p:nvPr/>
        </p:nvSpPr>
        <p:spPr>
          <a:xfrm>
            <a:off x="680525" y="4354382"/>
            <a:ext cx="1830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FR" sz="1000">
                <a:latin typeface="Montserrat" pitchFamily="2" charset="77"/>
                <a:sym typeface="Helvetica Light"/>
              </a:rPr>
              <a:t>Guide RGENB</a:t>
            </a:r>
            <a:endParaRPr lang="en-FR" sz="100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E3E5D2C-58F6-B142-B44D-65591BA64CA6}"/>
              </a:ext>
            </a:extLst>
          </p:cNvPr>
          <p:cNvSpPr/>
          <p:nvPr/>
        </p:nvSpPr>
        <p:spPr>
          <a:xfrm>
            <a:off x="524511" y="4545873"/>
            <a:ext cx="19808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FR" sz="1000">
                <a:latin typeface="Montserrat" pitchFamily="2" charset="77"/>
                <a:sym typeface="Helvetica Light"/>
              </a:rPr>
              <a:t>Gestion-recherche RGENB</a:t>
            </a:r>
            <a:endParaRPr lang="en-FR" sz="100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F5322D9-63C7-8643-AA38-6DA07171D3C5}"/>
              </a:ext>
            </a:extLst>
          </p:cNvPr>
          <p:cNvSpPr/>
          <p:nvPr/>
        </p:nvSpPr>
        <p:spPr>
          <a:xfrm>
            <a:off x="528786" y="4766695"/>
            <a:ext cx="19808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FR" sz="1000">
                <a:latin typeface="Montserrat" pitchFamily="2" charset="77"/>
                <a:sym typeface="Helvetica Light"/>
              </a:rPr>
              <a:t>Faune sauvage en détresse</a:t>
            </a:r>
            <a:endParaRPr lang="en-FR" sz="100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E4EF428A-65B0-AE4A-B108-EAABEA2388E1}"/>
              </a:ext>
            </a:extLst>
          </p:cNvPr>
          <p:cNvSpPr/>
          <p:nvPr/>
        </p:nvSpPr>
        <p:spPr>
          <a:xfrm rot="21050753">
            <a:off x="6922701" y="4240419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E235D49-E781-1844-AD0D-ABD6099C03E1}"/>
              </a:ext>
            </a:extLst>
          </p:cNvPr>
          <p:cNvSpPr/>
          <p:nvPr/>
        </p:nvSpPr>
        <p:spPr>
          <a:xfrm rot="21050753">
            <a:off x="9309078" y="4240419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F52F253-E91C-844C-8287-94A3492B0145}"/>
              </a:ext>
            </a:extLst>
          </p:cNvPr>
          <p:cNvSpPr/>
          <p:nvPr/>
        </p:nvSpPr>
        <p:spPr>
          <a:xfrm rot="21050753">
            <a:off x="2780707" y="4814829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D4136C7-14DC-E844-AA16-786A5AC57ED2}"/>
              </a:ext>
            </a:extLst>
          </p:cNvPr>
          <p:cNvSpPr/>
          <p:nvPr/>
        </p:nvSpPr>
        <p:spPr>
          <a:xfrm rot="21050753">
            <a:off x="3064875" y="4812565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28AE5F9-456F-5146-A972-88B7F6519A6C}"/>
              </a:ext>
            </a:extLst>
          </p:cNvPr>
          <p:cNvSpPr/>
          <p:nvPr/>
        </p:nvSpPr>
        <p:spPr>
          <a:xfrm>
            <a:off x="2508829" y="5085824"/>
            <a:ext cx="9233183" cy="298158"/>
          </a:xfrm>
          <a:prstGeom prst="rect">
            <a:avLst/>
          </a:prstGeom>
          <a:solidFill>
            <a:srgbClr val="FDEA8A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1000" b="1" u="none" strike="noStrike" cap="none" spc="0" normalizeH="0" baseline="0">
                <a:ln>
                  <a:noFill/>
                </a:ln>
                <a:solidFill>
                  <a:srgbClr val="A58607"/>
                </a:solidFill>
                <a:effectLst/>
                <a:uFillTx/>
                <a:latin typeface="Montserrat" pitchFamily="2" charset="77"/>
                <a:sym typeface="Helvetica Light"/>
              </a:rPr>
              <a:t>GOUVERNANCE  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830B4CE-7455-3C46-93C4-8819D4D8D3DC}"/>
              </a:ext>
            </a:extLst>
          </p:cNvPr>
          <p:cNvSpPr/>
          <p:nvPr/>
        </p:nvSpPr>
        <p:spPr>
          <a:xfrm>
            <a:off x="3178424" y="5479118"/>
            <a:ext cx="8252045" cy="126577"/>
          </a:xfrm>
          <a:prstGeom prst="rect">
            <a:avLst/>
          </a:prstGeom>
          <a:solidFill>
            <a:srgbClr val="FAF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700D813-2150-F848-8A1B-EB51EBC5C9B5}"/>
              </a:ext>
            </a:extLst>
          </p:cNvPr>
          <p:cNvSpPr/>
          <p:nvPr/>
        </p:nvSpPr>
        <p:spPr>
          <a:xfrm>
            <a:off x="2492688" y="5648479"/>
            <a:ext cx="9238265" cy="148707"/>
          </a:xfrm>
          <a:prstGeom prst="rect">
            <a:avLst/>
          </a:prstGeom>
          <a:solidFill>
            <a:srgbClr val="FAF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5495076-DF9A-9146-8DAF-D0A623258BB4}"/>
              </a:ext>
            </a:extLst>
          </p:cNvPr>
          <p:cNvSpPr/>
          <p:nvPr/>
        </p:nvSpPr>
        <p:spPr>
          <a:xfrm>
            <a:off x="3026283" y="5841567"/>
            <a:ext cx="8704353" cy="147596"/>
          </a:xfrm>
          <a:prstGeom prst="rect">
            <a:avLst/>
          </a:prstGeom>
          <a:solidFill>
            <a:srgbClr val="FAF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5E10D11-7E6C-EB44-8340-DD5954497883}"/>
              </a:ext>
            </a:extLst>
          </p:cNvPr>
          <p:cNvSpPr/>
          <p:nvPr/>
        </p:nvSpPr>
        <p:spPr>
          <a:xfrm>
            <a:off x="4038064" y="6028787"/>
            <a:ext cx="7703948" cy="147595"/>
          </a:xfrm>
          <a:prstGeom prst="rect">
            <a:avLst/>
          </a:prstGeom>
          <a:solidFill>
            <a:srgbClr val="FAF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270614C-C983-B547-BD97-932C1AAAC72C}"/>
              </a:ext>
            </a:extLst>
          </p:cNvPr>
          <p:cNvSpPr/>
          <p:nvPr/>
        </p:nvSpPr>
        <p:spPr>
          <a:xfrm>
            <a:off x="702198" y="5398413"/>
            <a:ext cx="1830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FR" sz="1000">
                <a:latin typeface="Montserrat" pitchFamily="2" charset="77"/>
                <a:sym typeface="Helvetica Light"/>
              </a:rPr>
              <a:t>Conseil d’administration</a:t>
            </a:r>
            <a:endParaRPr lang="en-FR" sz="1000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45AF854-91D7-7345-8458-9A88AB7F41A3}"/>
              </a:ext>
            </a:extLst>
          </p:cNvPr>
          <p:cNvSpPr/>
          <p:nvPr/>
        </p:nvSpPr>
        <p:spPr>
          <a:xfrm>
            <a:off x="690917" y="5577178"/>
            <a:ext cx="1830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FR" sz="1000">
                <a:latin typeface="Montserrat" pitchFamily="2" charset="77"/>
                <a:sym typeface="Helvetica Light"/>
              </a:rPr>
              <a:t>Membres financeurs</a:t>
            </a:r>
            <a:endParaRPr lang="en-FR" sz="1000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B73FF94-9981-1D4C-B563-6D27611798A9}"/>
              </a:ext>
            </a:extLst>
          </p:cNvPr>
          <p:cNvSpPr/>
          <p:nvPr/>
        </p:nvSpPr>
        <p:spPr>
          <a:xfrm>
            <a:off x="685470" y="5768669"/>
            <a:ext cx="1830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FR" sz="1000">
                <a:latin typeface="Montserrat" pitchFamily="2" charset="77"/>
                <a:sym typeface="Helvetica Light"/>
              </a:rPr>
              <a:t>RGENB (copil et AP)</a:t>
            </a:r>
            <a:endParaRPr lang="en-FR" sz="1000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4E1306F1-E2E3-C646-BDDA-802577F62292}"/>
              </a:ext>
            </a:extLst>
          </p:cNvPr>
          <p:cNvSpPr/>
          <p:nvPr/>
        </p:nvSpPr>
        <p:spPr>
          <a:xfrm>
            <a:off x="539178" y="5989491"/>
            <a:ext cx="19808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FR" sz="1000">
                <a:latin typeface="Montserrat" pitchFamily="2" charset="77"/>
                <a:sym typeface="Helvetica Light"/>
              </a:rPr>
              <a:t>Réseau SafN</a:t>
            </a:r>
            <a:endParaRPr lang="en-FR" sz="100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8538875C-46BC-8E48-B1E7-58582B1469D5}"/>
              </a:ext>
            </a:extLst>
          </p:cNvPr>
          <p:cNvSpPr/>
          <p:nvPr/>
        </p:nvSpPr>
        <p:spPr>
          <a:xfrm rot="21050753">
            <a:off x="3228057" y="5463215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495A99C5-4C9E-804A-A7A2-7DA0C43CAF1F}"/>
              </a:ext>
            </a:extLst>
          </p:cNvPr>
          <p:cNvSpPr/>
          <p:nvPr/>
        </p:nvSpPr>
        <p:spPr>
          <a:xfrm rot="21050753">
            <a:off x="6249697" y="5463215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9F416E01-3799-124A-ABB5-0E754653D14A}"/>
              </a:ext>
            </a:extLst>
          </p:cNvPr>
          <p:cNvSpPr/>
          <p:nvPr/>
        </p:nvSpPr>
        <p:spPr>
          <a:xfrm rot="21050753">
            <a:off x="9598603" y="5463215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FB23BD44-0554-8644-AA9F-3B927E02FB4F}"/>
              </a:ext>
            </a:extLst>
          </p:cNvPr>
          <p:cNvSpPr/>
          <p:nvPr/>
        </p:nvSpPr>
        <p:spPr>
          <a:xfrm rot="21050753">
            <a:off x="7031830" y="6039469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FF3A4DD-A4A7-C249-A102-D0D58D18715A}"/>
              </a:ext>
            </a:extLst>
          </p:cNvPr>
          <p:cNvSpPr/>
          <p:nvPr/>
        </p:nvSpPr>
        <p:spPr>
          <a:xfrm rot="21050753">
            <a:off x="11233295" y="5461610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88A242F-3012-DA43-8622-4568E5CD065E}"/>
              </a:ext>
            </a:extLst>
          </p:cNvPr>
          <p:cNvSpPr/>
          <p:nvPr/>
        </p:nvSpPr>
        <p:spPr>
          <a:xfrm rot="21050753">
            <a:off x="2523806" y="5644490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27CFE9CE-28CE-DF40-8166-9A38F9317128}"/>
              </a:ext>
            </a:extLst>
          </p:cNvPr>
          <p:cNvSpPr/>
          <p:nvPr/>
        </p:nvSpPr>
        <p:spPr>
          <a:xfrm rot="21050753">
            <a:off x="2897589" y="5642888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BDB0DF59-CE70-AC4A-9573-EB22EC4ED177}"/>
              </a:ext>
            </a:extLst>
          </p:cNvPr>
          <p:cNvSpPr/>
          <p:nvPr/>
        </p:nvSpPr>
        <p:spPr>
          <a:xfrm rot="21050753">
            <a:off x="5054652" y="5650912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A3CBCC11-8E46-3343-AE3F-5C83909B0DCF}"/>
              </a:ext>
            </a:extLst>
          </p:cNvPr>
          <p:cNvSpPr/>
          <p:nvPr/>
        </p:nvSpPr>
        <p:spPr>
          <a:xfrm rot="21050753">
            <a:off x="3078864" y="5824163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4DE02AD-34E6-E847-812D-14AB1DC2D172}"/>
              </a:ext>
            </a:extLst>
          </p:cNvPr>
          <p:cNvSpPr txBox="1"/>
          <p:nvPr/>
        </p:nvSpPr>
        <p:spPr>
          <a:xfrm>
            <a:off x="107703" y="805824"/>
            <a:ext cx="69593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FR" sz="1200">
                <a:solidFill>
                  <a:schemeClr val="bg1"/>
                </a:solidFill>
                <a:latin typeface="Montserrat"/>
              </a:rPr>
              <a:t>04/22</a:t>
            </a:r>
            <a:endParaRPr lang="en-FR" sz="120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91D84F5-9108-5F42-A04E-7525BCC3978F}"/>
              </a:ext>
            </a:extLst>
          </p:cNvPr>
          <p:cNvSpPr/>
          <p:nvPr/>
        </p:nvSpPr>
        <p:spPr>
          <a:xfrm rot="21050753">
            <a:off x="4761684" y="5832184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4DA3322A-0822-834B-B636-2BD9B47C66BD}"/>
              </a:ext>
            </a:extLst>
          </p:cNvPr>
          <p:cNvSpPr/>
          <p:nvPr/>
        </p:nvSpPr>
        <p:spPr>
          <a:xfrm rot="21050753">
            <a:off x="10458022" y="5847885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5800BCD4-8A79-C54E-B2F1-DFCC8E84FF99}"/>
              </a:ext>
            </a:extLst>
          </p:cNvPr>
          <p:cNvSpPr/>
          <p:nvPr/>
        </p:nvSpPr>
        <p:spPr>
          <a:xfrm rot="21050753">
            <a:off x="5659548" y="4623825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B96F6AA7-0F27-DD4A-B43E-73760363E74A}"/>
              </a:ext>
            </a:extLst>
          </p:cNvPr>
          <p:cNvSpPr/>
          <p:nvPr/>
        </p:nvSpPr>
        <p:spPr>
          <a:xfrm rot="21050753">
            <a:off x="7650374" y="4622221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7AD60361-BDAA-814C-844C-0B50B05529D2}"/>
              </a:ext>
            </a:extLst>
          </p:cNvPr>
          <p:cNvSpPr/>
          <p:nvPr/>
        </p:nvSpPr>
        <p:spPr>
          <a:xfrm rot="21050753">
            <a:off x="10228023" y="4621144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D368A288-B458-6441-94B6-23D30093548E}"/>
              </a:ext>
            </a:extLst>
          </p:cNvPr>
          <p:cNvSpPr/>
          <p:nvPr/>
        </p:nvSpPr>
        <p:spPr>
          <a:xfrm rot="21050753">
            <a:off x="6227718" y="4439340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FBCE6CA1-7AE2-5F48-994A-80D855D7CA48}"/>
              </a:ext>
            </a:extLst>
          </p:cNvPr>
          <p:cNvSpPr/>
          <p:nvPr/>
        </p:nvSpPr>
        <p:spPr>
          <a:xfrm rot="21050753">
            <a:off x="8753976" y="4451184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E1EE6AB-FE5C-694C-9294-8981AEB7EEDF}"/>
              </a:ext>
            </a:extLst>
          </p:cNvPr>
          <p:cNvSpPr/>
          <p:nvPr/>
        </p:nvSpPr>
        <p:spPr>
          <a:xfrm rot="21050753">
            <a:off x="10806444" y="3502789"/>
            <a:ext cx="367550" cy="214355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8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F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8C430C75-DAF3-0C47-A74D-F7B9F247F298}"/>
              </a:ext>
            </a:extLst>
          </p:cNvPr>
          <p:cNvSpPr/>
          <p:nvPr/>
        </p:nvSpPr>
        <p:spPr>
          <a:xfrm rot="21050753">
            <a:off x="10356215" y="3508799"/>
            <a:ext cx="324416" cy="224991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8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R</a:t>
            </a:r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D2B0EE88-47A0-B049-AE9A-FCF0E3FA54F2}"/>
              </a:ext>
            </a:extLst>
          </p:cNvPr>
          <p:cNvSpPr/>
          <p:nvPr/>
        </p:nvSpPr>
        <p:spPr>
          <a:xfrm>
            <a:off x="11731624" y="1816611"/>
            <a:ext cx="45719" cy="790225"/>
          </a:xfrm>
          <a:prstGeom prst="rightBracket">
            <a:avLst/>
          </a:prstGeom>
          <a:ln w="15875">
            <a:solidFill>
              <a:srgbClr val="002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96" name="Right Bracket 195">
            <a:extLst>
              <a:ext uri="{FF2B5EF4-FFF2-40B4-BE49-F238E27FC236}">
                <a16:creationId xmlns:a16="http://schemas.microsoft.com/office/drawing/2014/main" id="{F7776AB0-6878-3141-8E31-16F30DB578CE}"/>
              </a:ext>
            </a:extLst>
          </p:cNvPr>
          <p:cNvSpPr/>
          <p:nvPr/>
        </p:nvSpPr>
        <p:spPr>
          <a:xfrm>
            <a:off x="11735971" y="2674397"/>
            <a:ext cx="45719" cy="2346803"/>
          </a:xfrm>
          <a:prstGeom prst="rightBracket">
            <a:avLst/>
          </a:prstGeom>
          <a:ln w="15875">
            <a:solidFill>
              <a:srgbClr val="002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97" name="Right Bracket 196">
            <a:extLst>
              <a:ext uri="{FF2B5EF4-FFF2-40B4-BE49-F238E27FC236}">
                <a16:creationId xmlns:a16="http://schemas.microsoft.com/office/drawing/2014/main" id="{F59A4661-C072-0A44-9056-D994BD6B4B6D}"/>
              </a:ext>
            </a:extLst>
          </p:cNvPr>
          <p:cNvSpPr/>
          <p:nvPr/>
        </p:nvSpPr>
        <p:spPr>
          <a:xfrm>
            <a:off x="11736620" y="5085980"/>
            <a:ext cx="45719" cy="1156858"/>
          </a:xfrm>
          <a:prstGeom prst="rightBracket">
            <a:avLst/>
          </a:prstGeom>
          <a:ln w="15875">
            <a:solidFill>
              <a:srgbClr val="A58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C7FA69A5-8567-F442-9123-5C05C77A1F5C}"/>
              </a:ext>
            </a:extLst>
          </p:cNvPr>
          <p:cNvSpPr/>
          <p:nvPr/>
        </p:nvSpPr>
        <p:spPr>
          <a:xfrm rot="21050753">
            <a:off x="7051917" y="2398429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CDEC1B0-45D0-4E49-AE55-41F74B9D9560}"/>
              </a:ext>
            </a:extLst>
          </p:cNvPr>
          <p:cNvSpPr txBox="1"/>
          <p:nvPr/>
        </p:nvSpPr>
        <p:spPr>
          <a:xfrm>
            <a:off x="107703" y="307414"/>
            <a:ext cx="6959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600">
                <a:solidFill>
                  <a:schemeClr val="bg1"/>
                </a:solidFill>
                <a:latin typeface="Montserrat" pitchFamily="2" charset="77"/>
              </a:rPr>
              <a:t>Calendrier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1833EBF-9D84-974C-83E5-A95679CF61AB}"/>
              </a:ext>
            </a:extLst>
          </p:cNvPr>
          <p:cNvSpPr txBox="1"/>
          <p:nvPr/>
        </p:nvSpPr>
        <p:spPr>
          <a:xfrm rot="5400000">
            <a:off x="11323406" y="3853298"/>
            <a:ext cx="1565387" cy="267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800">
                <a:latin typeface="Paytone One" pitchFamily="2" charset="77"/>
              </a:rPr>
              <a:t>A    c    t    </a:t>
            </a:r>
            <a:r>
              <a:rPr lang="en-GB" sz="800">
                <a:latin typeface="Paytone One" pitchFamily="2" charset="77"/>
              </a:rPr>
              <a:t>I  </a:t>
            </a:r>
            <a:r>
              <a:rPr lang="en-FR" sz="800">
                <a:latin typeface="Paytone One" pitchFamily="2" charset="77"/>
              </a:rPr>
              <a:t>  v    </a:t>
            </a:r>
            <a:r>
              <a:rPr lang="en-GB" sz="800">
                <a:latin typeface="Paytone One" pitchFamily="2" charset="77"/>
              </a:rPr>
              <a:t>I  </a:t>
            </a:r>
            <a:r>
              <a:rPr lang="en-FR" sz="800">
                <a:latin typeface="Paytone One" pitchFamily="2" charset="77"/>
              </a:rPr>
              <a:t>  t    é    s</a:t>
            </a:r>
            <a:endParaRPr kumimoji="0" lang="en-FR" sz="8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aytone One" pitchFamily="2" charset="77"/>
              <a:sym typeface="Helvetica Light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A5A03F6F-4716-420E-9959-31DE95C3D2EE}"/>
              </a:ext>
            </a:extLst>
          </p:cNvPr>
          <p:cNvSpPr/>
          <p:nvPr/>
        </p:nvSpPr>
        <p:spPr>
          <a:xfrm rot="21050753">
            <a:off x="9638493" y="3511423"/>
            <a:ext cx="367550" cy="214355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800" b="1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ontserrat" pitchFamily="2" charset="77"/>
                <a:sym typeface="Helvetica Light"/>
              </a:rPr>
              <a:t>JET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209C5F50-1AB5-4449-AAD1-4E7C2C4117CD}"/>
              </a:ext>
            </a:extLst>
          </p:cNvPr>
          <p:cNvSpPr/>
          <p:nvPr/>
        </p:nvSpPr>
        <p:spPr>
          <a:xfrm rot="21050753">
            <a:off x="11206328" y="4451184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B5615C3-1FF1-4B0C-941B-C02534478220}"/>
              </a:ext>
            </a:extLst>
          </p:cNvPr>
          <p:cNvSpPr/>
          <p:nvPr/>
        </p:nvSpPr>
        <p:spPr>
          <a:xfrm rot="21050753">
            <a:off x="10458694" y="2204877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2BEBF345-3A97-4F14-A5F0-7BA44748D252}"/>
              </a:ext>
            </a:extLst>
          </p:cNvPr>
          <p:cNvSpPr/>
          <p:nvPr/>
        </p:nvSpPr>
        <p:spPr>
          <a:xfrm rot="21050753">
            <a:off x="5255249" y="2203794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4C95238D-6836-412F-AD69-C4C88CA8DD50}"/>
              </a:ext>
            </a:extLst>
          </p:cNvPr>
          <p:cNvSpPr/>
          <p:nvPr/>
        </p:nvSpPr>
        <p:spPr>
          <a:xfrm rot="21050753">
            <a:off x="6433785" y="2217996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E37DF1C-F6A5-9B48-B00C-BD707C1C48B4}"/>
              </a:ext>
            </a:extLst>
          </p:cNvPr>
          <p:cNvSpPr/>
          <p:nvPr/>
        </p:nvSpPr>
        <p:spPr>
          <a:xfrm rot="21050753">
            <a:off x="9315199" y="3007712"/>
            <a:ext cx="361059" cy="364927"/>
          </a:xfrm>
          <a:prstGeom prst="ellipse">
            <a:avLst/>
          </a:prstGeom>
          <a:solidFill>
            <a:srgbClr val="2E54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1000" b="1">
                <a:solidFill>
                  <a:srgbClr val="FFFFFF"/>
                </a:solidFill>
                <a:latin typeface="Montserrat" pitchFamily="2" charset="77"/>
                <a:sym typeface="Helvetica Light"/>
              </a:rPr>
              <a:t>A</a:t>
            </a:r>
            <a:endParaRPr kumimoji="0" lang="en-FR" sz="10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3F0DBFAF-BB31-7544-B771-A73A50E29815}"/>
              </a:ext>
            </a:extLst>
          </p:cNvPr>
          <p:cNvSpPr/>
          <p:nvPr/>
        </p:nvSpPr>
        <p:spPr>
          <a:xfrm rot="21050753">
            <a:off x="5792835" y="4812565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78156E5-1990-0D46-B9BD-077C294CC827}"/>
              </a:ext>
            </a:extLst>
          </p:cNvPr>
          <p:cNvSpPr/>
          <p:nvPr/>
        </p:nvSpPr>
        <p:spPr>
          <a:xfrm rot="21050753">
            <a:off x="9302621" y="5641404"/>
            <a:ext cx="118918" cy="1324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FR" sz="800" b="1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Montserrat" pitchFamily="2" charset="77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4983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BE961C96-C4CD-437B-A65A-6702622151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396343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23" name="Diagram 23">
            <a:extLst>
              <a:ext uri="{FF2B5EF4-FFF2-40B4-BE49-F238E27FC236}">
                <a16:creationId xmlns:a16="http://schemas.microsoft.com/office/drawing/2014/main" id="{8A9B1A0A-03B2-4A8E-B492-2D524E992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142274"/>
              </p:ext>
            </p:extLst>
          </p:nvPr>
        </p:nvGraphicFramePr>
        <p:xfrm>
          <a:off x="1217868" y="1985452"/>
          <a:ext cx="4772033" cy="418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8" name="Diagram 48">
            <a:extLst>
              <a:ext uri="{FF2B5EF4-FFF2-40B4-BE49-F238E27FC236}">
                <a16:creationId xmlns:a16="http://schemas.microsoft.com/office/drawing/2014/main" id="{633AD2A5-7D91-491D-8AC3-AA0BE83EE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4041"/>
              </p:ext>
            </p:extLst>
          </p:nvPr>
        </p:nvGraphicFramePr>
        <p:xfrm>
          <a:off x="6805815" y="2069285"/>
          <a:ext cx="4733042" cy="430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2A6E493D-C981-4848-AB10-F414DBA84F0B}"/>
              </a:ext>
            </a:extLst>
          </p:cNvPr>
          <p:cNvSpPr txBox="1"/>
          <p:nvPr/>
        </p:nvSpPr>
        <p:spPr>
          <a:xfrm>
            <a:off x="7504957" y="1078475"/>
            <a:ext cx="36699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25FF"/>
                </a:solidFill>
                <a:latin typeface="Paytone One" pitchFamily="2" charset="77"/>
              </a:rPr>
              <a:t>Planning de production ABB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9E82660-E0CF-495E-B6D9-FCD13ADDB5A1}"/>
              </a:ext>
            </a:extLst>
          </p:cNvPr>
          <p:cNvSpPr txBox="1"/>
          <p:nvPr/>
        </p:nvSpPr>
        <p:spPr>
          <a:xfrm>
            <a:off x="1578633" y="1078475"/>
            <a:ext cx="427736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solidFill>
                  <a:srgbClr val="0025FF"/>
                </a:solidFill>
                <a:latin typeface="Paytone One" pitchFamily="2" charset="77"/>
              </a:rPr>
              <a:t>Planning de conception</a:t>
            </a:r>
            <a:endParaRPr lang="fr-FR" b="1">
              <a:solidFill>
                <a:srgbClr val="0025FF"/>
              </a:solidFill>
              <a:latin typeface="Paytone One" pitchFamily="2" charset="77"/>
              <a:cs typeface="Calibri"/>
            </a:endParaRPr>
          </a:p>
          <a:p>
            <a:pPr algn="ctr"/>
            <a:r>
              <a:rPr lang="fr-FR" b="1">
                <a:solidFill>
                  <a:srgbClr val="0025FF"/>
                </a:solidFill>
                <a:latin typeface="Paytone One" pitchFamily="2" charset="77"/>
              </a:rPr>
              <a:t> équipe-projet</a:t>
            </a:r>
            <a:endParaRPr lang="fr-FR" b="1">
              <a:solidFill>
                <a:srgbClr val="0025FF"/>
              </a:solidFill>
              <a:latin typeface="Paytone One" pitchFamily="2" charset="77"/>
              <a:cs typeface="Calibri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F303617-B96C-45CC-B1F5-ED5D260069AF}"/>
              </a:ext>
            </a:extLst>
          </p:cNvPr>
          <p:cNvSpPr txBox="1"/>
          <p:nvPr/>
        </p:nvSpPr>
        <p:spPr>
          <a:xfrm>
            <a:off x="1489338" y="208937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 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40EB6E4-2ECE-7DA2-C8F6-77887AA1A18F}"/>
              </a:ext>
            </a:extLst>
          </p:cNvPr>
          <p:cNvSpPr txBox="1"/>
          <p:nvPr/>
        </p:nvSpPr>
        <p:spPr>
          <a:xfrm rot="19950678">
            <a:off x="1176527" y="669764"/>
            <a:ext cx="1432560" cy="369332"/>
          </a:xfrm>
          <a:prstGeom prst="rect">
            <a:avLst/>
          </a:prstGeom>
          <a:solidFill>
            <a:srgbClr val="FFCE00"/>
          </a:solidFill>
          <a:ln>
            <a:solidFill>
              <a:srgbClr val="FFCE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Montserrat" panose="00000500000000000000" pitchFamily="2" charset="0"/>
              </a:rPr>
              <a:t>Annexe 1</a:t>
            </a:r>
          </a:p>
        </p:txBody>
      </p:sp>
    </p:spTree>
    <p:extLst>
      <p:ext uri="{BB962C8B-B14F-4D97-AF65-F5344CB8AC3E}">
        <p14:creationId xmlns:p14="http://schemas.microsoft.com/office/powerpoint/2010/main" val="378531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90205" y="6333231"/>
            <a:ext cx="1779644" cy="44565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2AD5702-6D78-AB43-AAFB-58493B44B91E}"/>
              </a:ext>
            </a:extLst>
          </p:cNvPr>
          <p:cNvSpPr txBox="1">
            <a:spLocks/>
          </p:cNvSpPr>
          <p:nvPr/>
        </p:nvSpPr>
        <p:spPr>
          <a:xfrm>
            <a:off x="2402640" y="630194"/>
            <a:ext cx="7928402" cy="74734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200" b="1">
                <a:solidFill>
                  <a:srgbClr val="0025FF"/>
                </a:solidFill>
              </a:rPr>
              <a:t>Cadrage du projet :</a:t>
            </a:r>
            <a:endParaRPr lang="fr-FR" sz="2400">
              <a:solidFill>
                <a:srgbClr val="0025FF"/>
              </a:solidFill>
            </a:endParaRPr>
          </a:p>
        </p:txBody>
      </p:sp>
      <p:sp>
        <p:nvSpPr>
          <p:cNvPr id="11" name="ZoneTexte 14">
            <a:extLst>
              <a:ext uri="{FF2B5EF4-FFF2-40B4-BE49-F238E27FC236}">
                <a16:creationId xmlns:a16="http://schemas.microsoft.com/office/drawing/2014/main" id="{8876C248-8A66-9141-9126-4BD655C9E1DF}"/>
              </a:ext>
            </a:extLst>
          </p:cNvPr>
          <p:cNvSpPr txBox="1"/>
          <p:nvPr/>
        </p:nvSpPr>
        <p:spPr>
          <a:xfrm>
            <a:off x="1762804" y="1377537"/>
            <a:ext cx="9979104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fr-FR" b="1" i="0">
              <a:effectLst/>
              <a:latin typeface="Montserrat" panose="00000500000000000000" pitchFamily="2" charset="0"/>
            </a:endParaRPr>
          </a:p>
          <a:p>
            <a:r>
              <a:rPr lang="fr-FR" b="1" i="0">
                <a:effectLst/>
                <a:latin typeface="Montserrat" panose="00000500000000000000" pitchFamily="2" charset="0"/>
              </a:rPr>
              <a:t>Equipe-projet « Réseau de l’accompagnement n°2 » </a:t>
            </a:r>
            <a:r>
              <a:rPr lang="fr-FR" i="1">
                <a:effectLst/>
                <a:latin typeface="Montserrat" panose="00000500000000000000" pitchFamily="2" charset="0"/>
              </a:rPr>
              <a:t>(avec l’équipe ABB)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r>
              <a:rPr lang="fr-FR" b="1">
                <a:latin typeface="Montserrat" panose="00000500000000000000" pitchFamily="2" charset="0"/>
              </a:rPr>
              <a:t>Mission</a:t>
            </a:r>
            <a:r>
              <a:rPr lang="fr-FR">
                <a:latin typeface="Montserrat" panose="00000500000000000000" pitchFamily="2" charset="0"/>
              </a:rPr>
              <a:t> : amélioration de la coordination entre les </a:t>
            </a:r>
            <a:r>
              <a:rPr lang="fr-FR" u="sng">
                <a:latin typeface="Montserrat" panose="00000500000000000000" pitchFamily="2" charset="0"/>
              </a:rPr>
              <a:t>acteurs de l'accompagnement</a:t>
            </a:r>
            <a:r>
              <a:rPr lang="fr-FR">
                <a:latin typeface="Montserrat" panose="00000500000000000000" pitchFamily="2" charset="0"/>
              </a:rPr>
              <a:t> + suivi dans le temps  des </a:t>
            </a:r>
            <a:r>
              <a:rPr lang="fr-FR" u="sng">
                <a:latin typeface="Montserrat" panose="00000500000000000000" pitchFamily="2" charset="0"/>
              </a:rPr>
              <a:t>porteurs de projets</a:t>
            </a:r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itchFamily="2" charset="77"/>
            </a:endParaRPr>
          </a:p>
          <a:p>
            <a:r>
              <a:rPr lang="fr-FR" b="1">
                <a:latin typeface="Montserrat" pitchFamily="2" charset="77"/>
              </a:rPr>
              <a:t>Livrables</a:t>
            </a:r>
            <a:r>
              <a:rPr lang="fr-FR">
                <a:latin typeface="Montserrat" pitchFamily="2" charset="77"/>
              </a:rPr>
              <a:t>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Organisation du </a:t>
            </a:r>
            <a:r>
              <a:rPr lang="fr-FR" u="sng">
                <a:solidFill>
                  <a:srgbClr val="000000"/>
                </a:solidFill>
                <a:latin typeface="Montserrat" panose="00000500000000000000" pitchFamily="2" charset="0"/>
              </a:rPr>
              <a:t>circuit d’accompagnement</a:t>
            </a: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 à partir de la grille de diagnostic de projet </a:t>
            </a:r>
            <a:r>
              <a:rPr lang="fr-FR" i="1">
                <a:solidFill>
                  <a:srgbClr val="000000"/>
                </a:solidFill>
                <a:latin typeface="Montserrat" panose="00000500000000000000" pitchFamily="2" charset="0"/>
              </a:rPr>
              <a:t>(outil régional commun d’évaluation et d’orientation des projets)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Elaboration d’une liste d’acteurs bretons pouvant fournir des </a:t>
            </a:r>
            <a:r>
              <a:rPr lang="fr-FR" u="sng">
                <a:solidFill>
                  <a:srgbClr val="000000"/>
                </a:solidFill>
                <a:latin typeface="Montserrat" panose="00000500000000000000" pitchFamily="2" charset="0"/>
              </a:rPr>
              <a:t>retours d’expériences</a:t>
            </a: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 sur des projets de territoire </a:t>
            </a:r>
            <a:r>
              <a:rPr lang="fr-FR" i="1">
                <a:solidFill>
                  <a:srgbClr val="000000"/>
                </a:solidFill>
                <a:latin typeface="Montserrat" panose="00000500000000000000" pitchFamily="2" charset="0"/>
              </a:rPr>
              <a:t>(ABC, TVB, trames, TEN, etc.)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Création de </a:t>
            </a:r>
            <a:r>
              <a:rPr lang="fr-FR" u="sng">
                <a:solidFill>
                  <a:srgbClr val="000000"/>
                </a:solidFill>
                <a:latin typeface="Montserrat" panose="00000500000000000000" pitchFamily="2" charset="0"/>
              </a:rPr>
              <a:t>nouveaux outils</a:t>
            </a: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 au profit des acteurs du Réseau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Création de </a:t>
            </a:r>
            <a:r>
              <a:rPr lang="fr-FR" u="sng">
                <a:solidFill>
                  <a:srgbClr val="000000"/>
                </a:solidFill>
                <a:latin typeface="Montserrat" panose="00000500000000000000" pitchFamily="2" charset="0"/>
              </a:rPr>
              <a:t>critères d’évaluation</a:t>
            </a:r>
            <a:r>
              <a:rPr lang="fr-FR">
                <a:solidFill>
                  <a:srgbClr val="000000"/>
                </a:solidFill>
                <a:latin typeface="Montserrat" panose="00000500000000000000" pitchFamily="2" charset="0"/>
              </a:rPr>
              <a:t> de l’efficacité de l’accompagnement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fr-FR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fr-FR" b="1">
                <a:latin typeface="Montserrat" pitchFamily="2" charset="77"/>
              </a:rPr>
              <a:t>Calendrier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latin typeface="Montserrat"/>
              </a:rPr>
              <a:t>Février-novembre 2022</a:t>
            </a:r>
          </a:p>
          <a:p>
            <a:endParaRPr lang="fr-FR">
              <a:latin typeface="Montserrat" pitchFamily="2" charset="77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E52E8277-A188-4709-B2B0-49B0EDF95494}"/>
              </a:ext>
            </a:extLst>
          </p:cNvPr>
          <p:cNvSpPr txBox="1"/>
          <p:nvPr/>
        </p:nvSpPr>
        <p:spPr>
          <a:xfrm>
            <a:off x="1700957" y="66214"/>
            <a:ext cx="90847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>
                <a:solidFill>
                  <a:srgbClr val="05DA96"/>
                </a:solidFill>
                <a:latin typeface="Paytone One"/>
              </a:rPr>
              <a:t>Annexe 2</a:t>
            </a:r>
            <a:r>
              <a:rPr lang="fr-FR" sz="2400">
                <a:solidFill>
                  <a:srgbClr val="05DA96"/>
                </a:solidFill>
                <a:latin typeface="Montserrat"/>
              </a:rPr>
              <a:t>(extrait Réunion n°1- EP 2022)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773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A9D83342-2B07-5848-A7BB-AD102CED00F6}"/>
              </a:ext>
            </a:extLst>
          </p:cNvPr>
          <p:cNvSpPr txBox="1">
            <a:spLocks/>
          </p:cNvSpPr>
          <p:nvPr/>
        </p:nvSpPr>
        <p:spPr>
          <a:xfrm>
            <a:off x="-881102" y="1439358"/>
            <a:ext cx="12192000" cy="237467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2400">
              <a:solidFill>
                <a:srgbClr val="05DA96"/>
              </a:solidFill>
              <a:latin typeface="Paytone One"/>
            </a:endParaRPr>
          </a:p>
          <a:p>
            <a:r>
              <a:rPr lang="fr-FR" sz="3200">
                <a:solidFill>
                  <a:srgbClr val="0025FF"/>
                </a:solidFill>
                <a:latin typeface="Paytone One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 #biodiversitéBZH </a:t>
            </a:r>
            <a:endParaRPr lang="fr-FR" sz="3200">
              <a:solidFill>
                <a:srgbClr val="0025FF"/>
              </a:solidFill>
              <a:latin typeface="Montserrat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F8DBF-463B-4159-AFAC-18D9B8A4C1CE}"/>
              </a:ext>
            </a:extLst>
          </p:cNvPr>
          <p:cNvSpPr txBox="1"/>
          <p:nvPr/>
        </p:nvSpPr>
        <p:spPr>
          <a:xfrm>
            <a:off x="1586546" y="2403638"/>
            <a:ext cx="9741566" cy="32719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1.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Localisé en Bretagne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2.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Bénéfique à la biodiversité (espèces et milieux)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3.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Peut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: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.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être dédié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à la biodiversité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.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intégrer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un volet biodiversité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  <a:p>
            <a:pPr>
              <a:lnSpc>
                <a:spcPct val="150000"/>
              </a:lnSpc>
            </a:pP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4.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  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et 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porté par</a:t>
            </a:r>
            <a:r>
              <a:rPr lang="fr-FR" sz="2000" i="0">
                <a:solidFill>
                  <a:srgbClr val="323130"/>
                </a:solidFill>
                <a:effectLst/>
                <a:latin typeface="Montserrat"/>
              </a:rPr>
              <a:t> un acteur professionnel : collectivités, associations, entreprises…</a:t>
            </a:r>
            <a:r>
              <a:rPr lang="fr-FR" sz="2000">
                <a:solidFill>
                  <a:srgbClr val="323130"/>
                </a:solidFill>
                <a:latin typeface="Montserrat"/>
              </a:rPr>
              <a:t> </a:t>
            </a:r>
            <a:endParaRPr lang="fr-FR" sz="2000" i="0">
              <a:solidFill>
                <a:srgbClr val="323130"/>
              </a:solidFill>
              <a:effectLst/>
              <a:latin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0EB58-DF7A-43EB-A2FF-B9293FE8BB1C}"/>
              </a:ext>
            </a:extLst>
          </p:cNvPr>
          <p:cNvSpPr txBox="1"/>
          <p:nvPr/>
        </p:nvSpPr>
        <p:spPr>
          <a:xfrm>
            <a:off x="1628775" y="1752600"/>
            <a:ext cx="88011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Paytone One"/>
                <a:cs typeface="Calibri"/>
              </a:rPr>
              <a:t>Rappel de la définition </a:t>
            </a:r>
            <a:r>
              <a:rPr lang="en-US" sz="2400" err="1">
                <a:latin typeface="Paytone One"/>
                <a:cs typeface="Calibri"/>
              </a:rPr>
              <a:t>partagée</a:t>
            </a:r>
            <a:r>
              <a:rPr lang="en-US" sz="2400">
                <a:latin typeface="Paytone One"/>
                <a:cs typeface="Calibri"/>
              </a:rPr>
              <a:t> par l'équipe-projet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77E23-DC6E-45EC-A105-D7CA53935E92}"/>
              </a:ext>
            </a:extLst>
          </p:cNvPr>
          <p:cNvSpPr txBox="1"/>
          <p:nvPr/>
        </p:nvSpPr>
        <p:spPr>
          <a:xfrm>
            <a:off x="1700957" y="66214"/>
            <a:ext cx="908475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>
                <a:solidFill>
                  <a:srgbClr val="05DA96"/>
                </a:solidFill>
                <a:latin typeface="Paytone One"/>
              </a:rPr>
              <a:t>Annexe 3</a:t>
            </a:r>
            <a:r>
              <a:rPr lang="fr-FR" sz="2400">
                <a:solidFill>
                  <a:srgbClr val="05DA96"/>
                </a:solidFill>
                <a:latin typeface="Montserrat"/>
              </a:rPr>
              <a:t>(extrait Réunion n°3- EP 2021)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257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90205" y="6333231"/>
            <a:ext cx="1779644" cy="445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EFBC6D-8708-574A-8F60-E0E12580D4A0}"/>
              </a:ext>
            </a:extLst>
          </p:cNvPr>
          <p:cNvSpPr/>
          <p:nvPr/>
        </p:nvSpPr>
        <p:spPr>
          <a:xfrm rot="20392126">
            <a:off x="672553" y="1264136"/>
            <a:ext cx="2879420" cy="646331"/>
          </a:xfrm>
          <a:prstGeom prst="rect">
            <a:avLst/>
          </a:prstGeom>
          <a:solidFill>
            <a:srgbClr val="0025FF"/>
          </a:solidFill>
        </p:spPr>
        <p:txBody>
          <a:bodyPr wrap="square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Montserrat" pitchFamily="2" charset="77"/>
              </a:rPr>
              <a:t>rappel réalisations 2021</a:t>
            </a:r>
          </a:p>
        </p:txBody>
      </p:sp>
      <p:sp>
        <p:nvSpPr>
          <p:cNvPr id="11" name="ZoneTexte 14">
            <a:extLst>
              <a:ext uri="{FF2B5EF4-FFF2-40B4-BE49-F238E27FC236}">
                <a16:creationId xmlns:a16="http://schemas.microsoft.com/office/drawing/2014/main" id="{8876C248-8A66-9141-9126-4BD655C9E1DF}"/>
              </a:ext>
            </a:extLst>
          </p:cNvPr>
          <p:cNvSpPr txBox="1"/>
          <p:nvPr/>
        </p:nvSpPr>
        <p:spPr>
          <a:xfrm>
            <a:off x="1717596" y="1963720"/>
            <a:ext cx="93774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b="1" i="0">
              <a:solidFill>
                <a:srgbClr val="0025FF"/>
              </a:solidFill>
              <a:effectLst/>
              <a:latin typeface="Montserrat" panose="00000500000000000000" pitchFamily="2" charset="0"/>
            </a:endParaRPr>
          </a:p>
          <a:p>
            <a:r>
              <a:rPr lang="fr-FR" b="1" i="0">
                <a:effectLst/>
                <a:latin typeface="Montserrat" panose="00000500000000000000" pitchFamily="2" charset="0"/>
              </a:rPr>
              <a:t>Equipe-projet « Réseau de l’accompagnement n°1 »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r>
              <a:rPr lang="fr-FR" b="1">
                <a:latin typeface="Montserrat" panose="00000500000000000000" pitchFamily="2" charset="0"/>
              </a:rPr>
              <a:t>Mission</a:t>
            </a:r>
            <a:r>
              <a:rPr lang="fr-FR">
                <a:latin typeface="Montserrat" panose="00000500000000000000" pitchFamily="2" charset="0"/>
              </a:rPr>
              <a:t> : d</a:t>
            </a:r>
            <a:r>
              <a:rPr lang="fr-FR" sz="1800" b="0" i="0">
                <a:effectLst/>
                <a:latin typeface="Montserrat" panose="00000500000000000000" pitchFamily="2" charset="0"/>
              </a:rPr>
              <a:t>ébut de recensement des </a:t>
            </a:r>
            <a:r>
              <a:rPr lang="fr-FR" sz="1800" b="0" i="0" u="sng">
                <a:effectLst/>
                <a:latin typeface="Montserrat" panose="00000500000000000000" pitchFamily="2" charset="0"/>
              </a:rPr>
              <a:t>acteurs de l'accompagnement</a:t>
            </a:r>
            <a:r>
              <a:rPr lang="fr-FR" sz="1800" b="0" i="0">
                <a:effectLst/>
                <a:latin typeface="Montserrat" panose="00000500000000000000" pitchFamily="2" charset="0"/>
              </a:rPr>
              <a:t> + mise en relation avec les </a:t>
            </a:r>
            <a:r>
              <a:rPr lang="fr-FR" sz="1800" b="0" i="0" u="sng">
                <a:effectLst/>
                <a:latin typeface="Montserrat" panose="00000500000000000000" pitchFamily="2" charset="0"/>
              </a:rPr>
              <a:t>porteurs de projets </a:t>
            </a:r>
            <a:r>
              <a:rPr lang="fr-FR" sz="1800" b="0" i="0">
                <a:effectLst/>
                <a:latin typeface="Segoe UI" panose="020B0502040204020203" pitchFamily="34" charset="0"/>
              </a:rPr>
              <a:t> </a:t>
            </a:r>
            <a:endParaRPr lang="fr-FR" b="1" i="0">
              <a:effectLst/>
              <a:latin typeface="Montserrat" panose="00000500000000000000" pitchFamily="2" charset="0"/>
            </a:endParaRPr>
          </a:p>
          <a:p>
            <a:endParaRPr lang="fr-FR">
              <a:latin typeface="Montserrat" pitchFamily="2" charset="77"/>
            </a:endParaRPr>
          </a:p>
          <a:p>
            <a:r>
              <a:rPr lang="fr-FR" b="1">
                <a:latin typeface="Montserrat" pitchFamily="2" charset="77"/>
              </a:rPr>
              <a:t>Livrables</a:t>
            </a:r>
            <a:r>
              <a:rPr lang="fr-FR">
                <a:latin typeface="Montserrat" pitchFamily="2" charset="77"/>
              </a:rPr>
              <a:t>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A4C22-8C66-C94D-84FD-862CBD4EC730}"/>
              </a:ext>
            </a:extLst>
          </p:cNvPr>
          <p:cNvSpPr txBox="1"/>
          <p:nvPr/>
        </p:nvSpPr>
        <p:spPr>
          <a:xfrm>
            <a:off x="1546963" y="4519707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rgbClr val="0025FF"/>
                </a:solidFill>
                <a:latin typeface="Montserrat" pitchFamily="2" charset="77"/>
              </a:rPr>
              <a:t>Critères</a:t>
            </a:r>
            <a:r>
              <a:rPr lang="en-FR" b="1" i="1">
                <a:solidFill>
                  <a:srgbClr val="0025FF"/>
                </a:solidFill>
                <a:latin typeface="Montserrat" pitchFamily="2" charset="77"/>
              </a:rPr>
              <a:t> d’un </a:t>
            </a:r>
          </a:p>
          <a:p>
            <a:pPr algn="ctr"/>
            <a:r>
              <a:rPr lang="en-FR" b="1" i="1">
                <a:solidFill>
                  <a:srgbClr val="0025FF"/>
                </a:solidFill>
                <a:latin typeface="Montserrat" pitchFamily="2" charset="77"/>
              </a:rPr>
              <a:t>“</a:t>
            </a:r>
            <a:r>
              <a:rPr lang="en-FR" b="1" i="1">
                <a:solidFill>
                  <a:srgbClr val="0025FF"/>
                </a:solidFill>
                <a:latin typeface="Montserrat" pitchFamily="2" charset="77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 #biodiversitéBZH</a:t>
            </a:r>
            <a:r>
              <a:rPr lang="en-FR" b="1" i="1">
                <a:solidFill>
                  <a:srgbClr val="0025FF"/>
                </a:solidFill>
                <a:latin typeface="Montserrat" pitchFamily="2" charset="77"/>
              </a:rPr>
              <a:t>"</a:t>
            </a:r>
          </a:p>
        </p:txBody>
      </p:sp>
      <p:sp>
        <p:nvSpPr>
          <p:cNvPr id="13" name="TextBox 12">
            <a:hlinkClick r:id="" action="ppaction://noaction"/>
            <a:extLst>
              <a:ext uri="{FF2B5EF4-FFF2-40B4-BE49-F238E27FC236}">
                <a16:creationId xmlns:a16="http://schemas.microsoft.com/office/drawing/2014/main" id="{F69D4467-4D5E-4943-8ABF-3C8885295E23}"/>
              </a:ext>
            </a:extLst>
          </p:cNvPr>
          <p:cNvSpPr txBox="1"/>
          <p:nvPr/>
        </p:nvSpPr>
        <p:spPr>
          <a:xfrm>
            <a:off x="1648563" y="5166038"/>
            <a:ext cx="34544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>
                <a:solidFill>
                  <a:srgbClr val="0025FF"/>
                </a:solidFill>
                <a:latin typeface="Montserrat"/>
              </a:rPr>
              <a:t>(cf. annexe 1) </a:t>
            </a:r>
            <a:endParaRPr lang="en-FR" sz="1600">
              <a:solidFill>
                <a:srgbClr val="FF0000"/>
              </a:solidFill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6CD78C-AEDB-4647-B621-D7C7AB556CB9}"/>
              </a:ext>
            </a:extLst>
          </p:cNvPr>
          <p:cNvSpPr txBox="1"/>
          <p:nvPr/>
        </p:nvSpPr>
        <p:spPr>
          <a:xfrm>
            <a:off x="5001363" y="3788317"/>
            <a:ext cx="3454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i="1">
                <a:solidFill>
                  <a:srgbClr val="0025FF"/>
                </a:solidFill>
                <a:latin typeface="Montserrat"/>
              </a:rPr>
              <a:t>1</a:t>
            </a:r>
            <a:r>
              <a:rPr lang="fr-FR" b="1" i="1" baseline="30000">
                <a:solidFill>
                  <a:srgbClr val="0025FF"/>
                </a:solidFill>
                <a:latin typeface="Montserrat"/>
              </a:rPr>
              <a:t>er</a:t>
            </a:r>
            <a:r>
              <a:rPr lang="fr-FR" b="1" i="1">
                <a:solidFill>
                  <a:srgbClr val="0025FF"/>
                </a:solidFill>
                <a:latin typeface="Montserrat"/>
              </a:rPr>
              <a:t> </a:t>
            </a:r>
            <a:r>
              <a:rPr lang="fr-FR" b="1" i="1">
                <a:solidFill>
                  <a:srgbClr val="0025FF"/>
                </a:solidFill>
                <a:latin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recensement</a:t>
            </a:r>
            <a:r>
              <a:rPr lang="fr-FR" b="1" i="1">
                <a:solidFill>
                  <a:srgbClr val="0025FF"/>
                </a:solidFill>
                <a:latin typeface="Montserrat"/>
              </a:rPr>
              <a:t> des expertises et compétences</a:t>
            </a:r>
            <a:endParaRPr lang="en-FR" b="1" i="1">
              <a:solidFill>
                <a:srgbClr val="0025FF"/>
              </a:solidFill>
              <a:latin typeface="Montserra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F0B1F0-1D75-8F4D-A95C-7D9FA92668A1}"/>
              </a:ext>
            </a:extLst>
          </p:cNvPr>
          <p:cNvSpPr txBox="1"/>
          <p:nvPr/>
        </p:nvSpPr>
        <p:spPr>
          <a:xfrm>
            <a:off x="8543508" y="3698575"/>
            <a:ext cx="3454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b="1" i="1">
                <a:solidFill>
                  <a:srgbClr val="0025FF"/>
                </a:solidFill>
                <a:latin typeface="Montserrat"/>
              </a:rPr>
              <a:t>1</a:t>
            </a:r>
            <a:r>
              <a:rPr lang="fr-FR" b="1" i="1" baseline="30000">
                <a:solidFill>
                  <a:srgbClr val="0025FF"/>
                </a:solidFill>
                <a:latin typeface="Montserrat"/>
              </a:rPr>
              <a:t>ère</a:t>
            </a:r>
            <a:r>
              <a:rPr lang="fr-FR" b="1" i="1">
                <a:solidFill>
                  <a:srgbClr val="0025FF"/>
                </a:solidFill>
                <a:latin typeface="Montserrat"/>
              </a:rPr>
              <a:t> version d’une grille commune de diagnostic de projet</a:t>
            </a:r>
            <a:endParaRPr lang="en-FR" b="1" i="1">
              <a:solidFill>
                <a:srgbClr val="0025FF"/>
              </a:solidFill>
              <a:latin typeface="Montserra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AC430E-4C97-F741-9086-4C94F20D2D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644" y="4440141"/>
            <a:ext cx="2821837" cy="20655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BE7D93-442A-2446-9980-27F14E2DD6A5}"/>
              </a:ext>
            </a:extLst>
          </p:cNvPr>
          <p:cNvSpPr txBox="1"/>
          <p:nvPr/>
        </p:nvSpPr>
        <p:spPr>
          <a:xfrm>
            <a:off x="5089108" y="6478016"/>
            <a:ext cx="345440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i="1">
                <a:solidFill>
                  <a:srgbClr val="0025FF"/>
                </a:solidFill>
                <a:latin typeface="Montserrat"/>
              </a:rPr>
              <a:t>(60 </a:t>
            </a:r>
            <a:r>
              <a:rPr lang="en-GB" sz="1600" i="1" err="1">
                <a:solidFill>
                  <a:srgbClr val="0025FF"/>
                </a:solidFill>
                <a:latin typeface="Montserrat"/>
              </a:rPr>
              <a:t>partenaires</a:t>
            </a:r>
            <a:r>
              <a:rPr lang="en-GB" sz="1600" i="1">
                <a:solidFill>
                  <a:srgbClr val="0025FF"/>
                </a:solidFill>
                <a:latin typeface="Montserrat"/>
              </a:rPr>
              <a:t>)</a:t>
            </a:r>
            <a:endParaRPr lang="en-FR" sz="1600" i="1">
              <a:solidFill>
                <a:srgbClr val="FF0000"/>
              </a:solidFill>
              <a:latin typeface="Montserrat"/>
            </a:endParaRPr>
          </a:p>
        </p:txBody>
      </p:sp>
      <p:pic>
        <p:nvPicPr>
          <p:cNvPr id="23" name="Picture 2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C85217E-46E1-6141-BB45-45396A445B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29876" y="4898678"/>
            <a:ext cx="1162050" cy="10731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25" name="Picture 24" descr="Text, email&#10;&#10;Description automatically generated">
            <a:extLst>
              <a:ext uri="{FF2B5EF4-FFF2-40B4-BE49-F238E27FC236}">
                <a16:creationId xmlns:a16="http://schemas.microsoft.com/office/drawing/2014/main" id="{F9EBEAA7-8BEB-7E48-A2B9-46B947471A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7706" y="4705660"/>
            <a:ext cx="1061226" cy="145918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BBBA363D-4809-4E69-B2FE-F5428F2E5ABF}"/>
              </a:ext>
            </a:extLst>
          </p:cNvPr>
          <p:cNvSpPr txBox="1"/>
          <p:nvPr/>
        </p:nvSpPr>
        <p:spPr>
          <a:xfrm>
            <a:off x="1648563" y="151915"/>
            <a:ext cx="90011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0025FF"/>
                </a:solidFill>
                <a:latin typeface="Paytone One"/>
                <a:cs typeface="Segoe UI"/>
              </a:rPr>
              <a:t>Equipe-projet Réseau de l’accompagnement n°2</a:t>
            </a:r>
            <a:r>
              <a:rPr lang="fr-FR">
                <a:latin typeface="Paytone One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417333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42102" y="1898691"/>
            <a:ext cx="2104791" cy="5270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F524FBF-359F-3146-872B-5121212547F2}"/>
              </a:ext>
            </a:extLst>
          </p:cNvPr>
          <p:cNvSpPr/>
          <p:nvPr/>
        </p:nvSpPr>
        <p:spPr>
          <a:xfrm>
            <a:off x="2175614" y="3627219"/>
            <a:ext cx="3148698" cy="1068454"/>
          </a:xfrm>
          <a:prstGeom prst="ellipse">
            <a:avLst/>
          </a:prstGeom>
          <a:solidFill>
            <a:srgbClr val="0025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Helvetica Light"/>
              </a:rPr>
              <a:t>Animation et mobilisation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BD41FE-135A-734E-9A20-4D3EC9733030}"/>
              </a:ext>
            </a:extLst>
          </p:cNvPr>
          <p:cNvSpPr txBox="1"/>
          <p:nvPr/>
        </p:nvSpPr>
        <p:spPr>
          <a:xfrm flipH="1">
            <a:off x="4432935" y="2765409"/>
            <a:ext cx="3770802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2800">
                <a:latin typeface="Paytone One" pitchFamily="2" charset="77"/>
              </a:rPr>
              <a:t>Accompagnement</a:t>
            </a:r>
            <a:endParaRPr kumimoji="0" lang="en-FR" sz="2800" b="0" i="0" u="none" strike="noStrike" cap="none" spc="0" normalizeH="0" baseline="0">
              <a:ln>
                <a:noFill/>
              </a:ln>
              <a:effectLst/>
              <a:uFillTx/>
              <a:latin typeface="Paytone One" pitchFamily="2" charset="77"/>
              <a:sym typeface="Helvetic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0F233-0BA4-F44B-A454-DA8410B8BC2E}"/>
              </a:ext>
            </a:extLst>
          </p:cNvPr>
          <p:cNvSpPr txBox="1"/>
          <p:nvPr/>
        </p:nvSpPr>
        <p:spPr>
          <a:xfrm flipH="1">
            <a:off x="5922055" y="2252037"/>
            <a:ext cx="764286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FR" sz="3600">
                <a:latin typeface="Paytone One" pitchFamily="2" charset="77"/>
              </a:rPr>
              <a:t>=</a:t>
            </a:r>
            <a:endParaRPr kumimoji="0" lang="en-FR" sz="3600" b="0" i="0" u="none" strike="noStrike" cap="none" spc="0" normalizeH="0" baseline="0">
              <a:ln>
                <a:noFill/>
              </a:ln>
              <a:effectLst/>
              <a:uFillTx/>
              <a:latin typeface="Paytone One" pitchFamily="2" charset="77"/>
              <a:sym typeface="Helvetica Ligh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434A38-6CC1-2540-A1D8-E4C83F768ECA}"/>
              </a:ext>
            </a:extLst>
          </p:cNvPr>
          <p:cNvSpPr/>
          <p:nvPr/>
        </p:nvSpPr>
        <p:spPr>
          <a:xfrm>
            <a:off x="7041507" y="3627219"/>
            <a:ext cx="3148698" cy="1068454"/>
          </a:xfrm>
          <a:prstGeom prst="ellipse">
            <a:avLst/>
          </a:prstGeom>
          <a:solidFill>
            <a:srgbClr val="0025FF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Helvetica Light"/>
              </a:rPr>
              <a:t>Ingénierie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FR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" pitchFamily="2" charset="77"/>
                <a:sym typeface="Helvetica Light"/>
              </a:rPr>
              <a:t>de projets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74E2C2-2769-FA44-8A8D-774A1DFF6AF7}"/>
              </a:ext>
            </a:extLst>
          </p:cNvPr>
          <p:cNvSpPr/>
          <p:nvPr/>
        </p:nvSpPr>
        <p:spPr>
          <a:xfrm>
            <a:off x="952901" y="4938083"/>
            <a:ext cx="1222713" cy="37839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b="1">
                <a:solidFill>
                  <a:schemeClr val="tx1"/>
                </a:solidFill>
                <a:latin typeface="Montserrat" pitchFamily="2" charset="77"/>
              </a:rPr>
              <a:t>Evénements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E9B08E-8D4B-284F-A8BD-E3D108045F35}"/>
              </a:ext>
            </a:extLst>
          </p:cNvPr>
          <p:cNvSpPr txBox="1"/>
          <p:nvPr/>
        </p:nvSpPr>
        <p:spPr>
          <a:xfrm>
            <a:off x="877767" y="5366087"/>
            <a:ext cx="149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200" i="1">
                <a:latin typeface="Montserrat" pitchFamily="2" charset="77"/>
              </a:rPr>
              <a:t>Monter en compétence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139DFD-196A-8247-BF9E-A1D0A08FC1A6}"/>
              </a:ext>
            </a:extLst>
          </p:cNvPr>
          <p:cNvSpPr/>
          <p:nvPr/>
        </p:nvSpPr>
        <p:spPr>
          <a:xfrm>
            <a:off x="2372934" y="5087873"/>
            <a:ext cx="1495167" cy="45720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b="1">
                <a:solidFill>
                  <a:schemeClr val="tx1"/>
                </a:solidFill>
                <a:latin typeface="Montserrat" pitchFamily="2" charset="77"/>
              </a:rPr>
              <a:t>Communication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DA0DF8-BD54-644C-BBB4-D521A430A3AC}"/>
              </a:ext>
            </a:extLst>
          </p:cNvPr>
          <p:cNvSpPr txBox="1"/>
          <p:nvPr/>
        </p:nvSpPr>
        <p:spPr>
          <a:xfrm>
            <a:off x="2299918" y="5554745"/>
            <a:ext cx="149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200" i="1">
                <a:latin typeface="Montserrat" pitchFamily="2" charset="77"/>
              </a:rPr>
              <a:t>Faire circuler l’information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C5D46C-FFF7-214E-BFC6-BC9852E40A25}"/>
              </a:ext>
            </a:extLst>
          </p:cNvPr>
          <p:cNvSpPr/>
          <p:nvPr/>
        </p:nvSpPr>
        <p:spPr>
          <a:xfrm>
            <a:off x="4065421" y="5019110"/>
            <a:ext cx="1522346" cy="45720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R" sz="1200" b="1">
                <a:solidFill>
                  <a:schemeClr val="tx1"/>
                </a:solidFill>
                <a:latin typeface="Montserrat" pitchFamily="2" charset="77"/>
              </a:rPr>
              <a:t>Conduite de projets collectifs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41C29A-9CBA-0D43-B5CA-14760AB8007C}"/>
              </a:ext>
            </a:extLst>
          </p:cNvPr>
          <p:cNvSpPr txBox="1"/>
          <p:nvPr/>
        </p:nvSpPr>
        <p:spPr>
          <a:xfrm>
            <a:off x="3987422" y="5508043"/>
            <a:ext cx="184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200" i="1">
                <a:latin typeface="Montserrat" pitchFamily="2" charset="77"/>
              </a:rPr>
              <a:t>Etre plus efficace</a:t>
            </a:r>
          </a:p>
          <a:p>
            <a:r>
              <a:rPr lang="en-FR" sz="1200" i="1">
                <a:latin typeface="Montserrat" pitchFamily="2" charset="77"/>
              </a:rPr>
              <a:t>ensemble</a:t>
            </a:r>
          </a:p>
        </p:txBody>
      </p:sp>
      <p:pic>
        <p:nvPicPr>
          <p:cNvPr id="31" name="Picture 30" descr="A picture containing logo&#10;&#10;Description automatically generated">
            <a:extLst>
              <a:ext uri="{FF2B5EF4-FFF2-40B4-BE49-F238E27FC236}">
                <a16:creationId xmlns:a16="http://schemas.microsoft.com/office/drawing/2014/main" id="{ED08856F-69ED-7349-ABE1-1CA14900A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125" y="4724052"/>
            <a:ext cx="1836890" cy="52691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90892B7-0BD8-5F4E-96FE-6E7671EC7FC8}"/>
              </a:ext>
            </a:extLst>
          </p:cNvPr>
          <p:cNvSpPr/>
          <p:nvPr/>
        </p:nvSpPr>
        <p:spPr>
          <a:xfrm>
            <a:off x="6031628" y="5625518"/>
            <a:ext cx="1522346" cy="37839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b="1">
                <a:solidFill>
                  <a:schemeClr val="tx1"/>
                </a:solidFill>
                <a:latin typeface="Montserrat" pitchFamily="2" charset="77"/>
              </a:rPr>
              <a:t>Ressources documentaires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470EF7F-38FC-7741-9B35-A6F02F9B108A}"/>
              </a:ext>
            </a:extLst>
          </p:cNvPr>
          <p:cNvSpPr/>
          <p:nvPr/>
        </p:nvSpPr>
        <p:spPr>
          <a:xfrm>
            <a:off x="7722125" y="5865134"/>
            <a:ext cx="1766873" cy="45720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1200" b="1">
                <a:solidFill>
                  <a:schemeClr val="tx1"/>
                </a:solidFill>
                <a:latin typeface="Montserrat" pitchFamily="2" charset="77"/>
              </a:rPr>
              <a:t>Réseau de l’accompagnement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0A7BE3D-E8F5-4148-B022-84E5F0906FC0}"/>
              </a:ext>
            </a:extLst>
          </p:cNvPr>
          <p:cNvSpPr/>
          <p:nvPr/>
        </p:nvSpPr>
        <p:spPr>
          <a:xfrm>
            <a:off x="9657149" y="5608657"/>
            <a:ext cx="1261898" cy="457200"/>
          </a:xfrm>
          <a:prstGeom prst="rect">
            <a:avLst/>
          </a:prstGeom>
          <a:solidFill>
            <a:srgbClr val="B6C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R" sz="1200" b="1">
                <a:solidFill>
                  <a:schemeClr val="tx1"/>
                </a:solidFill>
                <a:latin typeface="Montserrat" pitchFamily="2" charset="77"/>
              </a:rPr>
              <a:t>Financement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748AD94-AA1D-7145-AA02-1EA45068E8F9}"/>
              </a:ext>
            </a:extLst>
          </p:cNvPr>
          <p:cNvSpPr/>
          <p:nvPr/>
        </p:nvSpPr>
        <p:spPr>
          <a:xfrm>
            <a:off x="10760977" y="3902759"/>
            <a:ext cx="1261898" cy="734780"/>
          </a:xfrm>
          <a:prstGeom prst="ellipse">
            <a:avLst/>
          </a:prstGeom>
          <a:solidFill>
            <a:srgbClr val="416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sz="900" b="1">
                <a:latin typeface="Montserrat" pitchFamily="2" charset="77"/>
              </a:rPr>
              <a:t>“Projets complexes”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05AFAC9-DDDB-3448-A64F-6DCC630C7A71}"/>
              </a:ext>
            </a:extLst>
          </p:cNvPr>
          <p:cNvCxnSpPr/>
          <p:nvPr/>
        </p:nvCxnSpPr>
        <p:spPr>
          <a:xfrm flipV="1">
            <a:off x="4572000" y="3384809"/>
            <a:ext cx="889686" cy="242410"/>
          </a:xfrm>
          <a:prstGeom prst="line">
            <a:avLst/>
          </a:prstGeom>
          <a:ln w="41275">
            <a:solidFill>
              <a:srgbClr val="002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880783A-595B-A744-A36F-211F65E6BFE9}"/>
              </a:ext>
            </a:extLst>
          </p:cNvPr>
          <p:cNvCxnSpPr>
            <a:cxnSpLocks/>
          </p:cNvCxnSpPr>
          <p:nvPr/>
        </p:nvCxnSpPr>
        <p:spPr>
          <a:xfrm flipH="1" flipV="1">
            <a:off x="6792801" y="3355614"/>
            <a:ext cx="927898" cy="271606"/>
          </a:xfrm>
          <a:prstGeom prst="line">
            <a:avLst/>
          </a:prstGeom>
          <a:ln w="41275">
            <a:solidFill>
              <a:srgbClr val="002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F451D31-7745-5D49-A5DB-95CE83DAC071}"/>
              </a:ext>
            </a:extLst>
          </p:cNvPr>
          <p:cNvCxnSpPr>
            <a:cxnSpLocks/>
          </p:cNvCxnSpPr>
          <p:nvPr/>
        </p:nvCxnSpPr>
        <p:spPr>
          <a:xfrm flipV="1">
            <a:off x="1821450" y="4539632"/>
            <a:ext cx="564398" cy="287929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57F160-A16D-EB4C-95DC-6EF14A9C8FD4}"/>
              </a:ext>
            </a:extLst>
          </p:cNvPr>
          <p:cNvCxnSpPr>
            <a:cxnSpLocks/>
          </p:cNvCxnSpPr>
          <p:nvPr/>
        </p:nvCxnSpPr>
        <p:spPr>
          <a:xfrm flipV="1">
            <a:off x="3254397" y="4775135"/>
            <a:ext cx="75303" cy="243975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4EC8FA-FA30-4F4C-BB4A-2139853D16CA}"/>
              </a:ext>
            </a:extLst>
          </p:cNvPr>
          <p:cNvCxnSpPr>
            <a:cxnSpLocks/>
          </p:cNvCxnSpPr>
          <p:nvPr/>
        </p:nvCxnSpPr>
        <p:spPr>
          <a:xfrm flipH="1" flipV="1">
            <a:off x="4802405" y="4683243"/>
            <a:ext cx="105277" cy="254840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05C4D13-5F18-5F40-AE48-15310BCF2DAD}"/>
              </a:ext>
            </a:extLst>
          </p:cNvPr>
          <p:cNvCxnSpPr>
            <a:cxnSpLocks/>
          </p:cNvCxnSpPr>
          <p:nvPr/>
        </p:nvCxnSpPr>
        <p:spPr>
          <a:xfrm flipV="1">
            <a:off x="7246893" y="5257999"/>
            <a:ext cx="958405" cy="287074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93B726-27A1-8F48-B2C4-B24ADE8CCABB}"/>
              </a:ext>
            </a:extLst>
          </p:cNvPr>
          <p:cNvCxnSpPr>
            <a:cxnSpLocks/>
          </p:cNvCxnSpPr>
          <p:nvPr/>
        </p:nvCxnSpPr>
        <p:spPr>
          <a:xfrm flipH="1" flipV="1">
            <a:off x="9168884" y="5309839"/>
            <a:ext cx="877159" cy="235234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43293B4-FA56-684B-827F-8771CEFA4F59}"/>
              </a:ext>
            </a:extLst>
          </p:cNvPr>
          <p:cNvCxnSpPr>
            <a:cxnSpLocks/>
          </p:cNvCxnSpPr>
          <p:nvPr/>
        </p:nvCxnSpPr>
        <p:spPr>
          <a:xfrm flipV="1">
            <a:off x="8605561" y="5283492"/>
            <a:ext cx="48927" cy="501550"/>
          </a:xfrm>
          <a:prstGeom prst="line">
            <a:avLst/>
          </a:prstGeom>
          <a:ln w="41275">
            <a:solidFill>
              <a:srgbClr val="B6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964B4D1-D6BC-794C-8554-500097C3A827}"/>
              </a:ext>
            </a:extLst>
          </p:cNvPr>
          <p:cNvCxnSpPr>
            <a:cxnSpLocks/>
          </p:cNvCxnSpPr>
          <p:nvPr/>
        </p:nvCxnSpPr>
        <p:spPr>
          <a:xfrm flipH="1">
            <a:off x="10288098" y="4270149"/>
            <a:ext cx="375783" cy="0"/>
          </a:xfrm>
          <a:prstGeom prst="line">
            <a:avLst/>
          </a:prstGeom>
          <a:ln w="41275">
            <a:solidFill>
              <a:srgbClr val="002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re 1">
            <a:extLst>
              <a:ext uri="{FF2B5EF4-FFF2-40B4-BE49-F238E27FC236}">
                <a16:creationId xmlns:a16="http://schemas.microsoft.com/office/drawing/2014/main" id="{1D70A572-5F39-F048-B989-DFC879CA9D92}"/>
              </a:ext>
            </a:extLst>
          </p:cNvPr>
          <p:cNvSpPr txBox="1">
            <a:spLocks/>
          </p:cNvSpPr>
          <p:nvPr/>
        </p:nvSpPr>
        <p:spPr>
          <a:xfrm>
            <a:off x="1185802" y="140805"/>
            <a:ext cx="9618306" cy="126801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>
                <a:solidFill>
                  <a:srgbClr val="05DA96"/>
                </a:solidFill>
              </a:rPr>
              <a:t>Pour les porteurs de projets</a:t>
            </a:r>
          </a:p>
          <a:p>
            <a:pPr algn="l">
              <a:lnSpc>
                <a:spcPct val="100000"/>
              </a:lnSpc>
            </a:pPr>
            <a:r>
              <a:rPr lang="fr-FR" sz="3600" b="1">
                <a:solidFill>
                  <a:srgbClr val="05DA96"/>
                </a:solidFill>
              </a:rPr>
              <a:t>favorables à la biodiversité bretonne…</a:t>
            </a:r>
            <a:endParaRPr lang="fr-FR" sz="3600">
              <a:solidFill>
                <a:srgbClr val="05DA96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EAE86F-FD56-D843-B8E5-AA38F2C1E905}"/>
              </a:ext>
            </a:extLst>
          </p:cNvPr>
          <p:cNvSpPr txBox="1"/>
          <p:nvPr/>
        </p:nvSpPr>
        <p:spPr>
          <a:xfrm rot="20560778">
            <a:off x="-59653" y="2908315"/>
            <a:ext cx="1857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highlight>
                  <a:srgbClr val="0025FF"/>
                </a:highlight>
                <a:latin typeface="Montserrat" pitchFamily="2" charset="77"/>
              </a:rPr>
              <a:t>v</a:t>
            </a:r>
            <a:r>
              <a:rPr lang="en-FR" sz="1400" b="1">
                <a:solidFill>
                  <a:schemeClr val="bg1"/>
                </a:solidFill>
                <a:highlight>
                  <a:srgbClr val="0025FF"/>
                </a:highlight>
                <a:latin typeface="Montserrat" pitchFamily="2" charset="77"/>
              </a:rPr>
              <a:t>ersion schéma </a:t>
            </a:r>
          </a:p>
        </p:txBody>
      </p:sp>
    </p:spTree>
    <p:extLst>
      <p:ext uri="{BB962C8B-B14F-4D97-AF65-F5344CB8AC3E}">
        <p14:creationId xmlns:p14="http://schemas.microsoft.com/office/powerpoint/2010/main" val="37305067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90205" y="6269378"/>
            <a:ext cx="1779644" cy="445656"/>
          </a:xfrm>
          <a:prstGeom prst="rect">
            <a:avLst/>
          </a:prstGeom>
        </p:spPr>
      </p:pic>
      <p:sp>
        <p:nvSpPr>
          <p:cNvPr id="51" name="Titre 1">
            <a:extLst>
              <a:ext uri="{FF2B5EF4-FFF2-40B4-BE49-F238E27FC236}">
                <a16:creationId xmlns:a16="http://schemas.microsoft.com/office/drawing/2014/main" id="{A045995F-3787-384B-8932-B847857C6C13}"/>
              </a:ext>
            </a:extLst>
          </p:cNvPr>
          <p:cNvSpPr txBox="1">
            <a:spLocks/>
          </p:cNvSpPr>
          <p:nvPr/>
        </p:nvSpPr>
        <p:spPr>
          <a:xfrm>
            <a:off x="1377630" y="1272131"/>
            <a:ext cx="8743025" cy="56350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2400" b="1">
                <a:solidFill>
                  <a:schemeClr val="tx1"/>
                </a:solidFill>
              </a:rPr>
              <a:t>Le Réseau de l’accompagnement</a:t>
            </a:r>
          </a:p>
          <a:p>
            <a:pPr algn="l"/>
            <a:r>
              <a:rPr lang="fr-FR" sz="1600" b="1" i="1">
                <a:solidFill>
                  <a:schemeClr val="tx1"/>
                </a:solidFill>
                <a:latin typeface="Montserrat" pitchFamily="2" charset="77"/>
              </a:rPr>
              <a:t>en cours de structuration depuis 2021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B16BE-4A23-2948-9D5A-81ED04C88CB9}"/>
              </a:ext>
            </a:extLst>
          </p:cNvPr>
          <p:cNvSpPr/>
          <p:nvPr/>
        </p:nvSpPr>
        <p:spPr>
          <a:xfrm>
            <a:off x="1867761" y="2196349"/>
            <a:ext cx="8889388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>
                <a:latin typeface="Montserrat ExtraBold" pitchFamily="2" charset="77"/>
              </a:rPr>
              <a:t>Une </a:t>
            </a:r>
            <a:r>
              <a:rPr lang="en-GB" sz="1600" b="1" err="1">
                <a:latin typeface="Montserrat ExtraBold" pitchFamily="2" charset="77"/>
              </a:rPr>
              <a:t>communauté</a:t>
            </a:r>
            <a:r>
              <a:rPr lang="en-GB" sz="1600" b="1">
                <a:latin typeface="Montserrat ExtraBold" pitchFamily="2" charset="77"/>
              </a:rPr>
              <a:t> de 70 </a:t>
            </a:r>
            <a:r>
              <a:rPr lang="en-GB" sz="1600" b="1" err="1">
                <a:latin typeface="Montserrat ExtraBold" pitchFamily="2" charset="77"/>
              </a:rPr>
              <a:t>acteurs</a:t>
            </a:r>
            <a:r>
              <a:rPr lang="en-GB" sz="1600" b="1">
                <a:latin typeface="Montserrat ExtraBold" pitchFamily="2" charset="77"/>
              </a:rPr>
              <a:t> de </a:t>
            </a:r>
            <a:r>
              <a:rPr lang="en-GB" sz="1600" b="1" err="1">
                <a:latin typeface="Montserrat ExtraBold" pitchFamily="2" charset="77"/>
              </a:rPr>
              <a:t>l’accompagnement</a:t>
            </a:r>
            <a:endParaRPr lang="en-GB" sz="1600" b="1">
              <a:latin typeface="Montserrat ExtraBold" pitchFamily="2" charset="77"/>
            </a:endParaRPr>
          </a:p>
          <a:p>
            <a:endParaRPr lang="en-GB" sz="1050" b="1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latin typeface="Montserrat" pitchFamily="2" charset="77"/>
              </a:rPr>
              <a:t>Les « </a:t>
            </a:r>
            <a:r>
              <a:rPr lang="en-GB" sz="1600" u="sng" err="1">
                <a:latin typeface="Montserrat" pitchFamily="2" charset="77"/>
              </a:rPr>
              <a:t>généralistes</a:t>
            </a:r>
            <a:r>
              <a:rPr lang="en-GB" sz="1600">
                <a:latin typeface="Montserrat" pitchFamily="2" charset="77"/>
              </a:rPr>
              <a:t> », premiers contacts pour </a:t>
            </a:r>
            <a:r>
              <a:rPr lang="en-GB" sz="1600" err="1">
                <a:latin typeface="Montserrat" pitchFamily="2" charset="77"/>
              </a:rPr>
              <a:t>établir</a:t>
            </a:r>
            <a:r>
              <a:rPr lang="en-GB" sz="1600">
                <a:latin typeface="Montserrat" pitchFamily="2" charset="77"/>
              </a:rPr>
              <a:t> un diagnostic global, faire des prescriptions </a:t>
            </a:r>
            <a:r>
              <a:rPr lang="en-GB" sz="1600" err="1">
                <a:latin typeface="Montserrat" pitchFamily="2" charset="77"/>
              </a:rPr>
              <a:t>puis</a:t>
            </a:r>
            <a:r>
              <a:rPr lang="en-GB" sz="1600">
                <a:latin typeface="Montserrat" pitchFamily="2" charset="77"/>
              </a:rPr>
              <a:t> </a:t>
            </a:r>
            <a:r>
              <a:rPr lang="en-GB" sz="1600" err="1">
                <a:latin typeface="Montserrat" pitchFamily="2" charset="77"/>
              </a:rPr>
              <a:t>orienter</a:t>
            </a:r>
            <a:r>
              <a:rPr lang="en-GB" sz="1600">
                <a:latin typeface="Montserrat" pitchFamily="2" charset="77"/>
              </a:rPr>
              <a:t> les </a:t>
            </a:r>
            <a:r>
              <a:rPr lang="en-GB" sz="1600" err="1">
                <a:latin typeface="Montserrat" pitchFamily="2" charset="77"/>
              </a:rPr>
              <a:t>porteurs</a:t>
            </a:r>
            <a:r>
              <a:rPr lang="en-GB" sz="1600">
                <a:latin typeface="Montserrat" pitchFamily="2" charset="77"/>
              </a:rPr>
              <a:t> de </a:t>
            </a:r>
            <a:r>
              <a:rPr lang="en-GB" sz="1600" err="1">
                <a:latin typeface="Montserrat" pitchFamily="2" charset="77"/>
              </a:rPr>
              <a:t>projets</a:t>
            </a:r>
            <a:r>
              <a:rPr lang="en-GB" sz="1600">
                <a:latin typeface="Montserrat" pitchFamily="2" charset="77"/>
              </a:rPr>
              <a:t> </a:t>
            </a:r>
            <a:r>
              <a:rPr lang="en-GB" sz="1600" err="1">
                <a:latin typeface="Montserrat" pitchFamily="2" charset="77"/>
              </a:rPr>
              <a:t>vers</a:t>
            </a:r>
            <a:r>
              <a:rPr lang="en-GB" sz="1600">
                <a:latin typeface="Montserrat" pitchFamily="2" charset="77"/>
              </a:rPr>
              <a:t>... </a:t>
            </a:r>
            <a:br>
              <a:rPr lang="en-GB" sz="1600">
                <a:latin typeface="Montserrat" pitchFamily="2" charset="77"/>
              </a:rPr>
            </a:br>
            <a:endParaRPr lang="en-GB" sz="1600">
              <a:latin typeface="Montserrat" pitchFamily="2" charset="77"/>
            </a:endParaRPr>
          </a:p>
          <a:p>
            <a:pPr lvl="2"/>
            <a:r>
              <a:rPr lang="en-GB" sz="1600">
                <a:latin typeface="Montserrat" pitchFamily="2" charset="77"/>
              </a:rPr>
              <a:t>…les « </a:t>
            </a:r>
            <a:r>
              <a:rPr lang="en-GB" sz="1600" u="sng" err="1">
                <a:latin typeface="Montserrat" pitchFamily="2" charset="77"/>
              </a:rPr>
              <a:t>spécialistes</a:t>
            </a:r>
            <a:r>
              <a:rPr lang="en-GB" sz="1600">
                <a:latin typeface="Montserrat" pitchFamily="2" charset="77"/>
              </a:rPr>
              <a:t> », </a:t>
            </a:r>
            <a:r>
              <a:rPr lang="en-GB" sz="1600" err="1">
                <a:latin typeface="Montserrat" pitchFamily="2" charset="77"/>
              </a:rPr>
              <a:t>dotés</a:t>
            </a:r>
            <a:r>
              <a:rPr lang="en-GB" sz="1600">
                <a:latin typeface="Montserrat" pitchFamily="2" charset="77"/>
              </a:rPr>
              <a:t> de </a:t>
            </a:r>
            <a:r>
              <a:rPr lang="en-GB" sz="1600" err="1">
                <a:latin typeface="Montserrat" pitchFamily="2" charset="77"/>
              </a:rPr>
              <a:t>compétences</a:t>
            </a:r>
            <a:r>
              <a:rPr lang="en-GB" sz="1600">
                <a:latin typeface="Montserrat" pitchFamily="2" charset="77"/>
              </a:rPr>
              <a:t> et </a:t>
            </a:r>
            <a:r>
              <a:rPr lang="en-GB" sz="1600" err="1">
                <a:latin typeface="Montserrat" pitchFamily="2" charset="77"/>
              </a:rPr>
              <a:t>expertises</a:t>
            </a:r>
            <a:r>
              <a:rPr lang="en-GB" sz="1600">
                <a:latin typeface="Montserrat" pitchFamily="2" charset="77"/>
              </a:rPr>
              <a:t> plus </a:t>
            </a:r>
            <a:r>
              <a:rPr lang="en-GB" sz="1600" err="1">
                <a:latin typeface="Montserrat" pitchFamily="2" charset="77"/>
              </a:rPr>
              <a:t>spécifiques</a:t>
            </a:r>
            <a:r>
              <a:rPr lang="en-GB" sz="1600">
                <a:latin typeface="Montserrat" pitchFamily="2" charset="77"/>
              </a:rPr>
              <a:t> et </a:t>
            </a:r>
            <a:r>
              <a:rPr lang="en-GB" sz="1600" err="1">
                <a:latin typeface="Montserrat" pitchFamily="2" charset="77"/>
              </a:rPr>
              <a:t>parfois</a:t>
            </a:r>
            <a:r>
              <a:rPr lang="en-GB" sz="1600">
                <a:latin typeface="Montserrat" pitchFamily="2" charset="77"/>
              </a:rPr>
              <a:t> techniques... et qui </a:t>
            </a:r>
            <a:r>
              <a:rPr lang="en-GB" sz="1600" err="1">
                <a:latin typeface="Montserrat" pitchFamily="2" charset="77"/>
              </a:rPr>
              <a:t>vont</a:t>
            </a:r>
            <a:r>
              <a:rPr lang="en-GB" sz="1600">
                <a:latin typeface="Montserrat" pitchFamily="2" charset="77"/>
              </a:rPr>
              <a:t> </a:t>
            </a:r>
            <a:r>
              <a:rPr lang="en-GB" sz="1600" err="1">
                <a:latin typeface="Montserrat" pitchFamily="2" charset="77"/>
              </a:rPr>
              <a:t>eux-mêmes</a:t>
            </a:r>
            <a:r>
              <a:rPr lang="en-GB" sz="1600">
                <a:latin typeface="Montserrat" pitchFamily="2" charset="77"/>
              </a:rPr>
              <a:t> </a:t>
            </a:r>
            <a:r>
              <a:rPr lang="en-GB" sz="1600" err="1">
                <a:latin typeface="Montserrat" pitchFamily="2" charset="77"/>
              </a:rPr>
              <a:t>orienter</a:t>
            </a:r>
            <a:r>
              <a:rPr lang="en-GB" sz="1600">
                <a:latin typeface="Montserrat" pitchFamily="2" charset="77"/>
              </a:rPr>
              <a:t>, </a:t>
            </a:r>
            <a:r>
              <a:rPr lang="en-GB" sz="1600" err="1">
                <a:latin typeface="Montserrat" pitchFamily="2" charset="77"/>
              </a:rPr>
              <a:t>toujours</a:t>
            </a:r>
            <a:r>
              <a:rPr lang="en-GB" sz="1600">
                <a:latin typeface="Montserrat" pitchFamily="2" charset="77"/>
              </a:rPr>
              <a:t> </a:t>
            </a:r>
            <a:r>
              <a:rPr lang="en-GB" sz="1600" err="1">
                <a:latin typeface="Montserrat" pitchFamily="2" charset="77"/>
              </a:rPr>
              <a:t>en</a:t>
            </a:r>
            <a:r>
              <a:rPr lang="en-GB" sz="1600">
                <a:latin typeface="Montserrat" pitchFamily="2" charset="77"/>
              </a:rPr>
              <a:t> lien avec le « </a:t>
            </a:r>
            <a:r>
              <a:rPr lang="en-GB" sz="1600" err="1">
                <a:latin typeface="Montserrat" pitchFamily="2" charset="77"/>
              </a:rPr>
              <a:t>généraliste</a:t>
            </a:r>
            <a:r>
              <a:rPr lang="en-GB" sz="1600">
                <a:latin typeface="Montserrat" pitchFamily="2" charset="77"/>
              </a:rPr>
              <a:t> </a:t>
            </a:r>
            <a:r>
              <a:rPr lang="en-GB" sz="1600" err="1">
                <a:latin typeface="Montserrat" pitchFamily="2" charset="77"/>
              </a:rPr>
              <a:t>référent</a:t>
            </a:r>
            <a:r>
              <a:rPr lang="en-GB" sz="1600">
                <a:latin typeface="Montserrat" pitchFamily="2" charset="77"/>
              </a:rPr>
              <a:t> », </a:t>
            </a:r>
            <a:r>
              <a:rPr lang="en-GB" sz="1600" err="1">
                <a:latin typeface="Montserrat" pitchFamily="2" charset="77"/>
              </a:rPr>
              <a:t>vers</a:t>
            </a:r>
            <a:r>
              <a:rPr lang="en-GB" sz="1600">
                <a:latin typeface="Montserrat" pitchFamily="2" charset="77"/>
              </a:rPr>
              <a:t>...</a:t>
            </a:r>
            <a:br>
              <a:rPr lang="en-GB" sz="1600">
                <a:latin typeface="Montserrat" pitchFamily="2" charset="77"/>
              </a:rPr>
            </a:br>
            <a:r>
              <a:rPr lang="en-GB" sz="1600">
                <a:latin typeface="Montserrat" pitchFamily="2" charset="77"/>
              </a:rPr>
              <a:t> </a:t>
            </a:r>
          </a:p>
          <a:p>
            <a:r>
              <a:rPr lang="en-GB" sz="1600">
                <a:latin typeface="Montserrat" pitchFamily="2" charset="77"/>
              </a:rPr>
              <a:t>…les « </a:t>
            </a:r>
            <a:r>
              <a:rPr lang="en-GB" sz="1600" u="sng" err="1">
                <a:latin typeface="Montserrat" pitchFamily="2" charset="77"/>
              </a:rPr>
              <a:t>super-spécialistes</a:t>
            </a:r>
            <a:r>
              <a:rPr lang="en-GB" sz="1600">
                <a:latin typeface="Montserrat" pitchFamily="2" charset="77"/>
              </a:rPr>
              <a:t> » </a:t>
            </a:r>
            <a:r>
              <a:rPr lang="en-GB" sz="1600" err="1">
                <a:latin typeface="Montserrat" pitchFamily="2" charset="77"/>
              </a:rPr>
              <a:t>disposant</a:t>
            </a:r>
            <a:r>
              <a:rPr lang="en-GB" sz="1600">
                <a:latin typeface="Montserrat" pitchFamily="2" charset="77"/>
              </a:rPr>
              <a:t> </a:t>
            </a:r>
            <a:r>
              <a:rPr lang="en-GB" sz="1600" err="1">
                <a:latin typeface="Montserrat" pitchFamily="2" charset="77"/>
              </a:rPr>
              <a:t>d’une</a:t>
            </a:r>
            <a:r>
              <a:rPr lang="en-GB" sz="1600">
                <a:latin typeface="Montserrat" pitchFamily="2" charset="77"/>
              </a:rPr>
              <a:t> expertise encore plus fine sur </a:t>
            </a:r>
            <a:r>
              <a:rPr lang="en-GB" sz="1600" err="1">
                <a:latin typeface="Montserrat" pitchFamily="2" charset="77"/>
              </a:rPr>
              <a:t>une</a:t>
            </a:r>
            <a:r>
              <a:rPr lang="en-GB" sz="1600">
                <a:latin typeface="Montserrat" pitchFamily="2" charset="77"/>
              </a:rPr>
              <a:t> </a:t>
            </a:r>
            <a:r>
              <a:rPr lang="en-GB" sz="1600" err="1">
                <a:latin typeface="Montserrat" pitchFamily="2" charset="77"/>
              </a:rPr>
              <a:t>spécialite</a:t>
            </a:r>
            <a:r>
              <a:rPr lang="en-GB" sz="1600">
                <a:latin typeface="Montserrat" pitchFamily="2" charset="77"/>
              </a:rPr>
              <a:t>́ </a:t>
            </a:r>
            <a:r>
              <a:rPr lang="en-GB" sz="1600" err="1">
                <a:latin typeface="Montserrat" pitchFamily="2" charset="77"/>
              </a:rPr>
              <a:t>donnée</a:t>
            </a:r>
            <a:r>
              <a:rPr lang="en-GB" sz="1600">
                <a:latin typeface="Montserrat" pitchFamily="2" charset="77"/>
              </a:rPr>
              <a:t> </a:t>
            </a:r>
            <a:r>
              <a:rPr lang="en-GB" sz="1600" i="1">
                <a:latin typeface="Montserrat" pitchFamily="2" charset="77"/>
              </a:rPr>
              <a:t>(</a:t>
            </a:r>
            <a:r>
              <a:rPr lang="en-GB" sz="1600" i="1" err="1">
                <a:latin typeface="Montserrat" pitchFamily="2" charset="77"/>
              </a:rPr>
              <a:t>faune</a:t>
            </a:r>
            <a:r>
              <a:rPr lang="en-GB" sz="1600" i="1">
                <a:latin typeface="Montserrat" pitchFamily="2" charset="77"/>
              </a:rPr>
              <a:t> </a:t>
            </a:r>
            <a:r>
              <a:rPr lang="en-GB" sz="1600" i="1" err="1">
                <a:latin typeface="Montserrat" pitchFamily="2" charset="77"/>
              </a:rPr>
              <a:t>aquatique</a:t>
            </a:r>
            <a:r>
              <a:rPr lang="en-GB" sz="1600" i="1">
                <a:latin typeface="Montserrat" pitchFamily="2" charset="77"/>
              </a:rPr>
              <a:t>, montages financiers, </a:t>
            </a:r>
            <a:r>
              <a:rPr lang="en-GB" sz="1600" i="1" err="1">
                <a:latin typeface="Montserrat" pitchFamily="2" charset="77"/>
              </a:rPr>
              <a:t>urbanisme</a:t>
            </a:r>
            <a:r>
              <a:rPr lang="en-GB" sz="1600" i="1">
                <a:latin typeface="Montserrat" pitchFamily="2" charset="77"/>
              </a:rPr>
              <a:t>, etc.)</a:t>
            </a:r>
            <a:r>
              <a:rPr lang="en-GB" sz="1600">
                <a:latin typeface="Montserrat" pitchFamily="2" charset="77"/>
              </a:rPr>
              <a:t> </a:t>
            </a:r>
          </a:p>
          <a:p>
            <a:endParaRPr lang="en-GB" sz="1600" b="1">
              <a:latin typeface="Montserrat ExtraBold" pitchFamily="2" charset="77"/>
            </a:endParaRPr>
          </a:p>
          <a:p>
            <a:endParaRPr lang="en-GB" sz="1600" b="1">
              <a:latin typeface="Montserrat ExtraBold" pitchFamily="2" charset="77"/>
            </a:endParaRPr>
          </a:p>
          <a:p>
            <a:endParaRPr lang="en-GB" sz="1600" b="1">
              <a:latin typeface="Montserrat ExtraBold" pitchFamily="2" charset="77"/>
            </a:endParaRPr>
          </a:p>
          <a:p>
            <a:r>
              <a:rPr lang="en-GB" sz="1600" b="1" err="1">
                <a:latin typeface="Montserrat ExtraBold" pitchFamily="2" charset="77"/>
              </a:rPr>
              <a:t>MaQuestion</a:t>
            </a:r>
            <a:r>
              <a:rPr lang="en-GB" sz="1600" b="1">
                <a:latin typeface="Montserrat ExtraBold" pitchFamily="2" charset="77"/>
              </a:rPr>
              <a:t> #</a:t>
            </a:r>
            <a:r>
              <a:rPr lang="en-GB" sz="1600" b="1" err="1">
                <a:latin typeface="Montserrat ExtraBold" pitchFamily="2" charset="77"/>
              </a:rPr>
              <a:t>biodiversitéBZH</a:t>
            </a:r>
            <a:r>
              <a:rPr lang="en-GB" sz="1600" b="1">
                <a:latin typeface="Montserrat ExtraBold" pitchFamily="2" charset="77"/>
              </a:rPr>
              <a:t> : </a:t>
            </a:r>
            <a:r>
              <a:rPr lang="en-GB" sz="1600" b="1" err="1">
                <a:latin typeface="Montserrat ExtraBold" pitchFamily="2" charset="77"/>
              </a:rPr>
              <a:t>porte</a:t>
            </a:r>
            <a:r>
              <a:rPr lang="en-GB" sz="1600" b="1">
                <a:latin typeface="Montserrat ExtraBold" pitchFamily="2" charset="77"/>
              </a:rPr>
              <a:t> </a:t>
            </a:r>
            <a:r>
              <a:rPr lang="en-GB" sz="1600" b="1" err="1">
                <a:latin typeface="Montserrat ExtraBold" pitchFamily="2" charset="77"/>
              </a:rPr>
              <a:t>d’entrée</a:t>
            </a:r>
            <a:r>
              <a:rPr lang="en-GB" sz="1600" b="1">
                <a:latin typeface="Montserrat ExtraBold" pitchFamily="2" charset="77"/>
              </a:rPr>
              <a:t> pour les </a:t>
            </a:r>
            <a:r>
              <a:rPr lang="en-GB" sz="1600" b="1" err="1">
                <a:latin typeface="Montserrat ExtraBold" pitchFamily="2" charset="77"/>
              </a:rPr>
              <a:t>projets</a:t>
            </a:r>
            <a:endParaRPr lang="en-GB" sz="1600" b="1">
              <a:latin typeface="Montserrat ExtraBold" pitchFamily="2" charset="77"/>
            </a:endParaRPr>
          </a:p>
          <a:p>
            <a:endParaRPr lang="en-GB" sz="1000" b="1">
              <a:latin typeface="Montserrat ExtraBold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latin typeface="Montserrat" pitchFamily="2" charset="77"/>
              </a:rPr>
              <a:t>Une interface web qui </a:t>
            </a:r>
            <a:r>
              <a:rPr lang="en-GB" sz="1600" u="sng" err="1">
                <a:latin typeface="Montserrat" pitchFamily="2" charset="77"/>
              </a:rPr>
              <a:t>accueille</a:t>
            </a:r>
            <a:r>
              <a:rPr lang="en-GB" sz="1600" u="sng">
                <a:latin typeface="Montserrat" pitchFamily="2" charset="77"/>
              </a:rPr>
              <a:t> et </a:t>
            </a:r>
            <a:r>
              <a:rPr lang="en-GB" sz="1600" u="sng" err="1">
                <a:latin typeface="Montserrat" pitchFamily="2" charset="77"/>
              </a:rPr>
              <a:t>oriente</a:t>
            </a:r>
            <a:r>
              <a:rPr lang="en-GB" sz="1600">
                <a:latin typeface="Montserrat" pitchFamily="2" charset="77"/>
              </a:rPr>
              <a:t> les </a:t>
            </a:r>
            <a:r>
              <a:rPr lang="en-GB" sz="1600" err="1">
                <a:latin typeface="Montserrat" pitchFamily="2" charset="77"/>
              </a:rPr>
              <a:t>porteurs</a:t>
            </a:r>
            <a:r>
              <a:rPr lang="en-GB" sz="1600">
                <a:latin typeface="Montserrat" pitchFamily="2" charset="77"/>
              </a:rPr>
              <a:t> de </a:t>
            </a:r>
            <a:r>
              <a:rPr lang="en-GB" sz="1600" err="1">
                <a:latin typeface="Montserrat" pitchFamily="2" charset="77"/>
              </a:rPr>
              <a:t>projets</a:t>
            </a:r>
            <a:r>
              <a:rPr lang="en-GB" sz="1600">
                <a:latin typeface="Montserrat" pitchFamily="2" charset="77"/>
              </a:rPr>
              <a:t> </a:t>
            </a:r>
            <a:r>
              <a:rPr lang="en-GB" sz="1600" err="1">
                <a:latin typeface="Montserrat" pitchFamily="2" charset="77"/>
              </a:rPr>
              <a:t>vers</a:t>
            </a:r>
            <a:r>
              <a:rPr lang="en-GB" sz="1600">
                <a:latin typeface="Montserrat" pitchFamily="2" charset="77"/>
              </a:rPr>
              <a:t> les </a:t>
            </a:r>
            <a:r>
              <a:rPr lang="en-GB" sz="1600" err="1">
                <a:latin typeface="Montserrat" pitchFamily="2" charset="77"/>
              </a:rPr>
              <a:t>ressources</a:t>
            </a:r>
            <a:r>
              <a:rPr lang="en-GB" sz="1600">
                <a:latin typeface="Montserrat" pitchFamily="2" charset="77"/>
              </a:rPr>
              <a:t>, les </a:t>
            </a:r>
            <a:r>
              <a:rPr lang="en-GB" sz="1600" err="1">
                <a:latin typeface="Montserrat" pitchFamily="2" charset="77"/>
              </a:rPr>
              <a:t>compétences</a:t>
            </a:r>
            <a:r>
              <a:rPr lang="en-GB" sz="1600">
                <a:latin typeface="Montserrat" pitchFamily="2" charset="77"/>
              </a:rPr>
              <a:t> et les </a:t>
            </a:r>
            <a:r>
              <a:rPr lang="en-GB" sz="1600" err="1">
                <a:latin typeface="Montserrat" pitchFamily="2" charset="77"/>
              </a:rPr>
              <a:t>financements</a:t>
            </a:r>
            <a:r>
              <a:rPr lang="en-GB" sz="1600">
                <a:latin typeface="Montserrat" pitchFamily="2" charset="77"/>
              </a:rPr>
              <a:t> </a:t>
            </a:r>
            <a:r>
              <a:rPr lang="en-GB" sz="1600" err="1">
                <a:latin typeface="Montserrat" pitchFamily="2" charset="77"/>
              </a:rPr>
              <a:t>adaptés</a:t>
            </a:r>
            <a:endParaRPr lang="en-GB" sz="1600">
              <a:latin typeface="Montserrat" pitchFamily="2" charset="77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5CCE0EF8-47FE-8349-ADCD-8270E9414841}"/>
              </a:ext>
            </a:extLst>
          </p:cNvPr>
          <p:cNvSpPr txBox="1">
            <a:spLocks/>
          </p:cNvSpPr>
          <p:nvPr/>
        </p:nvSpPr>
        <p:spPr>
          <a:xfrm>
            <a:off x="1369163" y="-86724"/>
            <a:ext cx="7515225" cy="97274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>
                <a:solidFill>
                  <a:srgbClr val="05DA96"/>
                </a:solidFill>
              </a:rPr>
              <a:t>Ingénierie de projets </a:t>
            </a:r>
            <a:r>
              <a:rPr lang="fr-FR" sz="2000">
                <a:solidFill>
                  <a:srgbClr val="05DA96"/>
                </a:solidFill>
                <a:latin typeface="Montserrat" pitchFamily="2" charset="77"/>
              </a:rPr>
              <a:t>(1/3)</a:t>
            </a:r>
            <a:endParaRPr lang="fr-FR" sz="2000">
              <a:solidFill>
                <a:srgbClr val="05DA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3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2682FB4C-ACF5-6D49-A539-F691582AC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05" y="1331714"/>
            <a:ext cx="7637299" cy="552628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FCE92E4-9BF6-B643-84B3-C635B1162CE2}"/>
              </a:ext>
            </a:extLst>
          </p:cNvPr>
          <p:cNvSpPr txBox="1">
            <a:spLocks/>
          </p:cNvSpPr>
          <p:nvPr/>
        </p:nvSpPr>
        <p:spPr>
          <a:xfrm>
            <a:off x="1462163" y="-125129"/>
            <a:ext cx="6394458" cy="10464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>
                <a:solidFill>
                  <a:srgbClr val="05DA96"/>
                </a:solidFill>
              </a:rPr>
              <a:t>Ingénierie de projets</a:t>
            </a:r>
            <a:endParaRPr lang="fr-FR" sz="3600">
              <a:solidFill>
                <a:srgbClr val="05DA96"/>
              </a:solidFill>
              <a:latin typeface="Montserrat" pitchFamily="2" charset="77"/>
            </a:endParaRPr>
          </a:p>
        </p:txBody>
      </p:sp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60830C-B71D-324F-8C70-5D4C24041202}"/>
              </a:ext>
            </a:extLst>
          </p:cNvPr>
          <p:cNvSpPr/>
          <p:nvPr/>
        </p:nvSpPr>
        <p:spPr>
          <a:xfrm>
            <a:off x="8765738" y="4744501"/>
            <a:ext cx="3117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Montserrat" pitchFamily="2" charset="77"/>
              </a:rPr>
              <a:t>pour </a:t>
            </a:r>
            <a:r>
              <a:rPr lang="en-GB" sz="1600" err="1">
                <a:latin typeface="Montserrat" pitchFamily="2" charset="77"/>
              </a:rPr>
              <a:t>une</a:t>
            </a:r>
            <a:r>
              <a:rPr lang="en-GB" sz="1600">
                <a:latin typeface="Montserrat" pitchFamily="2" charset="77"/>
              </a:rPr>
              <a:t> nature </a:t>
            </a:r>
            <a:r>
              <a:rPr lang="en-GB" sz="1600" err="1">
                <a:latin typeface="Montserrat" pitchFamily="2" charset="77"/>
              </a:rPr>
              <a:t>bretonne</a:t>
            </a:r>
            <a:r>
              <a:rPr lang="en-GB" sz="1600">
                <a:latin typeface="Montserrat" pitchFamily="2" charset="77"/>
              </a:rPr>
              <a:t> </a:t>
            </a:r>
            <a:r>
              <a:rPr lang="en-GB" sz="1600" err="1">
                <a:latin typeface="Montserrat" pitchFamily="2" charset="77"/>
              </a:rPr>
              <a:t>en</a:t>
            </a:r>
            <a:r>
              <a:rPr lang="en-GB" sz="1600">
                <a:latin typeface="Montserrat" pitchFamily="2" charset="77"/>
              </a:rPr>
              <a:t> bonne </a:t>
            </a:r>
            <a:r>
              <a:rPr lang="en-GB" sz="1600" b="1" err="1">
                <a:latin typeface="Montserrat" pitchFamily="2" charset="77"/>
              </a:rPr>
              <a:t>santé</a:t>
            </a:r>
            <a:r>
              <a:rPr lang="en-GB" sz="1600">
                <a:latin typeface="Montserrat" pitchFamily="2" charset="77"/>
              </a:rPr>
              <a:t> !</a:t>
            </a:r>
            <a:endParaRPr lang="en-FR" sz="1600">
              <a:latin typeface="Montserrat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16F529-282C-C048-940D-2949F7BA190D}"/>
              </a:ext>
            </a:extLst>
          </p:cNvPr>
          <p:cNvSpPr/>
          <p:nvPr/>
        </p:nvSpPr>
        <p:spPr>
          <a:xfrm>
            <a:off x="6403300" y="473869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5DA96"/>
                </a:solidFill>
                <a:latin typeface="Montserrat" pitchFamily="2" charset="77"/>
              </a:rPr>
              <a:t>(2/3)</a:t>
            </a:r>
            <a:endParaRPr lang="en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00A33BE-B6DB-7C4A-B8A8-6A48336465F3}"/>
              </a:ext>
            </a:extLst>
          </p:cNvPr>
          <p:cNvSpPr txBox="1">
            <a:spLocks/>
          </p:cNvSpPr>
          <p:nvPr/>
        </p:nvSpPr>
        <p:spPr>
          <a:xfrm>
            <a:off x="8765738" y="2275965"/>
            <a:ext cx="3016647" cy="11790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fr-FR" sz="1600">
                <a:solidFill>
                  <a:schemeClr val="tx1"/>
                </a:solidFill>
                <a:latin typeface="Montserrat" pitchFamily="2" charset="77"/>
              </a:rPr>
              <a:t>Aperçu des principaux acteurs de </a:t>
            </a:r>
          </a:p>
          <a:p>
            <a:pPr algn="r"/>
            <a:r>
              <a:rPr lang="fr-FR" sz="1600">
                <a:solidFill>
                  <a:schemeClr val="tx1"/>
                </a:solidFill>
                <a:latin typeface="Montserrat" pitchFamily="2" charset="77"/>
              </a:rPr>
              <a:t>l’</a:t>
            </a:r>
            <a:r>
              <a:rPr lang="fr-FR" sz="1600" b="1">
                <a:solidFill>
                  <a:schemeClr val="tx1"/>
                </a:solidFill>
                <a:latin typeface="Montserrat" pitchFamily="2" charset="77"/>
              </a:rPr>
              <a:t>accompagnement</a:t>
            </a:r>
          </a:p>
        </p:txBody>
      </p:sp>
    </p:spTree>
    <p:extLst>
      <p:ext uri="{BB962C8B-B14F-4D97-AF65-F5344CB8AC3E}">
        <p14:creationId xmlns:p14="http://schemas.microsoft.com/office/powerpoint/2010/main" val="3348339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7F1814-118F-BB4D-AAE5-F5EB8BBCF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43" y="-1326012"/>
            <a:ext cx="1617044" cy="95100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8950C9-4A15-ED48-BF9B-84CBC367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0821" y="360948"/>
            <a:ext cx="862210" cy="862210"/>
          </a:xfrm>
          <a:prstGeom prst="rect">
            <a:avLst/>
          </a:prstGeom>
        </p:spPr>
      </p:pic>
      <p:pic>
        <p:nvPicPr>
          <p:cNvPr id="22" name="Image 16">
            <a:extLst>
              <a:ext uri="{FF2B5EF4-FFF2-40B4-BE49-F238E27FC236}">
                <a16:creationId xmlns:a16="http://schemas.microsoft.com/office/drawing/2014/main" id="{FA610844-EC6B-A640-8E58-527A9E1E0E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190205" y="6213963"/>
            <a:ext cx="1779644" cy="445656"/>
          </a:xfrm>
          <a:prstGeom prst="rect">
            <a:avLst/>
          </a:prstGeom>
        </p:spPr>
      </p:pic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E1745AF-D877-C741-8654-6491A8280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292" y="1107217"/>
            <a:ext cx="6008396" cy="5552402"/>
          </a:xfrm>
          <a:prstGeom prst="rect">
            <a:avLst/>
          </a:prstGeom>
          <a:ln w="22225">
            <a:solidFill>
              <a:srgbClr val="05DA96"/>
            </a:solidFill>
          </a:ln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5C0518E1-22AA-E04A-99AB-5219E9E02252}"/>
              </a:ext>
            </a:extLst>
          </p:cNvPr>
          <p:cNvSpPr txBox="1">
            <a:spLocks/>
          </p:cNvSpPr>
          <p:nvPr/>
        </p:nvSpPr>
        <p:spPr>
          <a:xfrm>
            <a:off x="1462163" y="-125129"/>
            <a:ext cx="6394458" cy="10464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fr-FR" sz="3600" b="1">
                <a:solidFill>
                  <a:srgbClr val="05DA96"/>
                </a:solidFill>
              </a:rPr>
              <a:t>Ingénierie de projets</a:t>
            </a:r>
            <a:endParaRPr lang="fr-FR" sz="3600">
              <a:solidFill>
                <a:srgbClr val="05DA96"/>
              </a:solidFill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F70E04-3E4C-FE48-88FB-096B39A4131A}"/>
              </a:ext>
            </a:extLst>
          </p:cNvPr>
          <p:cNvSpPr/>
          <p:nvPr/>
        </p:nvSpPr>
        <p:spPr>
          <a:xfrm>
            <a:off x="6403300" y="473869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>
                <a:solidFill>
                  <a:srgbClr val="05DA96"/>
                </a:solidFill>
                <a:latin typeface="Montserrat" pitchFamily="2" charset="77"/>
              </a:rPr>
              <a:t>(3/3)</a:t>
            </a:r>
            <a:endParaRPr lang="en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38629AB-8D93-A14F-8DC0-708232F4DD03}"/>
              </a:ext>
            </a:extLst>
          </p:cNvPr>
          <p:cNvSpPr txBox="1">
            <a:spLocks/>
          </p:cNvSpPr>
          <p:nvPr/>
        </p:nvSpPr>
        <p:spPr>
          <a:xfrm>
            <a:off x="9473784" y="2275965"/>
            <a:ext cx="2308601" cy="11790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r"/>
            <a:r>
              <a:rPr lang="fr-FR" sz="1600">
                <a:solidFill>
                  <a:schemeClr val="tx1"/>
                </a:solidFill>
                <a:latin typeface="Montserrat" pitchFamily="2" charset="77"/>
              </a:rPr>
              <a:t>L’interface</a:t>
            </a:r>
          </a:p>
          <a:p>
            <a:pPr algn="r"/>
            <a:r>
              <a:rPr lang="fr-FR" sz="1600" b="1" err="1">
                <a:solidFill>
                  <a:schemeClr val="tx1"/>
                </a:solidFill>
                <a:latin typeface="Montserrat" pitchFamily="2" charset="77"/>
              </a:rPr>
              <a:t>MaQuestion</a:t>
            </a:r>
            <a:endParaRPr lang="fr-FR" sz="1600" b="1">
              <a:solidFill>
                <a:schemeClr val="tx1"/>
              </a:solidFill>
              <a:latin typeface="Montserrat" pitchFamily="2" charset="77"/>
            </a:endParaRPr>
          </a:p>
          <a:p>
            <a:pPr algn="r"/>
            <a:r>
              <a:rPr lang="fr-FR" sz="1600">
                <a:solidFill>
                  <a:schemeClr val="tx1"/>
                </a:solidFill>
                <a:latin typeface="Montserrat" pitchFamily="2" charset="77"/>
              </a:rPr>
              <a:t>#</a:t>
            </a:r>
            <a:r>
              <a:rPr lang="fr-FR" sz="1600" err="1">
                <a:solidFill>
                  <a:schemeClr val="tx1"/>
                </a:solidFill>
                <a:latin typeface="Montserrat" pitchFamily="2" charset="77"/>
              </a:rPr>
              <a:t>biodiversitéBZH</a:t>
            </a:r>
            <a:endParaRPr lang="fr-FR" sz="16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3B8ADA8-C64C-7C43-9F12-14FEFBB7B999}"/>
              </a:ext>
            </a:extLst>
          </p:cNvPr>
          <p:cNvSpPr txBox="1">
            <a:spLocks/>
          </p:cNvSpPr>
          <p:nvPr/>
        </p:nvSpPr>
        <p:spPr>
          <a:xfrm>
            <a:off x="7687904" y="4615489"/>
            <a:ext cx="4087075" cy="91323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pPr algn="l"/>
            <a:r>
              <a:rPr lang="fr-FR" sz="1600">
                <a:solidFill>
                  <a:schemeClr val="tx1"/>
                </a:solidFill>
                <a:latin typeface="Montserrat" pitchFamily="2" charset="77"/>
              </a:rPr>
              <a:t>pour </a:t>
            </a:r>
            <a:r>
              <a:rPr lang="fr-FR" sz="1600" b="1">
                <a:solidFill>
                  <a:schemeClr val="tx1"/>
                </a:solidFill>
                <a:latin typeface="Montserrat" pitchFamily="2" charset="77"/>
              </a:rPr>
              <a:t>mettre en relation </a:t>
            </a:r>
            <a:r>
              <a:rPr lang="fr-FR" sz="1600">
                <a:solidFill>
                  <a:schemeClr val="tx1"/>
                </a:solidFill>
                <a:latin typeface="Montserrat" pitchFamily="2" charset="77"/>
              </a:rPr>
              <a:t>les projets avec les ressources, les compétences et les financements</a:t>
            </a:r>
          </a:p>
        </p:txBody>
      </p:sp>
    </p:spTree>
    <p:extLst>
      <p:ext uri="{BB962C8B-B14F-4D97-AF65-F5344CB8AC3E}">
        <p14:creationId xmlns:p14="http://schemas.microsoft.com/office/powerpoint/2010/main" val="366361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797859" y="-493058"/>
            <a:ext cx="9771529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endParaRPr lang="fr-FR" sz="2800">
              <a:latin typeface="Paytone One"/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2800">
                <a:latin typeface="Paytone One"/>
                <a:cs typeface="Calibri"/>
              </a:rPr>
              <a:t>Introduction</a:t>
            </a:r>
            <a:endParaRPr lang="en-US">
              <a:latin typeface="Montserrat"/>
              <a:cs typeface="Calibri"/>
            </a:endParaRPr>
          </a:p>
          <a:p>
            <a:endParaRPr lang="en-US">
              <a:latin typeface="Calibri" panose="020F0502020204030204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8BE198-FA68-9104-3688-2303D23DACE5}"/>
              </a:ext>
            </a:extLst>
          </p:cNvPr>
          <p:cNvSpPr txBox="1"/>
          <p:nvPr/>
        </p:nvSpPr>
        <p:spPr>
          <a:xfrm>
            <a:off x="1990165" y="1604682"/>
            <a:ext cx="8857129" cy="37850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Montserrat"/>
                <a:cs typeface="Calibri"/>
              </a:rPr>
              <a:t>Les travaux de l'équipe-projet : une </a:t>
            </a:r>
            <a:r>
              <a:rPr lang="en-US" dirty="0" err="1">
                <a:latin typeface="Montserrat"/>
                <a:cs typeface="Calibri"/>
              </a:rPr>
              <a:t>attente</a:t>
            </a:r>
            <a:r>
              <a:rPr lang="en-US" dirty="0">
                <a:latin typeface="Montserrat"/>
                <a:cs typeface="Calibri"/>
              </a:rPr>
              <a:t> forte </a:t>
            </a:r>
            <a:r>
              <a:rPr lang="en-US" dirty="0" err="1">
                <a:latin typeface="Montserrat"/>
                <a:cs typeface="Calibri"/>
              </a:rPr>
              <a:t>inscrite</a:t>
            </a:r>
            <a:r>
              <a:rPr lang="en-US" dirty="0">
                <a:latin typeface="Montserrat"/>
                <a:cs typeface="Calibri"/>
              </a:rPr>
              <a:t> au </a:t>
            </a:r>
            <a:r>
              <a:rPr lang="en-US" b="1" dirty="0">
                <a:solidFill>
                  <a:srgbClr val="0025FF"/>
                </a:solidFill>
                <a:latin typeface="Montserrat"/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 </a:t>
            </a:r>
            <a:r>
              <a:rPr lang="en-US" b="1" dirty="0" err="1">
                <a:solidFill>
                  <a:srgbClr val="0025FF"/>
                </a:solidFill>
                <a:latin typeface="Montserrat"/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d'actions</a:t>
            </a:r>
            <a:r>
              <a:rPr lang="en-US" b="1" dirty="0">
                <a:solidFill>
                  <a:srgbClr val="0025FF"/>
                </a:solidFill>
                <a:latin typeface="Montserrat"/>
                <a:cs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2022</a:t>
            </a:r>
            <a:endParaRPr lang="en-US" b="1" dirty="0">
              <a:solidFill>
                <a:srgbClr val="0025FF"/>
              </a:solidFill>
              <a:latin typeface="Montserra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Montserrat"/>
                <a:cs typeface="Calibri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Montserrat"/>
                <a:cs typeface="Calibri"/>
              </a:rPr>
              <a:t>  </a:t>
            </a:r>
            <a:r>
              <a:rPr lang="en-US" b="1" dirty="0">
                <a:latin typeface="Montserrat"/>
                <a:cs typeface="Calibri"/>
              </a:rPr>
              <a:t> Objectif </a:t>
            </a:r>
            <a:r>
              <a:rPr lang="en-US" dirty="0">
                <a:latin typeface="Montserrat"/>
                <a:cs typeface="Calibri"/>
              </a:rPr>
              <a:t>: un </a:t>
            </a:r>
            <a:r>
              <a:rPr lang="en-US" b="1" dirty="0" err="1">
                <a:solidFill>
                  <a:srgbClr val="0025FF"/>
                </a:solidFill>
                <a:latin typeface="Montserrat"/>
                <a:cs typeface="Calibri"/>
              </a:rPr>
              <a:t>Réseau</a:t>
            </a:r>
            <a:r>
              <a:rPr lang="en-US" b="1" dirty="0">
                <a:solidFill>
                  <a:srgbClr val="0025FF"/>
                </a:solidFill>
                <a:latin typeface="Montserrat"/>
                <a:cs typeface="Calibri"/>
              </a:rPr>
              <a:t> </a:t>
            </a:r>
            <a:r>
              <a:rPr lang="en-US" b="1" dirty="0" err="1">
                <a:solidFill>
                  <a:srgbClr val="0025FF"/>
                </a:solidFill>
                <a:latin typeface="Montserrat"/>
                <a:cs typeface="Calibri"/>
              </a:rPr>
              <a:t>structuré</a:t>
            </a:r>
            <a:r>
              <a:rPr lang="en-US" b="1" dirty="0">
                <a:solidFill>
                  <a:srgbClr val="0025FF"/>
                </a:solidFill>
                <a:latin typeface="Montserrat"/>
                <a:cs typeface="Calibri"/>
              </a:rPr>
              <a:t> pour </a:t>
            </a:r>
            <a:r>
              <a:rPr lang="en-US" b="1" dirty="0" err="1">
                <a:solidFill>
                  <a:srgbClr val="0025FF"/>
                </a:solidFill>
                <a:latin typeface="Montserrat"/>
                <a:cs typeface="Calibri"/>
              </a:rPr>
              <a:t>novembre</a:t>
            </a:r>
            <a:r>
              <a:rPr lang="en-US" b="1" dirty="0">
                <a:solidFill>
                  <a:srgbClr val="0025FF"/>
                </a:solidFill>
                <a:latin typeface="Montserrat"/>
                <a:cs typeface="Calibri"/>
              </a:rPr>
              <a:t> 2022</a:t>
            </a:r>
            <a:r>
              <a:rPr lang="en-US" dirty="0">
                <a:latin typeface="Montserrat"/>
                <a:cs typeface="Calibri"/>
              </a:rPr>
              <a:t> – information du CA à </a:t>
            </a:r>
            <a:r>
              <a:rPr lang="en-US" dirty="0" err="1">
                <a:latin typeface="Montserrat"/>
                <a:cs typeface="Calibri"/>
              </a:rPr>
              <a:t>partir</a:t>
            </a:r>
            <a:r>
              <a:rPr lang="en-US" dirty="0">
                <a:latin typeface="Montserrat"/>
                <a:cs typeface="Calibri"/>
              </a:rPr>
              <a:t> du 29 </a:t>
            </a:r>
            <a:r>
              <a:rPr lang="en-US" dirty="0" err="1">
                <a:latin typeface="Montserrat"/>
                <a:cs typeface="Calibri"/>
              </a:rPr>
              <a:t>septembre</a:t>
            </a:r>
            <a:r>
              <a:rPr lang="en-US" dirty="0">
                <a:latin typeface="Montserrat"/>
                <a:cs typeface="Calibri"/>
              </a:rPr>
              <a:t> 2022</a:t>
            </a:r>
          </a:p>
          <a:p>
            <a:pPr>
              <a:lnSpc>
                <a:spcPct val="150000"/>
              </a:lnSpc>
            </a:pPr>
            <a:endParaRPr lang="en-US" dirty="0">
              <a:latin typeface="Paytone One"/>
              <a:cs typeface="Calibri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Montserrat"/>
                <a:cs typeface="Calibri"/>
              </a:rPr>
              <a:t>Les actus du </a:t>
            </a:r>
            <a:r>
              <a:rPr lang="en-US" dirty="0" err="1">
                <a:latin typeface="Montserrat"/>
                <a:cs typeface="Calibri"/>
              </a:rPr>
              <a:t>Réseau</a:t>
            </a:r>
            <a:r>
              <a:rPr lang="en-US" dirty="0">
                <a:latin typeface="Montserrat"/>
                <a:cs typeface="Calibri"/>
              </a:rPr>
              <a:t> : le travail sur la qualification de </a:t>
            </a:r>
            <a:r>
              <a:rPr lang="en-US" dirty="0" err="1">
                <a:latin typeface="Montserrat"/>
                <a:cs typeface="Calibri"/>
              </a:rPr>
              <a:t>l'offre</a:t>
            </a:r>
            <a:r>
              <a:rPr lang="en-US" dirty="0">
                <a:latin typeface="Montserrat"/>
                <a:cs typeface="Calibri"/>
              </a:rPr>
              <a:t> </a:t>
            </a:r>
            <a:r>
              <a:rPr lang="en-US" dirty="0" err="1">
                <a:latin typeface="Montserrat"/>
                <a:cs typeface="Calibri"/>
              </a:rPr>
              <a:t>d'accompagnement</a:t>
            </a:r>
            <a:r>
              <a:rPr lang="en-US" dirty="0">
                <a:latin typeface="Montserrat"/>
                <a:cs typeface="Calibri"/>
              </a:rPr>
              <a:t> des </a:t>
            </a:r>
            <a:r>
              <a:rPr lang="en-US" dirty="0" err="1">
                <a:latin typeface="Montserrat"/>
                <a:cs typeface="Calibri"/>
              </a:rPr>
              <a:t>contributeurs</a:t>
            </a:r>
            <a:r>
              <a:rPr lang="en-US" dirty="0">
                <a:latin typeface="Montserrat"/>
                <a:cs typeface="Calibri"/>
              </a:rPr>
              <a:t> se </a:t>
            </a:r>
            <a:r>
              <a:rPr lang="en-US" dirty="0" err="1">
                <a:latin typeface="Montserrat"/>
                <a:cs typeface="Calibri"/>
              </a:rPr>
              <a:t>poursuit</a:t>
            </a:r>
            <a:r>
              <a:rPr lang="en-US" dirty="0">
                <a:latin typeface="Montserrat"/>
                <a:cs typeface="Calibri"/>
              </a:rPr>
              <a:t> </a:t>
            </a:r>
          </a:p>
          <a:p>
            <a:pPr>
              <a:lnSpc>
                <a:spcPct val="150000"/>
              </a:lnSpc>
            </a:pPr>
            <a:endParaRPr lang="en-US" dirty="0">
              <a:latin typeface="Montserra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Montserrat"/>
                <a:cs typeface="Calibri"/>
              </a:rPr>
              <a:t>30 </a:t>
            </a:r>
            <a:r>
              <a:rPr lang="en-US" dirty="0" err="1">
                <a:latin typeface="Montserrat"/>
                <a:cs typeface="Calibri"/>
              </a:rPr>
              <a:t>contributeurs</a:t>
            </a:r>
            <a:r>
              <a:rPr lang="en-US" dirty="0">
                <a:latin typeface="Montserrat"/>
                <a:cs typeface="Calibri"/>
              </a:rPr>
              <a:t> </a:t>
            </a:r>
            <a:r>
              <a:rPr lang="en-US" dirty="0" err="1">
                <a:latin typeface="Montserrat"/>
                <a:cs typeface="Calibri"/>
              </a:rPr>
              <a:t>contactés</a:t>
            </a:r>
            <a:r>
              <a:rPr lang="en-US" dirty="0">
                <a:latin typeface="Montserrat"/>
                <a:cs typeface="Calibri"/>
              </a:rPr>
              <a:t> – 15 fiches mises à jour ( 77 </a:t>
            </a:r>
            <a:r>
              <a:rPr lang="en-US" dirty="0" err="1">
                <a:latin typeface="Montserrat"/>
                <a:cs typeface="Calibri"/>
              </a:rPr>
              <a:t>contributeurs</a:t>
            </a:r>
            <a:r>
              <a:rPr lang="en-US" dirty="0">
                <a:latin typeface="Montserrat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788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1844213" y="874357"/>
            <a:ext cx="8725175" cy="65864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dirty="0">
              <a:latin typeface="Paytone One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Montserrat"/>
                <a:cs typeface="Calibri"/>
              </a:rPr>
              <a:t>- Travail </a:t>
            </a:r>
            <a:r>
              <a:rPr lang="en-US" dirty="0" err="1">
                <a:latin typeface="Montserrat"/>
                <a:cs typeface="Calibri"/>
              </a:rPr>
              <a:t>en</a:t>
            </a:r>
            <a:r>
              <a:rPr lang="en-US" dirty="0">
                <a:latin typeface="Montserrat"/>
                <a:cs typeface="Calibri"/>
              </a:rPr>
              <a:t> </a:t>
            </a:r>
            <a:r>
              <a:rPr lang="en-US" dirty="0" err="1">
                <a:latin typeface="Montserrat"/>
                <a:cs typeface="Calibri"/>
              </a:rPr>
              <a:t>cours</a:t>
            </a:r>
            <a:r>
              <a:rPr lang="en-US" dirty="0">
                <a:latin typeface="Montserrat"/>
                <a:cs typeface="Calibri"/>
              </a:rPr>
              <a:t> sur la V 2 de </a:t>
            </a:r>
            <a:r>
              <a:rPr lang="en-US" dirty="0" err="1">
                <a:latin typeface="Montserrat"/>
                <a:cs typeface="Calibri"/>
              </a:rPr>
              <a:t>l’interface</a:t>
            </a:r>
            <a:r>
              <a:rPr lang="en-US" dirty="0">
                <a:latin typeface="Montserrat"/>
                <a:cs typeface="Calibri"/>
              </a:rPr>
              <a:t> MaQuestion #biodiversitéBZH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tserrat"/>
                <a:cs typeface="Calibri"/>
              </a:rPr>
              <a:t>    </a:t>
            </a:r>
            <a:r>
              <a:rPr lang="en-US" b="1" dirty="0">
                <a:latin typeface="Montserrat"/>
                <a:cs typeface="Calibri"/>
              </a:rPr>
              <a:t> Objectif </a:t>
            </a:r>
            <a:r>
              <a:rPr lang="en-US" dirty="0">
                <a:latin typeface="Montserrat"/>
                <a:cs typeface="Calibri"/>
              </a:rPr>
              <a:t>: des </a:t>
            </a:r>
            <a:r>
              <a:rPr lang="en-US" dirty="0" err="1">
                <a:latin typeface="Montserrat"/>
                <a:cs typeface="Calibri"/>
              </a:rPr>
              <a:t>résultats</a:t>
            </a:r>
            <a:r>
              <a:rPr lang="en-US" dirty="0">
                <a:latin typeface="Montserrat"/>
                <a:cs typeface="Calibri"/>
              </a:rPr>
              <a:t> </a:t>
            </a:r>
            <a:r>
              <a:rPr lang="en-US" dirty="0" err="1">
                <a:latin typeface="Montserrat"/>
                <a:cs typeface="Calibri"/>
              </a:rPr>
              <a:t>mieux</a:t>
            </a:r>
            <a:r>
              <a:rPr lang="en-US" dirty="0">
                <a:latin typeface="Montserrat"/>
                <a:cs typeface="Calibri"/>
              </a:rPr>
              <a:t> </a:t>
            </a:r>
            <a:r>
              <a:rPr lang="en-US" dirty="0" err="1">
                <a:latin typeface="Montserrat"/>
                <a:cs typeface="Calibri"/>
              </a:rPr>
              <a:t>ciblés</a:t>
            </a:r>
            <a:r>
              <a:rPr lang="en-US" dirty="0">
                <a:latin typeface="Montserrat"/>
                <a:cs typeface="Calibri"/>
              </a:rPr>
              <a:t> pour les </a:t>
            </a:r>
            <a:r>
              <a:rPr lang="en-US" dirty="0" err="1">
                <a:latin typeface="Montserrat"/>
                <a:cs typeface="Calibri"/>
              </a:rPr>
              <a:t>porteurs</a:t>
            </a:r>
            <a:r>
              <a:rPr lang="en-US" dirty="0">
                <a:latin typeface="Montserrat"/>
                <a:cs typeface="Calibri"/>
              </a:rPr>
              <a:t> de </a:t>
            </a:r>
            <a:r>
              <a:rPr lang="en-US" dirty="0" err="1">
                <a:latin typeface="Montserrat"/>
                <a:cs typeface="Calibri"/>
              </a:rPr>
              <a:t>projets</a:t>
            </a:r>
            <a:endParaRPr lang="en-US" dirty="0">
              <a:latin typeface="Montserrat"/>
              <a:cs typeface="Calibri"/>
            </a:endParaRPr>
          </a:p>
          <a:p>
            <a:pPr>
              <a:lnSpc>
                <a:spcPct val="150000"/>
              </a:lnSpc>
            </a:pPr>
            <a:endParaRPr lang="en-US" dirty="0">
              <a:latin typeface="Montserra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Montserrat"/>
                <a:cs typeface="Calibri"/>
              </a:rPr>
              <a:t>- Travail sur les mots </a:t>
            </a:r>
            <a:r>
              <a:rPr lang="en-US" dirty="0" err="1">
                <a:latin typeface="Montserrat"/>
                <a:cs typeface="Calibri"/>
              </a:rPr>
              <a:t>clés</a:t>
            </a:r>
            <a:r>
              <a:rPr lang="en-US" dirty="0">
                <a:latin typeface="Montserrat"/>
                <a:cs typeface="Calibri"/>
              </a:rPr>
              <a:t> et </a:t>
            </a:r>
            <a:r>
              <a:rPr lang="en-US" dirty="0" err="1">
                <a:latin typeface="Montserrat"/>
                <a:cs typeface="Calibri"/>
              </a:rPr>
              <a:t>intégration</a:t>
            </a:r>
            <a:r>
              <a:rPr lang="en-US" dirty="0">
                <a:latin typeface="Montserrat"/>
                <a:cs typeface="Calibri"/>
              </a:rPr>
              <a:t> des contributions de l’équipe-projet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Montserrat"/>
                <a:cs typeface="Calibri"/>
              </a:rPr>
              <a:t> (planning de production </a:t>
            </a:r>
            <a:r>
              <a:rPr lang="en-US" dirty="0" err="1">
                <a:latin typeface="Montserrat"/>
                <a:cs typeface="Calibri"/>
              </a:rPr>
              <a:t>annexe</a:t>
            </a:r>
            <a:r>
              <a:rPr lang="en-US" dirty="0">
                <a:latin typeface="Montserrat"/>
                <a:cs typeface="Calibri"/>
              </a:rPr>
              <a:t> 1) </a:t>
            </a:r>
            <a:r>
              <a:rPr lang="en-US" dirty="0" err="1">
                <a:latin typeface="Montserrat"/>
                <a:cs typeface="Calibri"/>
              </a:rPr>
              <a:t>dont</a:t>
            </a:r>
            <a:r>
              <a:rPr lang="en-US" dirty="0">
                <a:latin typeface="Montserrat"/>
                <a:cs typeface="Calibri"/>
              </a:rPr>
              <a:t> </a:t>
            </a:r>
            <a:r>
              <a:rPr lang="en-US" dirty="0" err="1">
                <a:latin typeface="Montserrat"/>
                <a:cs typeface="Calibri"/>
              </a:rPr>
              <a:t>intégration</a:t>
            </a:r>
            <a:r>
              <a:rPr lang="en-US" dirty="0">
                <a:latin typeface="Montserrat"/>
                <a:cs typeface="Calibri"/>
              </a:rPr>
              <a:t> des RETEX dans la V2 de MaQuestion #biodiversitéBZH </a:t>
            </a:r>
          </a:p>
          <a:p>
            <a:pPr>
              <a:lnSpc>
                <a:spcPct val="150000"/>
              </a:lnSpc>
            </a:pPr>
            <a:endParaRPr lang="en-US" dirty="0">
              <a:latin typeface="Montserra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Montserrat"/>
                <a:cs typeface="Calibri"/>
              </a:rPr>
              <a:t>Des </a:t>
            </a:r>
            <a:r>
              <a:rPr lang="en-US" b="1" dirty="0" err="1">
                <a:latin typeface="Montserrat"/>
                <a:cs typeface="Calibri"/>
              </a:rPr>
              <a:t>améliorations</a:t>
            </a:r>
            <a:r>
              <a:rPr lang="en-US" b="1" dirty="0">
                <a:latin typeface="Montserrat"/>
                <a:cs typeface="Calibri"/>
              </a:rPr>
              <a:t> au profit des </a:t>
            </a:r>
            <a:r>
              <a:rPr lang="en-US" b="1" dirty="0" err="1">
                <a:latin typeface="Montserrat"/>
                <a:cs typeface="Calibri"/>
              </a:rPr>
              <a:t>contributeurs</a:t>
            </a:r>
            <a:r>
              <a:rPr lang="en-US" b="1" dirty="0">
                <a:latin typeface="Montserrat"/>
                <a:cs typeface="Calibri"/>
              </a:rPr>
              <a:t> et des </a:t>
            </a:r>
            <a:r>
              <a:rPr lang="en-US" b="1" dirty="0" err="1">
                <a:latin typeface="Montserrat"/>
                <a:cs typeface="Calibri"/>
              </a:rPr>
              <a:t>bénéficiaires</a:t>
            </a:r>
            <a:r>
              <a:rPr lang="en-US" b="1" dirty="0">
                <a:latin typeface="Montserrat"/>
                <a:cs typeface="Calibri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latin typeface="Montserrat"/>
              <a:cs typeface="Calibri"/>
            </a:endParaRPr>
          </a:p>
          <a:p>
            <a:pPr algn="ctr"/>
            <a:endParaRPr lang="en-US" sz="2800" dirty="0">
              <a:latin typeface="Kumbh Sans"/>
              <a:cs typeface="Calibri"/>
            </a:endParaRPr>
          </a:p>
          <a:p>
            <a:pPr algn="ctr"/>
            <a:endParaRPr lang="en-US" sz="2800" dirty="0">
              <a:latin typeface="Kumbh Sans"/>
              <a:cs typeface="Calibri"/>
            </a:endParaRPr>
          </a:p>
          <a:p>
            <a:endParaRPr lang="en-US" dirty="0">
              <a:latin typeface="Montserrat"/>
              <a:cs typeface="Calibri"/>
            </a:endParaRPr>
          </a:p>
          <a:p>
            <a:endParaRPr lang="en-US" dirty="0">
              <a:latin typeface="Montserrat"/>
              <a:cs typeface="Calibri"/>
            </a:endParaRPr>
          </a:p>
          <a:p>
            <a:endParaRPr lang="en-US" dirty="0">
              <a:latin typeface="Calibri" panose="020F0502020204030204"/>
              <a:cs typeface="Calibri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1036A8B1-9B4E-E4C9-2F31-9BF7067BF268}"/>
              </a:ext>
            </a:extLst>
          </p:cNvPr>
          <p:cNvSpPr txBox="1"/>
          <p:nvPr/>
        </p:nvSpPr>
        <p:spPr>
          <a:xfrm>
            <a:off x="797859" y="-493058"/>
            <a:ext cx="9771529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endParaRPr lang="fr-FR" sz="2800">
              <a:latin typeface="Paytone One"/>
              <a:ea typeface="+mn-lt"/>
              <a:cs typeface="+mn-lt"/>
            </a:endParaRPr>
          </a:p>
          <a:p>
            <a:pPr algn="ctr">
              <a:lnSpc>
                <a:spcPct val="150000"/>
              </a:lnSpc>
            </a:pPr>
            <a:r>
              <a:rPr lang="en-US" sz="2800">
                <a:latin typeface="Paytone One"/>
                <a:cs typeface="Calibri"/>
              </a:rPr>
              <a:t>Introduction</a:t>
            </a:r>
            <a:endParaRPr lang="en-US">
              <a:latin typeface="Montserrat"/>
              <a:cs typeface="Calibri"/>
            </a:endParaRPr>
          </a:p>
          <a:p>
            <a:endParaRPr lang="en-US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16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-293615" y="2977149"/>
            <a:ext cx="12011025" cy="2708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Paytone One"/>
                <a:cs typeface="Calibri"/>
              </a:rPr>
              <a:t> </a:t>
            </a:r>
          </a:p>
          <a:p>
            <a:pPr algn="ctr"/>
            <a:endParaRPr lang="en-US" sz="2800">
              <a:latin typeface="Paytone One" panose="00000500000000000000" pitchFamily="2" charset="0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A7631D-F683-4127-A95C-CE1C8A39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4" y="1507445"/>
            <a:ext cx="4849631" cy="14065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5C6546CA-7475-566B-B8E9-9230AC145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77189"/>
              </p:ext>
            </p:extLst>
          </p:nvPr>
        </p:nvGraphicFramePr>
        <p:xfrm>
          <a:off x="1002812" y="3450471"/>
          <a:ext cx="2571750" cy="202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186D02C-0FB6-C4E4-A396-ED31C05E6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387238"/>
              </p:ext>
            </p:extLst>
          </p:nvPr>
        </p:nvGraphicFramePr>
        <p:xfrm>
          <a:off x="3695212" y="3521979"/>
          <a:ext cx="3634971" cy="202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261F91D-5B27-9A1B-4ECF-8A0EBD18B21C}"/>
              </a:ext>
            </a:extLst>
          </p:cNvPr>
          <p:cNvSpPr txBox="1"/>
          <p:nvPr/>
        </p:nvSpPr>
        <p:spPr>
          <a:xfrm>
            <a:off x="2139068" y="122616"/>
            <a:ext cx="6428232" cy="67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Paytone One"/>
                <a:cs typeface="Calibri"/>
              </a:rPr>
              <a:t>Introduction</a:t>
            </a:r>
            <a:endParaRPr lang="en-US" sz="280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4D6BD90A-133E-54E8-9AF1-9987D3CCC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924659"/>
              </p:ext>
            </p:extLst>
          </p:nvPr>
        </p:nvGraphicFramePr>
        <p:xfrm>
          <a:off x="7868297" y="3501865"/>
          <a:ext cx="3755134" cy="2020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7116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540790" y="69206"/>
            <a:ext cx="10079277" cy="53091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Paytone One"/>
                <a:cs typeface="Calibri"/>
              </a:rPr>
              <a:t>Introduction</a:t>
            </a:r>
          </a:p>
          <a:p>
            <a:pPr algn="ctr">
              <a:lnSpc>
                <a:spcPct val="150000"/>
              </a:lnSpc>
            </a:pPr>
            <a:endParaRPr lang="en-US" sz="2000">
              <a:latin typeface="Paytone One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 sz="2000">
              <a:latin typeface="Paytone One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25FF"/>
                </a:solidFill>
                <a:latin typeface="Paytone One" panose="00000500000000000000" pitchFamily="2" charset="0"/>
                <a:cs typeface="Calibri"/>
              </a:rPr>
              <a:t>“La Dépêche” </a:t>
            </a:r>
            <a:r>
              <a:rPr lang="en-US" sz="2000">
                <a:latin typeface="Montserrat"/>
                <a:cs typeface="Calibri"/>
              </a:rPr>
              <a:t>de </a:t>
            </a:r>
            <a:r>
              <a:rPr lang="en-US" sz="2000" err="1">
                <a:latin typeface="Montserrat"/>
                <a:cs typeface="Calibri"/>
              </a:rPr>
              <a:t>juillet</a:t>
            </a:r>
            <a:r>
              <a:rPr lang="en-US" sz="2000">
                <a:latin typeface="Montserrat"/>
                <a:cs typeface="Calibri"/>
              </a:rPr>
              <a:t>  sur le </a:t>
            </a:r>
            <a:r>
              <a:rPr lang="en-US" sz="2000" err="1">
                <a:latin typeface="Montserrat"/>
                <a:cs typeface="Calibri"/>
              </a:rPr>
              <a:t>thème</a:t>
            </a:r>
            <a:r>
              <a:rPr lang="en-US" sz="2000">
                <a:latin typeface="Montserrat"/>
                <a:cs typeface="Calibri"/>
              </a:rPr>
              <a:t> de la </a:t>
            </a:r>
            <a:r>
              <a:rPr lang="en-US" sz="2000" err="1">
                <a:latin typeface="Montserrat"/>
                <a:cs typeface="Calibri"/>
              </a:rPr>
              <a:t>mer</a:t>
            </a:r>
            <a:r>
              <a:rPr lang="en-US" sz="2000">
                <a:latin typeface="Montserrat"/>
                <a:cs typeface="Calibri"/>
              </a:rPr>
              <a:t> et du littoral</a:t>
            </a:r>
            <a:endParaRPr lang="en-US" sz="2000">
              <a:latin typeface="Montserrat" panose="00000500000000000000" pitchFamily="2" charset="0"/>
              <a:cs typeface="Calibri"/>
            </a:endParaRPr>
          </a:p>
          <a:p>
            <a:pPr algn="ctr">
              <a:lnSpc>
                <a:spcPct val="150000"/>
              </a:lnSpc>
            </a:pPr>
            <a:endParaRPr lang="en-US">
              <a:latin typeface="Montserrat"/>
              <a:cs typeface="Calibri"/>
            </a:endParaRPr>
          </a:p>
          <a:p>
            <a:pPr>
              <a:lnSpc>
                <a:spcPct val="2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Calibri" panose="020F0502020204030204"/>
              <a:cs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AE88CF-BB50-851F-4BD5-ED8BB3145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079" y="2841593"/>
            <a:ext cx="2814870" cy="27398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036927F-41D5-A9E6-3793-B253B0256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5139">
            <a:off x="1195948" y="3609319"/>
            <a:ext cx="2605500" cy="21393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6D095E-BD02-109C-DF4B-432B23B69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48740">
            <a:off x="7517659" y="3544806"/>
            <a:ext cx="2972518" cy="26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2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17B5273-FF52-954D-8525-B85495B64B69}"/>
              </a:ext>
            </a:extLst>
          </p:cNvPr>
          <p:cNvSpPr txBox="1">
            <a:spLocks/>
          </p:cNvSpPr>
          <p:nvPr/>
        </p:nvSpPr>
        <p:spPr>
          <a:xfrm>
            <a:off x="-1" y="295261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endParaRPr lang="fr-FR" sz="18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020B1C8-92E5-EF49-B803-F11628010560}"/>
              </a:ext>
            </a:extLst>
          </p:cNvPr>
          <p:cNvSpPr txBox="1">
            <a:spLocks/>
          </p:cNvSpPr>
          <p:nvPr/>
        </p:nvSpPr>
        <p:spPr>
          <a:xfrm>
            <a:off x="-71035" y="2749244"/>
            <a:ext cx="12192000" cy="724650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Paytone One" pitchFamily="2" charset="77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Paytone One"/>
              </a:rPr>
              <a:t>Contributions mobilisées pour structurer le Réseau</a:t>
            </a:r>
            <a:endParaRPr lang="fr-FR" sz="2400" dirty="0"/>
          </a:p>
        </p:txBody>
      </p:sp>
      <p:sp>
        <p:nvSpPr>
          <p:cNvPr id="18" name="Espace réservé du pied de page 5">
            <a:extLst>
              <a:ext uri="{FF2B5EF4-FFF2-40B4-BE49-F238E27FC236}">
                <a16:creationId xmlns:a16="http://schemas.microsoft.com/office/drawing/2014/main" id="{2FE15315-5A1D-BF4D-9CCC-C39DA7B8BECD}"/>
              </a:ext>
            </a:extLst>
          </p:cNvPr>
          <p:cNvSpPr txBox="1">
            <a:spLocks/>
          </p:cNvSpPr>
          <p:nvPr/>
        </p:nvSpPr>
        <p:spPr>
          <a:xfrm>
            <a:off x="0" y="6430491"/>
            <a:ext cx="12191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b="1" i="0" kern="1200">
                <a:solidFill>
                  <a:srgbClr val="05DA96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19" name="Image 18" descr="Une image contenant texte&#10;&#10;Description générée automatiquement">
            <a:extLst>
              <a:ext uri="{FF2B5EF4-FFF2-40B4-BE49-F238E27FC236}">
                <a16:creationId xmlns:a16="http://schemas.microsoft.com/office/drawing/2014/main" id="{E514E8A4-8D85-DC40-86FE-564271EC5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403" y="6166019"/>
            <a:ext cx="1423194" cy="3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F31FB-EF95-4FD8-8B4E-13C9DB1F268A}"/>
              </a:ext>
            </a:extLst>
          </p:cNvPr>
          <p:cNvSpPr txBox="1"/>
          <p:nvPr/>
        </p:nvSpPr>
        <p:spPr>
          <a:xfrm>
            <a:off x="964836" y="532569"/>
            <a:ext cx="9695878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>
                <a:latin typeface="Paytone One"/>
                <a:ea typeface="+mn-lt"/>
                <a:cs typeface="Calibri"/>
              </a:rPr>
              <a:t>Méthodologie de travail </a:t>
            </a:r>
            <a:endParaRPr lang="fr-FR">
              <a:latin typeface="Calibri" panose="020F0502020204030204"/>
              <a:ea typeface="+mn-lt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fr-FR" sz="2800">
                <a:latin typeface="Paytone One"/>
                <a:ea typeface="+mn-lt"/>
                <a:cs typeface="Calibri"/>
              </a:rPr>
              <a:t>de structuration du Réseau</a:t>
            </a:r>
            <a:endParaRPr lang="fr-FR">
              <a:latin typeface="Calibri" panose="020F0502020204030204"/>
              <a:cs typeface="Calibri"/>
            </a:endParaRPr>
          </a:p>
          <a:p>
            <a:pPr>
              <a:lnSpc>
                <a:spcPct val="250000"/>
              </a:lnSpc>
            </a:pPr>
            <a:endParaRPr lang="en-US" sz="2800">
              <a:latin typeface="Paytone One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pPr algn="ctr"/>
            <a:endParaRPr lang="en-US" sz="2800">
              <a:latin typeface="Kumbh Sans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Montserrat"/>
              <a:cs typeface="Calibri"/>
            </a:endParaRPr>
          </a:p>
          <a:p>
            <a:endParaRPr lang="en-US">
              <a:latin typeface="Calibri" panose="020F0502020204030204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18B7757-2C1E-3F4B-0673-1E17075FD89F}"/>
              </a:ext>
            </a:extLst>
          </p:cNvPr>
          <p:cNvSpPr txBox="1"/>
          <p:nvPr/>
        </p:nvSpPr>
        <p:spPr>
          <a:xfrm>
            <a:off x="1904594" y="2690618"/>
            <a:ext cx="7816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Montserrat" panose="00000500000000000000" pitchFamily="2" charset="0"/>
              </a:rPr>
              <a:t>Les contributions mobilisées : 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Note technique </a:t>
            </a:r>
            <a:r>
              <a:rPr lang="fr-FR" err="1">
                <a:latin typeface="Montserrat" panose="00000500000000000000" pitchFamily="2" charset="0"/>
              </a:rPr>
              <a:t>co-rédigée</a:t>
            </a:r>
            <a:r>
              <a:rPr lang="fr-FR">
                <a:latin typeface="Montserrat" panose="00000500000000000000" pitchFamily="2" charset="0"/>
              </a:rPr>
              <a:t> par le CBNB le CD 29  et la Région</a:t>
            </a:r>
          </a:p>
          <a:p>
            <a:pPr marL="285750" indent="-285750">
              <a:buFontTx/>
              <a:buChar char="-"/>
            </a:pPr>
            <a:endParaRPr lang="fr-FR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>
                <a:latin typeface="Montserrat" panose="00000500000000000000" pitchFamily="2" charset="0"/>
              </a:rPr>
              <a:t>Les éléments issus de la préfiguration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r>
              <a:rPr lang="fr-FR">
                <a:latin typeface="Montserrat" panose="00000500000000000000" pitchFamily="2" charset="0"/>
              </a:rPr>
              <a:t>-   Les retours d’expérience dans les autres ARB </a:t>
            </a:r>
          </a:p>
          <a:p>
            <a:endParaRPr lang="fr-FR">
              <a:latin typeface="Montserrat" panose="00000500000000000000" pitchFamily="2" charset="0"/>
            </a:endParaRPr>
          </a:p>
          <a:p>
            <a:endParaRPr lang="fr-FR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279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29343c-e868-4873-967f-9aeba40d275c" xsi:nil="true"/>
    <lcf76f155ced4ddcb4097134ff3c332f xmlns="5fdee459-b234-4efb-91ff-bf274d36d4f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E0C1A88590F4DBF8A5E9343C60C77" ma:contentTypeVersion="17" ma:contentTypeDescription="Crée un document." ma:contentTypeScope="" ma:versionID="51785a8926f591d7445d4c08cbda0190">
  <xsd:schema xmlns:xsd="http://www.w3.org/2001/XMLSchema" xmlns:xs="http://www.w3.org/2001/XMLSchema" xmlns:p="http://schemas.microsoft.com/office/2006/metadata/properties" xmlns:ns2="5fdee459-b234-4efb-91ff-bf274d36d4ff" xmlns:ns3="4429343c-e868-4873-967f-9aeba40d275c" targetNamespace="http://schemas.microsoft.com/office/2006/metadata/properties" ma:root="true" ma:fieldsID="a64239c539e6a5e47f8678d246229259" ns2:_="" ns3:_="">
    <xsd:import namespace="5fdee459-b234-4efb-91ff-bf274d36d4ff"/>
    <xsd:import namespace="4429343c-e868-4873-967f-9aeba40d27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ee459-b234-4efb-91ff-bf274d36d4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8bcaa8d-e374-485b-924b-61817d660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29343c-e868-4873-967f-9aeba40d2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24a940-c018-412c-b698-2063e2c8d4a9}" ma:internalName="TaxCatchAll" ma:showField="CatchAllData" ma:web="4429343c-e868-4873-967f-9aeba40d27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0AAC3-AFB5-4B49-8885-A720E01755AD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fdee459-b234-4efb-91ff-bf274d36d4ff"/>
    <ds:schemaRef ds:uri="http://purl.org/dc/terms/"/>
    <ds:schemaRef ds:uri="http://www.w3.org/XML/1998/namespace"/>
    <ds:schemaRef ds:uri="http://schemas.microsoft.com/office/infopath/2007/PartnerControls"/>
    <ds:schemaRef ds:uri="4429343c-e868-4873-967f-9aeba40d275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A8B9D3B-8A7C-4FEA-825D-714AC27721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128BB8-BFAA-491A-899E-E906B74DBB64}">
  <ds:schemaRefs>
    <ds:schemaRef ds:uri="4429343c-e868-4873-967f-9aeba40d275c"/>
    <ds:schemaRef ds:uri="5fdee459-b234-4efb-91ff-bf274d36d4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2155</Words>
  <Application>Microsoft Office PowerPoint</Application>
  <PresentationFormat>Grand écran</PresentationFormat>
  <Paragraphs>565</Paragraphs>
  <Slides>38</Slides>
  <Notes>38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38</vt:i4>
      </vt:variant>
    </vt:vector>
  </HeadingPairs>
  <TitlesOfParts>
    <vt:vector size="54" baseType="lpstr">
      <vt:lpstr>Arial</vt:lpstr>
      <vt:lpstr>Calibri</vt:lpstr>
      <vt:lpstr>Kumbh Sans</vt:lpstr>
      <vt:lpstr>Montserrat</vt:lpstr>
      <vt:lpstr>Montserrat </vt:lpstr>
      <vt:lpstr>Montserrat ExtraBold</vt:lpstr>
      <vt:lpstr>Montserrat Medium</vt:lpstr>
      <vt:lpstr>Montserrat SemiBold</vt:lpstr>
      <vt:lpstr>Paytone One</vt:lpstr>
      <vt:lpstr>Segoe UI</vt:lpstr>
      <vt:lpstr>Conception personnalisée</vt:lpstr>
      <vt:lpstr>2_Conception personnalisée</vt:lpstr>
      <vt:lpstr>1_Conception personnalisée</vt:lpstr>
      <vt:lpstr>1_Conception personnalisée</vt:lpstr>
      <vt:lpstr>1_Conception personnalisée</vt:lpstr>
      <vt:lpstr>Conception personnalisée</vt:lpstr>
      <vt:lpstr>Equipe-projet  Réseau de l’accompagnement n° 2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Boivert</dc:creator>
  <cp:lastModifiedBy>Anne-Hélène LE DU</cp:lastModifiedBy>
  <cp:revision>30</cp:revision>
  <cp:lastPrinted>2021-09-22T09:19:57Z</cp:lastPrinted>
  <dcterms:created xsi:type="dcterms:W3CDTF">2020-11-18T12:42:54Z</dcterms:created>
  <dcterms:modified xsi:type="dcterms:W3CDTF">2022-06-22T15:16:42Z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0x01010002CE0C1A88590F4DBF8A5E9343C60C77</vt:lpwstr>
  </property>
  <property fmtid="{D5CDD505-2E9C-101B-9397-08002B2CF9AE}" pid="3" name="MediaServiceImageTags">
    <vt:lpwstr/>
  </property>
</Properties>
</file>