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jpeg"/>
  <Override PartName="/ppt/media/image11.jpg" ContentType="image/jpeg"/>
  <Override PartName="/ppt/media/image12.jpg" ContentType="image/jpeg"/>
  <Override PartName="/ppt/media/image22.jpg" ContentType="image/jpeg"/>
  <Override PartName="/ppt/media/image23.jpg" ContentType="image/jpeg"/>
  <Override PartName="/ppt/media/image24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</p:sldMasterIdLst>
  <p:notesMasterIdLst>
    <p:notesMasterId r:id="rId24"/>
  </p:notesMasterIdLst>
  <p:sldIdLst>
    <p:sldId id="263" r:id="rId6"/>
    <p:sldId id="380" r:id="rId7"/>
    <p:sldId id="403" r:id="rId8"/>
    <p:sldId id="377" r:id="rId9"/>
    <p:sldId id="379" r:id="rId10"/>
    <p:sldId id="382" r:id="rId11"/>
    <p:sldId id="417" r:id="rId12"/>
    <p:sldId id="419" r:id="rId13"/>
    <p:sldId id="423" r:id="rId14"/>
    <p:sldId id="431" r:id="rId15"/>
    <p:sldId id="406" r:id="rId16"/>
    <p:sldId id="407" r:id="rId17"/>
    <p:sldId id="418" r:id="rId18"/>
    <p:sldId id="408" r:id="rId19"/>
    <p:sldId id="409" r:id="rId20"/>
    <p:sldId id="450" r:id="rId21"/>
    <p:sldId id="449" r:id="rId22"/>
    <p:sldId id="45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FF"/>
    <a:srgbClr val="05DA96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88683-9318-542E-F459-75D46EB3374E}" v="2" dt="2021-09-03T12:41:01.467"/>
    <p1510:client id="{FA0BE058-907E-4E12-2AF7-6F280D7D3F4C}" v="1" dt="2021-08-18T13:14:53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3"/>
    <p:restoredTop sz="97013"/>
  </p:normalViewPr>
  <p:slideViewPr>
    <p:cSldViewPr snapToGrid="0" snapToObjects="1">
      <p:cViewPr varScale="1">
        <p:scale>
          <a:sx n="83" d="100"/>
          <a:sy n="83" d="100"/>
        </p:scale>
        <p:origin x="101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 dirty="0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 dirty="0"/>
              <a:t>Portrait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245F2E9-9016-5C4C-90E1-D4F719751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DC85DBC-0460-1042-9EDD-B66BE417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 dirty="0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 dirty="0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 dirty="0"/>
              <a:t>Modifier le titre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19D432AD-2FB3-7B4B-82BF-75EACABE8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A2203F6-AC13-0144-854D-7FAFD23B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978" y="-36095"/>
            <a:ext cx="12247955" cy="6961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FF2F3-E6F4-7148-A616-3DD2609A9AEC}"/>
              </a:ext>
            </a:extLst>
          </p:cNvPr>
          <p:cNvSpPr/>
          <p:nvPr userDrawn="1"/>
        </p:nvSpPr>
        <p:spPr>
          <a:xfrm>
            <a:off x="3512745" y="871661"/>
            <a:ext cx="4734962" cy="6065822"/>
          </a:xfrm>
          <a:prstGeom prst="rect">
            <a:avLst/>
          </a:prstGeom>
          <a:solidFill>
            <a:srgbClr val="00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02813" y="269631"/>
            <a:ext cx="865744" cy="865744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FE9DA9-B18F-664B-B7BD-495B6643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://www.biodiversite.bzh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B96ABB7-D171-0244-860B-F8154BC0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35" y="1400851"/>
            <a:ext cx="3911930" cy="903257"/>
          </a:xfrm>
        </p:spPr>
        <p:txBody>
          <a:bodyPr/>
          <a:lstStyle/>
          <a:p>
            <a:r>
              <a:rPr lang="fr-FR" sz="5400" b="1" dirty="0"/>
              <a:t>EN BREF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5AFC03C-4E3E-244E-BA40-5F9AD7491DB1}"/>
              </a:ext>
            </a:extLst>
          </p:cNvPr>
          <p:cNvSpPr txBox="1">
            <a:spLocks/>
          </p:cNvSpPr>
          <p:nvPr/>
        </p:nvSpPr>
        <p:spPr>
          <a:xfrm>
            <a:off x="0" y="2683090"/>
            <a:ext cx="12192000" cy="90325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Montserrat" pitchFamily="2" charset="77"/>
              </a:rPr>
              <a:t>Equipe-projet Réseau de l’accompagnement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A6A289D-DC28-2047-BA54-5A8AFA15E3EE}"/>
              </a:ext>
            </a:extLst>
          </p:cNvPr>
          <p:cNvSpPr txBox="1">
            <a:spLocks/>
          </p:cNvSpPr>
          <p:nvPr/>
        </p:nvSpPr>
        <p:spPr>
          <a:xfrm>
            <a:off x="253818" y="5379521"/>
            <a:ext cx="4797867" cy="4956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000" i="1">
                <a:latin typeface="Montserrat" pitchFamily="2" charset="77"/>
              </a:rPr>
              <a:t>Anne-Hélène Le Du</a:t>
            </a:r>
            <a:endParaRPr lang="fr-FR" sz="2000" i="1" dirty="0">
              <a:latin typeface="Montserrat" pitchFamily="2" charset="77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889188-66CC-3842-B1FB-1DB635CD1CE3}"/>
              </a:ext>
            </a:extLst>
          </p:cNvPr>
          <p:cNvSpPr txBox="1">
            <a:spLocks/>
          </p:cNvSpPr>
          <p:nvPr/>
        </p:nvSpPr>
        <p:spPr>
          <a:xfrm>
            <a:off x="2485285" y="3593052"/>
            <a:ext cx="7271531" cy="7648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000" i="1" dirty="0">
                <a:latin typeface="Montserrat" pitchFamily="2" charset="77"/>
              </a:rPr>
              <a:t>23 février 2022 Saint-Brieuc</a:t>
            </a:r>
          </a:p>
        </p:txBody>
      </p:sp>
    </p:spTree>
    <p:extLst>
      <p:ext uri="{BB962C8B-B14F-4D97-AF65-F5344CB8AC3E}">
        <p14:creationId xmlns:p14="http://schemas.microsoft.com/office/powerpoint/2010/main" val="37547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394542" y="319073"/>
            <a:ext cx="8213894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…à votre service !</a:t>
            </a:r>
            <a:endParaRPr lang="fr-FR" sz="3600" i="1" dirty="0">
              <a:solidFill>
                <a:srgbClr val="05DA96"/>
              </a:solidFill>
            </a:endParaRPr>
          </a:p>
        </p:txBody>
      </p:sp>
      <p:pic>
        <p:nvPicPr>
          <p:cNvPr id="50" name="Image 16">
            <a:extLst>
              <a:ext uri="{FF2B5EF4-FFF2-40B4-BE49-F238E27FC236}">
                <a16:creationId xmlns:a16="http://schemas.microsoft.com/office/drawing/2014/main" id="{7516094D-40F5-B340-A7A0-236B3CC8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53" name="Picture 5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C7B1F2B-7F42-D04E-A45B-96335412B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91" y="5480724"/>
            <a:ext cx="1685863" cy="975740"/>
          </a:xfrm>
          <a:prstGeom prst="rect">
            <a:avLst/>
          </a:prstGeom>
        </p:spPr>
      </p:pic>
      <p:pic>
        <p:nvPicPr>
          <p:cNvPr id="54" name="Picture 5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33994DE-F594-5C4B-B13A-6C2AC4FFB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98" y="1952127"/>
            <a:ext cx="1708156" cy="991833"/>
          </a:xfrm>
          <a:prstGeom prst="rect">
            <a:avLst/>
          </a:prstGeom>
        </p:spPr>
      </p:pic>
      <p:pic>
        <p:nvPicPr>
          <p:cNvPr id="59" name="Picture 5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7472360-EA73-F544-B614-F3D84BCD2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20" y="5315278"/>
            <a:ext cx="1684380" cy="975741"/>
          </a:xfrm>
          <a:prstGeom prst="rect">
            <a:avLst/>
          </a:prstGeom>
        </p:spPr>
      </p:pic>
      <p:pic>
        <p:nvPicPr>
          <p:cNvPr id="60" name="Picture 5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D5F100E-9F92-8443-8C80-84C88543F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57" y="3313109"/>
            <a:ext cx="1698719" cy="991833"/>
          </a:xfrm>
          <a:prstGeom prst="rect">
            <a:avLst/>
          </a:prstGeom>
        </p:spPr>
      </p:pic>
      <p:pic>
        <p:nvPicPr>
          <p:cNvPr id="61" name="Picture 6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612F034-A1E0-354F-9A2C-406820DC3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84" y="1839121"/>
            <a:ext cx="1698719" cy="984926"/>
          </a:xfrm>
          <a:prstGeom prst="rect">
            <a:avLst/>
          </a:prstGeom>
        </p:spPr>
      </p:pic>
      <p:pic>
        <p:nvPicPr>
          <p:cNvPr id="64" name="Picture 63" descr="A person taking a selfie&#10;&#10;Description automatically generated">
            <a:extLst>
              <a:ext uri="{FF2B5EF4-FFF2-40B4-BE49-F238E27FC236}">
                <a16:creationId xmlns:a16="http://schemas.microsoft.com/office/drawing/2014/main" id="{30C29052-845A-7F42-B9B9-48E3BAC67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3413" y="2219614"/>
            <a:ext cx="1086189" cy="1363514"/>
          </a:xfrm>
          <a:prstGeom prst="rect">
            <a:avLst/>
          </a:prstGeom>
        </p:spPr>
      </p:pic>
      <p:sp>
        <p:nvSpPr>
          <p:cNvPr id="65" name="Titre 1">
            <a:extLst>
              <a:ext uri="{FF2B5EF4-FFF2-40B4-BE49-F238E27FC236}">
                <a16:creationId xmlns:a16="http://schemas.microsoft.com/office/drawing/2014/main" id="{6FF8AEF7-D05F-524B-81A9-8FF4D705CA3F}"/>
              </a:ext>
            </a:extLst>
          </p:cNvPr>
          <p:cNvSpPr txBox="1">
            <a:spLocks/>
          </p:cNvSpPr>
          <p:nvPr/>
        </p:nvSpPr>
        <p:spPr>
          <a:xfrm>
            <a:off x="1567881" y="1251845"/>
            <a:ext cx="5171128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0025FF"/>
                </a:solidFill>
              </a:rPr>
              <a:t>Animation et mobilisation</a:t>
            </a: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30C4B157-0A42-9047-8CC5-E48B970567FD}"/>
              </a:ext>
            </a:extLst>
          </p:cNvPr>
          <p:cNvSpPr txBox="1">
            <a:spLocks/>
          </p:cNvSpPr>
          <p:nvPr/>
        </p:nvSpPr>
        <p:spPr>
          <a:xfrm>
            <a:off x="7781695" y="1635134"/>
            <a:ext cx="4512100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0025FF"/>
                </a:solidFill>
              </a:rPr>
              <a:t>Ingénierie de projets</a:t>
            </a:r>
          </a:p>
        </p:txBody>
      </p:sp>
      <p:pic>
        <p:nvPicPr>
          <p:cNvPr id="67" name="Picture 6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23616C1-55F5-CC41-8149-F22EF9717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7711" y="2477540"/>
            <a:ext cx="1101209" cy="1376511"/>
          </a:xfrm>
          <a:prstGeom prst="rect">
            <a:avLst/>
          </a:prstGeom>
        </p:spPr>
      </p:pic>
      <p:pic>
        <p:nvPicPr>
          <p:cNvPr id="68" name="Picture 6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11EA0C3-A217-0D4A-B87E-016131BE3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0718" y="2809814"/>
            <a:ext cx="1101209" cy="1401538"/>
          </a:xfrm>
          <a:prstGeom prst="rect">
            <a:avLst/>
          </a:prstGeom>
        </p:spPr>
      </p:pic>
      <p:sp>
        <p:nvSpPr>
          <p:cNvPr id="69" name="Titre 1">
            <a:extLst>
              <a:ext uri="{FF2B5EF4-FFF2-40B4-BE49-F238E27FC236}">
                <a16:creationId xmlns:a16="http://schemas.microsoft.com/office/drawing/2014/main" id="{91C430B3-CE9D-4F4F-A7F4-21B2A2578C44}"/>
              </a:ext>
            </a:extLst>
          </p:cNvPr>
          <p:cNvSpPr txBox="1">
            <a:spLocks/>
          </p:cNvSpPr>
          <p:nvPr/>
        </p:nvSpPr>
        <p:spPr>
          <a:xfrm>
            <a:off x="1965385" y="4727887"/>
            <a:ext cx="2535929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FFCE00"/>
                </a:solidFill>
              </a:rPr>
              <a:t>Support</a:t>
            </a:r>
          </a:p>
        </p:txBody>
      </p:sp>
      <p:sp>
        <p:nvSpPr>
          <p:cNvPr id="70" name="Titre 1">
            <a:extLst>
              <a:ext uri="{FF2B5EF4-FFF2-40B4-BE49-F238E27FC236}">
                <a16:creationId xmlns:a16="http://schemas.microsoft.com/office/drawing/2014/main" id="{8FB93DC6-90C4-7E42-993E-28B69790CEFF}"/>
              </a:ext>
            </a:extLst>
          </p:cNvPr>
          <p:cNvSpPr txBox="1">
            <a:spLocks/>
          </p:cNvSpPr>
          <p:nvPr/>
        </p:nvSpPr>
        <p:spPr>
          <a:xfrm>
            <a:off x="1885901" y="2933066"/>
            <a:ext cx="1380237" cy="3114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Leïla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Havard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E4EA99FF-2731-3A4A-B290-DFCCB33CF4E2}"/>
              </a:ext>
            </a:extLst>
          </p:cNvPr>
          <p:cNvSpPr txBox="1">
            <a:spLocks/>
          </p:cNvSpPr>
          <p:nvPr/>
        </p:nvSpPr>
        <p:spPr>
          <a:xfrm>
            <a:off x="2758651" y="4351231"/>
            <a:ext cx="1698719" cy="2647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Delphine Diard</a:t>
            </a:r>
          </a:p>
        </p:txBody>
      </p:sp>
      <p:sp>
        <p:nvSpPr>
          <p:cNvPr id="72" name="Titre 1">
            <a:extLst>
              <a:ext uri="{FF2B5EF4-FFF2-40B4-BE49-F238E27FC236}">
                <a16:creationId xmlns:a16="http://schemas.microsoft.com/office/drawing/2014/main" id="{7E3CE13C-7E9A-9949-9831-9239B1DF6E20}"/>
              </a:ext>
            </a:extLst>
          </p:cNvPr>
          <p:cNvSpPr txBox="1">
            <a:spLocks/>
          </p:cNvSpPr>
          <p:nvPr/>
        </p:nvSpPr>
        <p:spPr>
          <a:xfrm>
            <a:off x="3741893" y="2849814"/>
            <a:ext cx="1532605" cy="2795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Maud Bernard</a:t>
            </a: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EAC9A441-CEA0-A04C-9297-64092065F0CB}"/>
              </a:ext>
            </a:extLst>
          </p:cNvPr>
          <p:cNvSpPr txBox="1">
            <a:spLocks/>
          </p:cNvSpPr>
          <p:nvPr/>
        </p:nvSpPr>
        <p:spPr>
          <a:xfrm>
            <a:off x="7902541" y="3883255"/>
            <a:ext cx="1162560" cy="4255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Corentin Le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Bourhis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497D2E6B-FC71-F347-AF88-038BB38B721D}"/>
              </a:ext>
            </a:extLst>
          </p:cNvPr>
          <p:cNvSpPr txBox="1">
            <a:spLocks/>
          </p:cNvSpPr>
          <p:nvPr/>
        </p:nvSpPr>
        <p:spPr>
          <a:xfrm>
            <a:off x="9153145" y="4274673"/>
            <a:ext cx="1388703" cy="4255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Anne-Hélène Le Du</a:t>
            </a:r>
          </a:p>
        </p:txBody>
      </p:sp>
      <p:sp>
        <p:nvSpPr>
          <p:cNvPr id="75" name="Titre 1">
            <a:extLst>
              <a:ext uri="{FF2B5EF4-FFF2-40B4-BE49-F238E27FC236}">
                <a16:creationId xmlns:a16="http://schemas.microsoft.com/office/drawing/2014/main" id="{1B2CF9C8-82DF-D543-94FB-8DE6D7CB36ED}"/>
              </a:ext>
            </a:extLst>
          </p:cNvPr>
          <p:cNvSpPr txBox="1">
            <a:spLocks/>
          </p:cNvSpPr>
          <p:nvPr/>
        </p:nvSpPr>
        <p:spPr>
          <a:xfrm>
            <a:off x="10453067" y="3576274"/>
            <a:ext cx="1388703" cy="4745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Anne-Gaëlle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Touminet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33636F0C-A367-334C-B776-EB3F88FE57BE}"/>
              </a:ext>
            </a:extLst>
          </p:cNvPr>
          <p:cNvSpPr txBox="1">
            <a:spLocks/>
          </p:cNvSpPr>
          <p:nvPr/>
        </p:nvSpPr>
        <p:spPr>
          <a:xfrm>
            <a:off x="1968610" y="6268910"/>
            <a:ext cx="2027851" cy="287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Blandine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Dunesme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268A29B-143F-EF48-BF5C-B0486D517836}"/>
              </a:ext>
            </a:extLst>
          </p:cNvPr>
          <p:cNvSpPr txBox="1">
            <a:spLocks/>
          </p:cNvSpPr>
          <p:nvPr/>
        </p:nvSpPr>
        <p:spPr>
          <a:xfrm>
            <a:off x="4197354" y="6445579"/>
            <a:ext cx="1617044" cy="28353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Florent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Vilbert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4CC791-047D-B445-A094-E224A8FF00E4}"/>
              </a:ext>
            </a:extLst>
          </p:cNvPr>
          <p:cNvSpPr/>
          <p:nvPr/>
        </p:nvSpPr>
        <p:spPr>
          <a:xfrm>
            <a:off x="6069802" y="5354314"/>
            <a:ext cx="1466035" cy="958961"/>
          </a:xfrm>
          <a:prstGeom prst="rect">
            <a:avLst/>
          </a:prstGeom>
          <a:solidFill>
            <a:srgbClr val="B9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solidFill>
                <a:schemeClr val="tx1"/>
              </a:solidFill>
            </a:endParaRPr>
          </a:p>
        </p:txBody>
      </p:sp>
      <p:pic>
        <p:nvPicPr>
          <p:cNvPr id="40" name="Picture 3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3B05961-ACD4-F346-9CBF-093E0D91C1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032" y="5359234"/>
            <a:ext cx="949023" cy="949023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22E52733-E3CD-0C46-B38C-E4E51E9176A8}"/>
              </a:ext>
            </a:extLst>
          </p:cNvPr>
          <p:cNvSpPr txBox="1">
            <a:spLocks/>
          </p:cNvSpPr>
          <p:nvPr/>
        </p:nvSpPr>
        <p:spPr>
          <a:xfrm>
            <a:off x="5971713" y="6297134"/>
            <a:ext cx="1685863" cy="28353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Charlotte Bigard</a:t>
            </a:r>
          </a:p>
        </p:txBody>
      </p:sp>
    </p:spTree>
    <p:extLst>
      <p:ext uri="{BB962C8B-B14F-4D97-AF65-F5344CB8AC3E}">
        <p14:creationId xmlns:p14="http://schemas.microsoft.com/office/powerpoint/2010/main" val="184892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7048327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Des événements pour monter en compétence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73620" y="2027848"/>
            <a:ext cx="9618306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ontserrat ExtraBold" pitchFamily="2" charset="77"/>
              </a:rPr>
              <a:t>La </a:t>
            </a:r>
            <a:r>
              <a:rPr lang="en-GB" sz="1600" b="1" dirty="0" err="1">
                <a:latin typeface="Montserrat ExtraBold" pitchFamily="2" charset="77"/>
              </a:rPr>
              <a:t>biodiversité</a:t>
            </a:r>
            <a:r>
              <a:rPr lang="en-GB" sz="1600" b="1" dirty="0">
                <a:latin typeface="Montserrat ExtraBold" pitchFamily="2" charset="77"/>
              </a:rPr>
              <a:t> sur le terrain </a:t>
            </a:r>
          </a:p>
          <a:p>
            <a:endParaRPr lang="en-GB" sz="105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Montserrat" pitchFamily="2" charset="77"/>
              </a:rPr>
              <a:t>Visites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décideur·se·s</a:t>
            </a:r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Première </a:t>
            </a:r>
            <a:r>
              <a:rPr lang="en-GB" sz="1600" dirty="0" err="1">
                <a:latin typeface="Montserrat" pitchFamily="2" charset="77"/>
              </a:rPr>
              <a:t>saison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2021 </a:t>
            </a:r>
          </a:p>
          <a:p>
            <a:endParaRPr lang="en-GB" sz="1600" b="1" dirty="0">
              <a:latin typeface="Montserrat ExtraBold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Ateliers </a:t>
            </a:r>
          </a:p>
          <a:p>
            <a:endParaRPr lang="en-GB" sz="1000" b="1" dirty="0">
              <a:latin typeface="Montserrat ExtraBol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Tour de Bretagne pour les </a:t>
            </a:r>
            <a:r>
              <a:rPr lang="en-GB" sz="1600" dirty="0" err="1">
                <a:latin typeface="Montserrat" pitchFamily="2" charset="77"/>
              </a:rPr>
              <a:t>porteurs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projets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outils</a:t>
            </a:r>
            <a:r>
              <a:rPr lang="en-GB" sz="1600" i="1" dirty="0">
                <a:latin typeface="Montserrat" pitchFamily="2" charset="77"/>
              </a:rPr>
              <a:t>, retours </a:t>
            </a:r>
            <a:r>
              <a:rPr lang="en-GB" sz="1600" i="1" dirty="0" err="1">
                <a:latin typeface="Montserrat" pitchFamily="2" charset="77"/>
              </a:rPr>
              <a:t>d’expérience</a:t>
            </a:r>
            <a:r>
              <a:rPr lang="en-GB" sz="1600" i="1" dirty="0">
                <a:latin typeface="Montserrat" pitchFamily="2" charset="77"/>
              </a:rPr>
              <a:t>, contacts,…)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Première </a:t>
            </a:r>
            <a:r>
              <a:rPr lang="en-GB" sz="1600" dirty="0" err="1">
                <a:latin typeface="Montserrat" pitchFamily="2" charset="77"/>
              </a:rPr>
              <a:t>série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mai-juillet</a:t>
            </a:r>
            <a:r>
              <a:rPr lang="en-GB" sz="1600" i="1" dirty="0">
                <a:latin typeface="Montserrat" pitchFamily="2" charset="77"/>
              </a:rPr>
              <a:t> </a:t>
            </a:r>
            <a:r>
              <a:rPr lang="en-GB" sz="1600" i="1" dirty="0" err="1">
                <a:latin typeface="Montserrat" pitchFamily="2" charset="77"/>
              </a:rPr>
              <a:t>puis</a:t>
            </a:r>
            <a:r>
              <a:rPr lang="en-GB" sz="1600" i="1" dirty="0">
                <a:latin typeface="Montserrat" pitchFamily="2" charset="77"/>
              </a:rPr>
              <a:t> </a:t>
            </a:r>
            <a:r>
              <a:rPr lang="en-GB" sz="1600" i="1" dirty="0" err="1">
                <a:latin typeface="Montserrat" pitchFamily="2" charset="77"/>
              </a:rPr>
              <a:t>septembre-octobre</a:t>
            </a:r>
            <a:r>
              <a:rPr lang="en-GB" sz="1600" i="1" dirty="0">
                <a:latin typeface="Montserrat" pitchFamily="2" charset="77"/>
              </a:rPr>
              <a:t>)</a:t>
            </a:r>
            <a:r>
              <a:rPr lang="en-GB" sz="1600" dirty="0">
                <a:latin typeface="Montserrat" pitchFamily="2" charset="77"/>
              </a:rPr>
              <a:t>, dans les 4 </a:t>
            </a:r>
            <a:r>
              <a:rPr lang="en-GB" sz="1600" dirty="0" err="1">
                <a:latin typeface="Montserrat" pitchFamily="2" charset="77"/>
              </a:rPr>
              <a:t>départements</a:t>
            </a:r>
            <a:r>
              <a:rPr lang="en-GB" sz="1600" dirty="0">
                <a:latin typeface="Montserrat" pitchFamily="2" charset="77"/>
              </a:rPr>
              <a:t> 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événements</a:t>
            </a:r>
            <a:r>
              <a:rPr lang="en-GB" sz="1600" b="1" dirty="0">
                <a:latin typeface="Montserrat ExtraBold" pitchFamily="2" charset="77"/>
              </a:rPr>
              <a:t> du RGENB</a:t>
            </a:r>
          </a:p>
          <a:p>
            <a:endParaRPr lang="en-GB" sz="100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Forum </a:t>
            </a:r>
            <a:r>
              <a:rPr lang="en-GB" sz="1600" dirty="0" err="1">
                <a:latin typeface="Montserrat" pitchFamily="2" charset="77"/>
              </a:rPr>
              <a:t>annuel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assemblée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plénière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journées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d’échanges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thématiques</a:t>
            </a:r>
            <a:r>
              <a:rPr lang="en-GB" sz="1600" dirty="0">
                <a:latin typeface="Montserrat" pitchFamily="2" charset="77"/>
              </a:rPr>
              <a:t>, formations,…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#</a:t>
            </a:r>
            <a:r>
              <a:rPr lang="en-GB" sz="1600" b="1" dirty="0" err="1">
                <a:latin typeface="Montserrat ExtraBold" pitchFamily="2" charset="77"/>
              </a:rPr>
              <a:t>BiodiversitéBZH</a:t>
            </a:r>
            <a:r>
              <a:rPr lang="en-GB" sz="1600" b="1" dirty="0">
                <a:latin typeface="Montserrat ExtraBold" pitchFamily="2" charset="77"/>
              </a:rPr>
              <a:t> La </a:t>
            </a:r>
            <a:r>
              <a:rPr lang="en-GB" sz="1600" b="1" dirty="0" err="1">
                <a:latin typeface="Montserrat ExtraBold" pitchFamily="2" charset="77"/>
              </a:rPr>
              <a:t>Journée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00" b="1" dirty="0">
              <a:solidFill>
                <a:srgbClr val="0025FF"/>
              </a:solidFill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Point </a:t>
            </a:r>
            <a:r>
              <a:rPr lang="en-GB" sz="1600" dirty="0" err="1">
                <a:latin typeface="Montserrat" pitchFamily="2" charset="77"/>
              </a:rPr>
              <a:t>d’étape</a:t>
            </a:r>
            <a:r>
              <a:rPr lang="en-GB" sz="1600" dirty="0">
                <a:latin typeface="Montserrat" pitchFamily="2" charset="77"/>
              </a:rPr>
              <a:t> sur les </a:t>
            </a:r>
            <a:r>
              <a:rPr lang="en-GB" sz="1600" dirty="0" err="1">
                <a:latin typeface="Montserrat" pitchFamily="2" charset="77"/>
              </a:rPr>
              <a:t>enjeux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favorisant</a:t>
            </a:r>
            <a:r>
              <a:rPr lang="en-GB" sz="1600" dirty="0">
                <a:latin typeface="Montserrat" pitchFamily="2" charset="77"/>
              </a:rPr>
              <a:t> la mise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avant</a:t>
            </a:r>
            <a:r>
              <a:rPr lang="en-GB" sz="1600" dirty="0">
                <a:latin typeface="Montserrat" pitchFamily="2" charset="77"/>
              </a:rPr>
              <a:t> des travaux des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 et le </a:t>
            </a:r>
            <a:r>
              <a:rPr lang="en-GB" sz="1600" dirty="0" err="1">
                <a:latin typeface="Montserrat" pitchFamily="2" charset="77"/>
              </a:rPr>
              <a:t>réseautage</a:t>
            </a:r>
            <a:r>
              <a:rPr lang="en-GB" sz="1600" dirty="0">
                <a:latin typeface="Montserrat" pitchFamily="2" charset="77"/>
              </a:rPr>
              <a:t>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(1/5)</a:t>
            </a:r>
            <a:endParaRPr lang="fr-FR" sz="20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 la communication pour faire circuler l’information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92314" y="2441207"/>
            <a:ext cx="66689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Nous </a:t>
            </a:r>
            <a:r>
              <a:rPr lang="en-GB" sz="1600" b="1" dirty="0" err="1">
                <a:latin typeface="Montserrat ExtraBold" pitchFamily="2" charset="77"/>
              </a:rPr>
              <a:t>avons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conçu</a:t>
            </a:r>
            <a:r>
              <a:rPr lang="en-GB" sz="1600" b="1" dirty="0">
                <a:latin typeface="Montserrat ExtraBold" pitchFamily="2" charset="77"/>
              </a:rPr>
              <a:t> le site </a:t>
            </a:r>
            <a:r>
              <a:rPr lang="en-GB" sz="1600" b="1" dirty="0">
                <a:latin typeface="Montserrat ExtraBold" pitchFamily="2" charset="77"/>
                <a:hlinkClick r:id="rId5"/>
              </a:rPr>
              <a:t>www.biodiversite.bzh</a:t>
            </a:r>
            <a:r>
              <a:rPr lang="en-GB" sz="1600" b="1" dirty="0">
                <a:latin typeface="Montserrat ExtraBold" pitchFamily="2" charset="77"/>
              </a:rPr>
              <a:t> pour :</a:t>
            </a:r>
          </a:p>
          <a:p>
            <a:br>
              <a:rPr lang="en-GB" sz="1600" b="1" dirty="0">
                <a:latin typeface="Montserrat ExtraBold" pitchFamily="2" charset="77"/>
              </a:rPr>
            </a:br>
            <a:endParaRPr lang="en-GB" sz="1000" b="1" dirty="0">
              <a:solidFill>
                <a:srgbClr val="0025FF"/>
              </a:solidFill>
              <a:latin typeface="Montserrat ExtraBold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Vous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permettre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vos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événements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professionnels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lien direct avec la </a:t>
            </a:r>
            <a:r>
              <a:rPr lang="en-GB" sz="1600" dirty="0" err="1">
                <a:latin typeface="Montserrat" pitchFamily="2" charset="77"/>
              </a:rPr>
              <a:t>biodiversité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“Agenda”)</a:t>
            </a: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Montserrat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Vous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permettre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vos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appels</a:t>
            </a:r>
            <a:r>
              <a:rPr lang="en-GB" sz="1600" dirty="0">
                <a:latin typeface="Montserrat" pitchFamily="2" charset="77"/>
              </a:rPr>
              <a:t> -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projets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idées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… -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diffuser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Bretagne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”Appels !”)</a:t>
            </a: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Montserrat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des actus qui </a:t>
            </a:r>
            <a:r>
              <a:rPr lang="en-GB" sz="1600" dirty="0" err="1">
                <a:latin typeface="Montserrat" pitchFamily="2" charset="77"/>
              </a:rPr>
              <a:t>donnent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u="sng" dirty="0" err="1">
                <a:latin typeface="Montserrat" pitchFamily="2" charset="77"/>
              </a:rPr>
              <a:t>infos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utiles</a:t>
            </a:r>
            <a:r>
              <a:rPr lang="en-GB" sz="1600" dirty="0">
                <a:latin typeface="Montserrat" pitchFamily="2" charset="77"/>
              </a:rPr>
              <a:t> et </a:t>
            </a:r>
            <a:r>
              <a:rPr lang="en-GB" sz="1600" dirty="0" err="1">
                <a:latin typeface="Montserrat" pitchFamily="2" charset="77"/>
              </a:rPr>
              <a:t>racontent</a:t>
            </a:r>
            <a:r>
              <a:rPr lang="en-GB" sz="1600" dirty="0">
                <a:latin typeface="Montserrat" pitchFamily="2" charset="77"/>
              </a:rPr>
              <a:t> les </a:t>
            </a:r>
            <a:r>
              <a:rPr lang="en-GB" sz="1600" u="sng" dirty="0" err="1">
                <a:latin typeface="Montserrat" pitchFamily="2" charset="77"/>
              </a:rPr>
              <a:t>histoires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inspirantes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“Nouvelles”)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(2/5)</a:t>
            </a:r>
            <a:endParaRPr lang="fr-FR" sz="2000" dirty="0">
              <a:solidFill>
                <a:srgbClr val="05DA96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0A9A43-DECA-D246-96FE-40216CBA2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649" y="3791606"/>
            <a:ext cx="2669200" cy="1501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48D1E-017B-F948-A48E-D58804AA3061}"/>
              </a:ext>
            </a:extLst>
          </p:cNvPr>
          <p:cNvSpPr txBox="1"/>
          <p:nvPr/>
        </p:nvSpPr>
        <p:spPr>
          <a:xfrm>
            <a:off x="9435593" y="3244334"/>
            <a:ext cx="238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0025FF"/>
                </a:solidFill>
                <a:latin typeface="Paytone One" pitchFamily="2" charset="77"/>
              </a:rPr>
              <a:t>A  télécharger !</a:t>
            </a:r>
          </a:p>
        </p:txBody>
      </p:sp>
    </p:spTree>
    <p:extLst>
      <p:ext uri="{BB962C8B-B14F-4D97-AF65-F5344CB8AC3E}">
        <p14:creationId xmlns:p14="http://schemas.microsoft.com/office/powerpoint/2010/main" val="73715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2" y="1238264"/>
            <a:ext cx="9032137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 la conduite de projets collectifs pour être plus efficace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73620" y="2459648"/>
            <a:ext cx="884358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gestionnaires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d’espaces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naturels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5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Des </a:t>
            </a:r>
            <a:r>
              <a:rPr lang="en-GB" sz="1600" dirty="0" err="1">
                <a:latin typeface="Montserrat" pitchFamily="2" charset="77"/>
              </a:rPr>
              <a:t>chantiers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réponse</a:t>
            </a:r>
            <a:r>
              <a:rPr lang="en-GB" sz="1600" dirty="0">
                <a:latin typeface="Montserrat" pitchFamily="2" charset="77"/>
              </a:rPr>
              <a:t> aux </a:t>
            </a:r>
            <a:r>
              <a:rPr lang="en-GB" sz="1600" dirty="0" err="1">
                <a:latin typeface="Montserrat" pitchFamily="2" charset="77"/>
              </a:rPr>
              <a:t>besoins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dirty="0" err="1">
                <a:latin typeface="Montserrat" pitchFamily="2" charset="77"/>
              </a:rPr>
              <a:t>membres</a:t>
            </a:r>
            <a:r>
              <a:rPr lang="en-GB" sz="1600" dirty="0">
                <a:latin typeface="Montserrat" pitchFamily="2" charset="77"/>
              </a:rPr>
              <a:t> du </a:t>
            </a:r>
            <a:r>
              <a:rPr lang="en-GB" sz="1600" dirty="0" err="1">
                <a:latin typeface="Montserrat" pitchFamily="2" charset="77"/>
              </a:rPr>
              <a:t>Réseau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dirty="0" err="1">
                <a:latin typeface="Montserrat" pitchFamily="2" charset="77"/>
              </a:rPr>
              <a:t>Gestionnaires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d’Espaces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Naturels</a:t>
            </a:r>
            <a:r>
              <a:rPr lang="en-GB" sz="1600" dirty="0">
                <a:latin typeface="Montserrat" pitchFamily="2" charset="77"/>
              </a:rPr>
              <a:t> Bretons (RGENB)</a:t>
            </a:r>
          </a:p>
          <a:p>
            <a:endParaRPr lang="en-GB" sz="1600" b="1" dirty="0">
              <a:latin typeface="Montserrat ExtraBold" pitchFamily="2" charset="77"/>
            </a:endParaRPr>
          </a:p>
          <a:p>
            <a:endParaRPr lang="en-GB" sz="1600" b="1" dirty="0">
              <a:latin typeface="Montserrat ExtraBold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aires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éducatives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0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Aires Marines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(AME) et Aires </a:t>
            </a:r>
            <a:r>
              <a:rPr lang="en-GB" sz="1600" dirty="0" err="1">
                <a:latin typeface="Montserrat" pitchFamily="2" charset="77"/>
              </a:rPr>
              <a:t>Terrestres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(ATE)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Montserrat" pitchFamily="2" charset="77"/>
              </a:rPr>
              <a:t>Déploiement</a:t>
            </a:r>
            <a:r>
              <a:rPr lang="en-GB" sz="1600" dirty="0">
                <a:latin typeface="Montserrat" pitchFamily="2" charset="77"/>
              </a:rPr>
              <a:t> de la démarche avec les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historiques</a:t>
            </a:r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Le Groupe </a:t>
            </a:r>
            <a:r>
              <a:rPr lang="en-GB" sz="1600" dirty="0" err="1">
                <a:latin typeface="Montserrat" pitchFamily="2" charset="77"/>
              </a:rPr>
              <a:t>Régional</a:t>
            </a:r>
            <a:r>
              <a:rPr lang="en-GB" sz="1600" dirty="0">
                <a:latin typeface="Montserrat" pitchFamily="2" charset="77"/>
              </a:rPr>
              <a:t> des Aires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Bretagne (GRAEB)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 err="1">
                <a:latin typeface="Montserrat ExtraBold" pitchFamily="2" charset="77"/>
              </a:rPr>
              <a:t>D’autres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projets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Bientôt</a:t>
            </a:r>
            <a:r>
              <a:rPr lang="en-GB" sz="1600" i="1" dirty="0">
                <a:latin typeface="Montserrat" pitchFamily="2" charset="77"/>
              </a:rPr>
              <a:t> !)</a:t>
            </a:r>
          </a:p>
          <a:p>
            <a:endParaRPr lang="en-GB" sz="1600" dirty="0">
              <a:latin typeface="Montserrat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(3/5)</a:t>
            </a:r>
            <a:endParaRPr lang="fr-FR" sz="20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La communauté #</a:t>
            </a:r>
            <a:r>
              <a:rPr lang="fr-FR" sz="2400" b="1" dirty="0" err="1">
                <a:solidFill>
                  <a:schemeClr val="tx1"/>
                </a:solidFill>
              </a:rPr>
              <a:t>biodiversitéBZH</a:t>
            </a:r>
            <a:r>
              <a:rPr lang="fr-FR" sz="2400" b="1" dirty="0">
                <a:solidFill>
                  <a:schemeClr val="tx1"/>
                </a:solidFill>
              </a:rPr>
              <a:t> en quelques chiffres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5400" b="1" dirty="0">
                <a:solidFill>
                  <a:srgbClr val="05DA96"/>
                </a:solidFill>
              </a:rPr>
              <a:t>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(4/5)</a:t>
            </a:r>
            <a:endParaRPr lang="fr-FR" sz="2000" dirty="0">
              <a:solidFill>
                <a:srgbClr val="05DA9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21947F-769F-9541-B4CC-61D82DCEE8D6}"/>
              </a:ext>
            </a:extLst>
          </p:cNvPr>
          <p:cNvGrpSpPr/>
          <p:nvPr/>
        </p:nvGrpSpPr>
        <p:grpSpPr>
          <a:xfrm>
            <a:off x="1335793" y="2154014"/>
            <a:ext cx="9744234" cy="4096969"/>
            <a:chOff x="1335793" y="2154014"/>
            <a:chExt cx="9744234" cy="4096969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7E6CFB8-4C92-BB4D-8F28-AF87DCF0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993" y="2154014"/>
              <a:ext cx="9629034" cy="4096969"/>
            </a:xfrm>
            <a:prstGeom prst="rect">
              <a:avLst/>
            </a:prstGeom>
          </p:spPr>
        </p:pic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62388181-F9B9-8F46-B081-16C5D0225E89}"/>
                </a:ext>
              </a:extLst>
            </p:cNvPr>
            <p:cNvSpPr txBox="1">
              <a:spLocks/>
            </p:cNvSpPr>
            <p:nvPr/>
          </p:nvSpPr>
          <p:spPr>
            <a:xfrm>
              <a:off x="1335793" y="3443400"/>
              <a:ext cx="2431516" cy="376006"/>
            </a:xfrm>
            <a:prstGeom prst="rect">
              <a:avLst/>
            </a:prstGeom>
            <a:solidFill>
              <a:schemeClr val="bg1"/>
            </a:solidFill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Paytone One" pitchFamily="2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700" b="1" dirty="0">
                  <a:solidFill>
                    <a:srgbClr val="0025FF"/>
                  </a:solidFill>
                </a:rPr>
                <a:t>+ de 7 500 </a:t>
              </a:r>
              <a:r>
                <a:rPr lang="fr-FR" sz="1700" b="1" dirty="0" err="1">
                  <a:solidFill>
                    <a:srgbClr val="0025FF"/>
                  </a:solidFill>
                </a:rPr>
                <a:t>followers</a:t>
              </a:r>
              <a:endParaRPr lang="fr-FR" sz="1700" b="1" dirty="0">
                <a:solidFill>
                  <a:srgbClr val="0025FF"/>
                </a:solidFill>
              </a:endParaRPr>
            </a:p>
          </p:txBody>
        </p:sp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8B8EA923-5B02-4F47-87B6-027A3ED1BBE3}"/>
                </a:ext>
              </a:extLst>
            </p:cNvPr>
            <p:cNvSpPr txBox="1">
              <a:spLocks/>
            </p:cNvSpPr>
            <p:nvPr/>
          </p:nvSpPr>
          <p:spPr>
            <a:xfrm>
              <a:off x="4567913" y="3429000"/>
              <a:ext cx="2700163" cy="696371"/>
            </a:xfrm>
            <a:prstGeom prst="rect">
              <a:avLst/>
            </a:prstGeom>
            <a:solidFill>
              <a:schemeClr val="bg1"/>
            </a:solidFill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Paytone One" pitchFamily="2" charset="77"/>
                  <a:ea typeface="+mj-ea"/>
                  <a:cs typeface="+mj-cs"/>
                </a:defRPr>
              </a:lvl1pPr>
            </a:lstStyle>
            <a:p>
              <a:r>
                <a:rPr lang="fr-FR" sz="1700" b="1" dirty="0">
                  <a:solidFill>
                    <a:srgbClr val="0025FF"/>
                  </a:solidFill>
                </a:rPr>
                <a:t>+ de 2 100 </a:t>
              </a:r>
              <a:r>
                <a:rPr lang="fr-FR" sz="1700" b="1" dirty="0" err="1">
                  <a:solidFill>
                    <a:srgbClr val="0025FF"/>
                  </a:solidFill>
                </a:rPr>
                <a:t>abonné·e·s</a:t>
              </a:r>
              <a:r>
                <a:rPr lang="fr-FR" sz="1700" b="1" dirty="0">
                  <a:solidFill>
                    <a:srgbClr val="0025FF"/>
                  </a:solidFill>
                </a:rPr>
                <a:t> aux newsletters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7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La communauté #</a:t>
            </a:r>
            <a:r>
              <a:rPr lang="fr-FR" sz="2400" b="1" dirty="0" err="1">
                <a:solidFill>
                  <a:schemeClr val="tx1"/>
                </a:solidFill>
              </a:rPr>
              <a:t>biodiversitéBZH</a:t>
            </a:r>
            <a:r>
              <a:rPr lang="fr-FR" sz="2400" b="1" dirty="0">
                <a:solidFill>
                  <a:schemeClr val="tx1"/>
                </a:solidFill>
              </a:rPr>
              <a:t> en quelques acteurs</a:t>
            </a:r>
            <a:endParaRPr lang="fr-FR" sz="2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(5/5)</a:t>
            </a:r>
            <a:endParaRPr lang="fr-FR" sz="2000" dirty="0">
              <a:solidFill>
                <a:srgbClr val="05DA96"/>
              </a:solidFill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354DF8E-C8EB-4947-92EB-162D9332D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461" y="2092313"/>
            <a:ext cx="6310395" cy="4447326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9E41E65-D640-7847-9DBA-00A9BBF78868}"/>
              </a:ext>
            </a:extLst>
          </p:cNvPr>
          <p:cNvSpPr txBox="1">
            <a:spLocks/>
          </p:cNvSpPr>
          <p:nvPr/>
        </p:nvSpPr>
        <p:spPr>
          <a:xfrm>
            <a:off x="8574374" y="2275965"/>
            <a:ext cx="320801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Aperçu des principaux acteurs de </a:t>
            </a:r>
          </a:p>
          <a:p>
            <a:pPr algn="r"/>
            <a:r>
              <a:rPr lang="fr-FR" sz="1600" b="1" dirty="0">
                <a:solidFill>
                  <a:srgbClr val="0025FF"/>
                </a:solidFill>
                <a:latin typeface="Montserrat" pitchFamily="2" charset="77"/>
              </a:rPr>
              <a:t>la biodiversité bretonne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EC7B712-1ED0-DC4C-866B-28E20B4E84C6}"/>
              </a:ext>
            </a:extLst>
          </p:cNvPr>
          <p:cNvSpPr txBox="1">
            <a:spLocks/>
          </p:cNvSpPr>
          <p:nvPr/>
        </p:nvSpPr>
        <p:spPr>
          <a:xfrm>
            <a:off x="7882774" y="4615489"/>
            <a:ext cx="3805347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127 acteurs dont l’activité est 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en </a:t>
            </a:r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lien direct </a:t>
            </a:r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avec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28570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682FB4C-ACF5-6D49-A539-F691582A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5" y="1331714"/>
            <a:ext cx="7637299" cy="552628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Ingénierie de projets</a:t>
            </a:r>
            <a:endParaRPr lang="fr-FR" sz="3600" dirty="0">
              <a:solidFill>
                <a:srgbClr val="05DA96"/>
              </a:solidFill>
              <a:latin typeface="Montserrat" pitchFamily="2" charset="77"/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60830C-B71D-324F-8C70-5D4C24041202}"/>
              </a:ext>
            </a:extLst>
          </p:cNvPr>
          <p:cNvSpPr/>
          <p:nvPr/>
        </p:nvSpPr>
        <p:spPr>
          <a:xfrm>
            <a:off x="8765738" y="4744501"/>
            <a:ext cx="311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ontserrat" pitchFamily="2" charset="77"/>
              </a:rPr>
              <a:t>pour </a:t>
            </a:r>
            <a:r>
              <a:rPr lang="en-GB" sz="1600" dirty="0" err="1">
                <a:latin typeface="Montserrat" pitchFamily="2" charset="77"/>
              </a:rPr>
              <a:t>une</a:t>
            </a:r>
            <a:r>
              <a:rPr lang="en-GB" sz="1600" dirty="0">
                <a:latin typeface="Montserrat" pitchFamily="2" charset="77"/>
              </a:rPr>
              <a:t> nature </a:t>
            </a:r>
            <a:r>
              <a:rPr lang="en-GB" sz="1600" dirty="0" err="1">
                <a:latin typeface="Montserrat" pitchFamily="2" charset="77"/>
              </a:rPr>
              <a:t>bretonne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bonne </a:t>
            </a:r>
            <a:r>
              <a:rPr lang="en-GB" sz="1600" b="1" dirty="0" err="1">
                <a:latin typeface="Montserrat" pitchFamily="2" charset="77"/>
              </a:rPr>
              <a:t>santé</a:t>
            </a:r>
            <a:r>
              <a:rPr lang="en-GB" sz="1600" dirty="0">
                <a:latin typeface="Montserrat" pitchFamily="2" charset="77"/>
              </a:rPr>
              <a:t> !</a:t>
            </a:r>
            <a:endParaRPr lang="en-FR" sz="1600" dirty="0"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6F529-282C-C048-940D-2949F7BA190D}"/>
              </a:ext>
            </a:extLst>
          </p:cNvPr>
          <p:cNvSpPr/>
          <p:nvPr/>
        </p:nvSpPr>
        <p:spPr>
          <a:xfrm>
            <a:off x="6403300" y="47386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5DA96"/>
                </a:solidFill>
                <a:latin typeface="Montserrat" pitchFamily="2" charset="77"/>
              </a:rPr>
              <a:t>(1/2)</a:t>
            </a:r>
            <a:endParaRPr lang="en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0A33BE-B6DB-7C4A-B8A8-6A48336465F3}"/>
              </a:ext>
            </a:extLst>
          </p:cNvPr>
          <p:cNvSpPr txBox="1">
            <a:spLocks/>
          </p:cNvSpPr>
          <p:nvPr/>
        </p:nvSpPr>
        <p:spPr>
          <a:xfrm>
            <a:off x="8765738" y="2275965"/>
            <a:ext cx="3016647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Aperçu des principaux acteurs de </a:t>
            </a:r>
          </a:p>
          <a:p>
            <a:pPr algn="r"/>
            <a:r>
              <a:rPr lang="fr-FR" sz="1600" b="1" dirty="0">
                <a:solidFill>
                  <a:srgbClr val="0025FF"/>
                </a:solidFill>
                <a:latin typeface="Montserrat" pitchFamily="2" charset="77"/>
              </a:rPr>
              <a:t>l’accompagnement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34833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1745AF-D877-C741-8654-6491A828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292" y="1107217"/>
            <a:ext cx="6008396" cy="5552402"/>
          </a:xfrm>
          <a:prstGeom prst="rect">
            <a:avLst/>
          </a:prstGeom>
          <a:ln w="22225">
            <a:solidFill>
              <a:srgbClr val="05DA96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C0518E1-22AA-E04A-99AB-5219E9E0225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Ingénierie de projets</a:t>
            </a:r>
            <a:endParaRPr lang="fr-FR" sz="3600" dirty="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70E04-3E4C-FE48-88FB-096B39A4131A}"/>
              </a:ext>
            </a:extLst>
          </p:cNvPr>
          <p:cNvSpPr/>
          <p:nvPr/>
        </p:nvSpPr>
        <p:spPr>
          <a:xfrm>
            <a:off x="6403300" y="473869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5DA96"/>
                </a:solidFill>
                <a:latin typeface="Montserrat" pitchFamily="2" charset="77"/>
              </a:rPr>
              <a:t>(2/2)</a:t>
            </a:r>
            <a:endParaRPr lang="en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8629AB-8D93-A14F-8DC0-708232F4DD03}"/>
              </a:ext>
            </a:extLst>
          </p:cNvPr>
          <p:cNvSpPr txBox="1">
            <a:spLocks/>
          </p:cNvSpPr>
          <p:nvPr/>
        </p:nvSpPr>
        <p:spPr>
          <a:xfrm>
            <a:off x="9473784" y="2275965"/>
            <a:ext cx="230860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L’interface</a:t>
            </a:r>
          </a:p>
          <a:p>
            <a:pPr algn="r"/>
            <a:r>
              <a:rPr lang="fr-FR" sz="1600" b="1" dirty="0" err="1">
                <a:solidFill>
                  <a:srgbClr val="0025FF"/>
                </a:solidFill>
                <a:latin typeface="Montserrat" pitchFamily="2" charset="77"/>
              </a:rPr>
              <a:t>MaQuestion</a:t>
            </a:r>
            <a:endParaRPr lang="fr-FR" sz="1600" b="1" dirty="0">
              <a:solidFill>
                <a:srgbClr val="0025FF"/>
              </a:solidFill>
              <a:latin typeface="Montserrat" pitchFamily="2" charset="77"/>
            </a:endParaRPr>
          </a:p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#</a:t>
            </a:r>
            <a:r>
              <a:rPr lang="fr-FR" sz="1600" b="1" dirty="0" err="1">
                <a:solidFill>
                  <a:schemeClr val="tx1"/>
                </a:solidFill>
                <a:latin typeface="Montserrat" pitchFamily="2" charset="77"/>
              </a:rPr>
              <a:t>biodiversitéBZH</a:t>
            </a:r>
            <a:endParaRPr lang="fr-FR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3B8ADA8-C64C-7C43-9F12-14FEFBB7B999}"/>
              </a:ext>
            </a:extLst>
          </p:cNvPr>
          <p:cNvSpPr txBox="1">
            <a:spLocks/>
          </p:cNvSpPr>
          <p:nvPr/>
        </p:nvSpPr>
        <p:spPr>
          <a:xfrm>
            <a:off x="7687904" y="4615489"/>
            <a:ext cx="4087075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pour </a:t>
            </a:r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mettre en relation </a:t>
            </a:r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les projets avec les ressources, les compétences et les financements</a:t>
            </a:r>
          </a:p>
        </p:txBody>
      </p:sp>
    </p:spTree>
    <p:extLst>
      <p:ext uri="{BB962C8B-B14F-4D97-AF65-F5344CB8AC3E}">
        <p14:creationId xmlns:p14="http://schemas.microsoft.com/office/powerpoint/2010/main" val="366361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431" y="4793032"/>
            <a:ext cx="719304" cy="719304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144" y="4793032"/>
            <a:ext cx="719304" cy="71930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1399715" y="2529510"/>
            <a:ext cx="7049729" cy="7193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600" dirty="0">
                <a:solidFill>
                  <a:srgbClr val="05DA96"/>
                </a:solidFill>
              </a:rPr>
              <a:t>w w w . b i o d i v e r s i </a:t>
            </a:r>
            <a:r>
              <a:rPr lang="fr-FR" sz="2600" dirty="0" err="1">
                <a:solidFill>
                  <a:srgbClr val="05DA96"/>
                </a:solidFill>
              </a:rPr>
              <a:t>t</a:t>
            </a:r>
            <a:r>
              <a:rPr lang="fr-FR" sz="2600" dirty="0">
                <a:solidFill>
                  <a:srgbClr val="05DA96"/>
                </a:solidFill>
              </a:rPr>
              <a:t> e . b z h</a:t>
            </a:r>
            <a:endParaRPr lang="fr-FR" sz="2600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1399715" y="4323116"/>
            <a:ext cx="5842000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05DA96"/>
                </a:solidFill>
              </a:rPr>
              <a:t>#</a:t>
            </a:r>
            <a:r>
              <a:rPr lang="fr-FR" b="1" dirty="0" err="1">
                <a:solidFill>
                  <a:srgbClr val="05DA96"/>
                </a:solidFill>
              </a:rPr>
              <a:t>biodiversitéBZH</a:t>
            </a:r>
            <a:endParaRPr lang="fr-FR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1290177" y="3929637"/>
            <a:ext cx="8632056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 dirty="0">
                <a:solidFill>
                  <a:srgbClr val="0025FF"/>
                </a:solidFill>
              </a:rPr>
              <a:t>Envie de suivre notre communauté ? </a:t>
            </a:r>
            <a:endParaRPr lang="fr-FR" sz="3600" b="1" i="1" dirty="0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383894" y="1596722"/>
            <a:ext cx="7490599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05DA96"/>
                </a:solidFill>
              </a:rPr>
              <a:t>Rdv sur « </a:t>
            </a:r>
            <a:r>
              <a:rPr lang="fr-FR" b="1" dirty="0" err="1">
                <a:solidFill>
                  <a:srgbClr val="05DA96"/>
                </a:solidFill>
              </a:rPr>
              <a:t>MaQuestion</a:t>
            </a:r>
            <a:r>
              <a:rPr lang="fr-FR" b="1" dirty="0">
                <a:solidFill>
                  <a:srgbClr val="05DA96"/>
                </a:solidFill>
              </a:rPr>
              <a:t> » </a:t>
            </a:r>
            <a:endParaRPr lang="fr-FR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316762" y="1165025"/>
            <a:ext cx="8661092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 dirty="0">
                <a:solidFill>
                  <a:srgbClr val="0025FF"/>
                </a:solidFill>
              </a:rPr>
              <a:t>Besoin de conseil pour  votre projet ?</a:t>
            </a:r>
            <a:endParaRPr lang="fr-FR" sz="3600" b="1" i="1" dirty="0">
              <a:solidFill>
                <a:srgbClr val="0025FF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055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96162" y="247633"/>
            <a:ext cx="9642008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rgbClr val="05DA96"/>
                </a:solidFill>
              </a:rPr>
              <a:t>Biodiversité… et développement durable</a:t>
            </a:r>
            <a:endParaRPr lang="fr-FR" sz="3200" i="1" dirty="0">
              <a:solidFill>
                <a:srgbClr val="05DA96"/>
              </a:solidFill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8B080-C443-C444-AA28-14DBC82A6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015" y="1357355"/>
            <a:ext cx="9066545" cy="48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96162" y="304290"/>
            <a:ext cx="9842398" cy="9755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400" b="1" dirty="0">
                <a:solidFill>
                  <a:srgbClr val="05DA96"/>
                </a:solidFill>
              </a:rPr>
              <a:t>Les Agences Régionales de la Biodiversité, un réseau français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174652F-2E73-B14F-9665-DAA4316FC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76" y="1565753"/>
            <a:ext cx="7161851" cy="506104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520484D-7F11-944F-A7F1-4DCF3F7274FD}"/>
              </a:ext>
            </a:extLst>
          </p:cNvPr>
          <p:cNvSpPr txBox="1">
            <a:spLocks/>
          </p:cNvSpPr>
          <p:nvPr/>
        </p:nvSpPr>
        <p:spPr>
          <a:xfrm>
            <a:off x="2888454" y="6191877"/>
            <a:ext cx="3960191" cy="4255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200" dirty="0">
                <a:latin typeface="Montserrat" pitchFamily="2" charset="77"/>
              </a:rPr>
              <a:t>Agences Régionales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356626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96163" y="247633"/>
            <a:ext cx="7226597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Deux ans de travail concerté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A9210A-5C27-584C-B6F2-43EADF18BD2C}"/>
              </a:ext>
            </a:extLst>
          </p:cNvPr>
          <p:cNvSpPr/>
          <p:nvPr/>
        </p:nvSpPr>
        <p:spPr>
          <a:xfrm>
            <a:off x="1527701" y="1928211"/>
            <a:ext cx="9778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395" indent="-493395">
              <a:buFont typeface="Arial" panose="020B0604020202020204" pitchFamily="34" charset="0"/>
              <a:buChar char="•"/>
            </a:pPr>
            <a:r>
              <a:rPr lang="fr-FR" dirty="0">
                <a:latin typeface="Montserrat" pitchFamily="2" charset="77"/>
              </a:rPr>
              <a:t>La Région Bretagne et l’Office français de la biodiversité, </a:t>
            </a:r>
            <a:r>
              <a:rPr lang="fr-FR" b="1" dirty="0">
                <a:latin typeface="Montserrat" pitchFamily="2" charset="77"/>
              </a:rPr>
              <a:t>membres fondateurs</a:t>
            </a:r>
            <a:r>
              <a:rPr lang="fr-FR" dirty="0">
                <a:latin typeface="Montserrat" pitchFamily="2" charset="77"/>
              </a:rPr>
              <a:t>, ainsi que la DREAL, </a:t>
            </a:r>
            <a:r>
              <a:rPr lang="fr-FR" b="1" dirty="0">
                <a:latin typeface="Montserrat" pitchFamily="2" charset="77"/>
              </a:rPr>
              <a:t>membre historique</a:t>
            </a:r>
            <a:r>
              <a:rPr lang="fr-FR" dirty="0">
                <a:latin typeface="Montserrat" pitchFamily="2" charset="77"/>
              </a:rPr>
              <a:t>... </a:t>
            </a:r>
          </a:p>
          <a:p>
            <a:pPr marL="493395" indent="-493395"/>
            <a:endParaRPr lang="en-US" dirty="0">
              <a:latin typeface="Montserrat" pitchFamily="2" charset="77"/>
            </a:endParaRPr>
          </a:p>
          <a:p>
            <a:pPr marL="493395" indent="-493395">
              <a:buFont typeface="Arial" panose="020B0604020202020204" pitchFamily="34" charset="0"/>
              <a:buChar char="•"/>
            </a:pPr>
            <a:r>
              <a:rPr lang="fr-FR" dirty="0">
                <a:latin typeface="Montserrat" pitchFamily="2" charset="77"/>
              </a:rPr>
              <a:t>...en </a:t>
            </a:r>
            <a:r>
              <a:rPr lang="fr-FR" b="1" dirty="0">
                <a:latin typeface="Montserrat" pitchFamily="2" charset="77"/>
              </a:rPr>
              <a:t>lien étroit</a:t>
            </a:r>
            <a:r>
              <a:rPr lang="fr-FR" dirty="0">
                <a:latin typeface="Montserrat" pitchFamily="2" charset="77"/>
              </a:rPr>
              <a:t> avec l'Etat, les Départements, l’Agence de l’eau Loire Bretagne, les associations de protection de la nature et d’éducation à l’environnement, le Conservatoire Botanique National de Brest et l’Observatoire de l’Environnement en Bretagne  </a:t>
            </a:r>
          </a:p>
          <a:p>
            <a:pPr marL="493395" indent="-493395"/>
            <a:endParaRPr lang="fr-FR" dirty="0">
              <a:latin typeface="Montserrat" pitchFamily="2" charset="77"/>
            </a:endParaRPr>
          </a:p>
          <a:p>
            <a:pPr marL="493395" indent="-493395">
              <a:buFont typeface="Arial" panose="020B0604020202020204" pitchFamily="34" charset="0"/>
              <a:buChar char="•"/>
            </a:pPr>
            <a:r>
              <a:rPr lang="fr-FR" dirty="0">
                <a:latin typeface="Montserrat" pitchFamily="2" charset="77"/>
              </a:rPr>
              <a:t>Une Agence comme catalyseur, animateur et accompagnateur technique des initiatives contribuant à la </a:t>
            </a:r>
            <a:r>
              <a:rPr lang="fr-FR" b="1" dirty="0">
                <a:latin typeface="Montserrat" pitchFamily="2" charset="77"/>
              </a:rPr>
              <a:t>reconquête de la biodiversité bretonne</a:t>
            </a:r>
          </a:p>
          <a:p>
            <a:pPr marL="493395" indent="-493395"/>
            <a:endParaRPr lang="fr-FR" dirty="0">
              <a:solidFill>
                <a:srgbClr val="6E8228"/>
              </a:solidFill>
              <a:latin typeface="Montserrat" pitchFamily="2" charset="77"/>
            </a:endParaRPr>
          </a:p>
          <a:p>
            <a:pPr marL="493395" indent="-493395">
              <a:buFont typeface="Arial" panose="020B0604020202020204" pitchFamily="34" charset="0"/>
              <a:buChar char="•"/>
            </a:pPr>
            <a:r>
              <a:rPr lang="fr-FR" dirty="0">
                <a:latin typeface="Montserrat" pitchFamily="2" charset="77"/>
              </a:rPr>
              <a:t>Une </a:t>
            </a:r>
            <a:r>
              <a:rPr lang="fr-FR" b="1" dirty="0">
                <a:latin typeface="Montserrat" pitchFamily="2" charset="77"/>
              </a:rPr>
              <a:t>feuille de route</a:t>
            </a:r>
            <a:r>
              <a:rPr lang="fr-FR" b="1" dirty="0">
                <a:solidFill>
                  <a:srgbClr val="6E8228"/>
                </a:solidFill>
                <a:latin typeface="Montserrat" pitchFamily="2" charset="77"/>
              </a:rPr>
              <a:t> </a:t>
            </a:r>
            <a:r>
              <a:rPr lang="fr-FR" dirty="0">
                <a:latin typeface="Montserrat" pitchFamily="2" charset="77"/>
              </a:rPr>
              <a:t>pluriannuelle, pour mettre en œuvre les missions définies </a:t>
            </a:r>
          </a:p>
        </p:txBody>
      </p:sp>
    </p:spTree>
    <p:extLst>
      <p:ext uri="{BB962C8B-B14F-4D97-AF65-F5344CB8AC3E}">
        <p14:creationId xmlns:p14="http://schemas.microsoft.com/office/powerpoint/2010/main" val="19534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96163" y="247633"/>
            <a:ext cx="7832772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Le conseil d’administration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345A67-3028-5146-8D47-60BBC9D663C9}"/>
              </a:ext>
            </a:extLst>
          </p:cNvPr>
          <p:cNvSpPr/>
          <p:nvPr/>
        </p:nvSpPr>
        <p:spPr>
          <a:xfrm>
            <a:off x="1560050" y="2564399"/>
            <a:ext cx="925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U</a:t>
            </a:r>
            <a:r>
              <a:rPr lang="en-FR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n lieu de validation des grandes orientations de l’Agence, mais aussi un lieu d’</a:t>
            </a:r>
            <a:r>
              <a:rPr lang="en-FR" b="1" dirty="0">
                <a:latin typeface="Montserrat" pitchFamily="2" charset="77"/>
                <a:sym typeface="Helvetica Light"/>
              </a:rPr>
              <a:t>échanges constructifs</a:t>
            </a:r>
            <a:r>
              <a:rPr lang="en-FR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 sur les enjeux de la biodiversité bretonne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FR" dirty="0">
              <a:solidFill>
                <a:srgbClr val="000000"/>
              </a:solidFill>
              <a:latin typeface="Montserrat" pitchFamily="2" charset="77"/>
              <a:sym typeface="Helvetica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FR" dirty="0">
              <a:solidFill>
                <a:srgbClr val="000000"/>
              </a:solidFill>
              <a:latin typeface="Montserrat" pitchFamily="2" charset="77"/>
              <a:sym typeface="Helvetica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FR" b="1" dirty="0">
                <a:latin typeface="Montserrat" pitchFamily="2" charset="77"/>
                <a:sym typeface="Helvetica Light"/>
              </a:rPr>
              <a:t>27 membres</a:t>
            </a:r>
            <a:r>
              <a:rPr lang="en-FR" b="1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 </a:t>
            </a:r>
            <a:r>
              <a:rPr lang="en-FR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qui représentent les acteurs bretons en lien avec la thématique biodiversité : </a:t>
            </a:r>
            <a:r>
              <a:rPr lang="en-GB" dirty="0">
                <a:solidFill>
                  <a:srgbClr val="000000"/>
                </a:solidFill>
                <a:latin typeface="Montserrat" pitchFamily="2" charset="77"/>
                <a:sym typeface="Helvetica Light"/>
              </a:rPr>
              <a:t>s</a:t>
            </a:r>
            <a:r>
              <a:rPr lang="en-GB" dirty="0">
                <a:latin typeface="Montserrat" pitchFamily="2" charset="77"/>
              </a:rPr>
              <a:t>ervices de </a:t>
            </a:r>
            <a:r>
              <a:rPr lang="en-GB" dirty="0" err="1">
                <a:latin typeface="Montserrat" pitchFamily="2" charset="77"/>
              </a:rPr>
              <a:t>l’Etat</a:t>
            </a:r>
            <a:r>
              <a:rPr lang="en-GB" dirty="0">
                <a:latin typeface="Montserrat" pitchFamily="2" charset="77"/>
              </a:rPr>
              <a:t>, a</a:t>
            </a:r>
            <a:r>
              <a:rPr lang="en-FR" dirty="0">
                <a:latin typeface="Montserrat" pitchFamily="2" charset="77"/>
              </a:rPr>
              <a:t>dministrations, collectivités, associations de protection de la nature, chambres consulaires et fédérations </a:t>
            </a:r>
            <a:r>
              <a:rPr lang="en-FR" i="1" dirty="0">
                <a:latin typeface="Montserrat" pitchFamily="2" charset="77"/>
              </a:rPr>
              <a:t>(exploitants forestiers, chasseurs, pêcheurs,...)</a:t>
            </a:r>
          </a:p>
        </p:txBody>
      </p:sp>
    </p:spTree>
    <p:extLst>
      <p:ext uri="{BB962C8B-B14F-4D97-AF65-F5344CB8AC3E}">
        <p14:creationId xmlns:p14="http://schemas.microsoft.com/office/powerpoint/2010/main" val="10337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711917" y="247633"/>
            <a:ext cx="8213894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L’Agence</a:t>
            </a:r>
            <a:endParaRPr lang="fr-FR" sz="3600" i="1" dirty="0">
              <a:solidFill>
                <a:srgbClr val="05DA96"/>
              </a:solidFill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11" name="Picture 10" descr="A boat parked next to a body of water&#10;&#10;Description automatically generated">
            <a:extLst>
              <a:ext uri="{FF2B5EF4-FFF2-40B4-BE49-F238E27FC236}">
                <a16:creationId xmlns:a16="http://schemas.microsoft.com/office/drawing/2014/main" id="{4C01DEFA-BB94-3D42-9128-5400D361A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682" y="1094395"/>
            <a:ext cx="2701685" cy="1784132"/>
          </a:xfrm>
          <a:prstGeom prst="rect">
            <a:avLst/>
          </a:prstGeom>
        </p:spPr>
      </p:pic>
      <p:pic>
        <p:nvPicPr>
          <p:cNvPr id="13" name="Picture 12" descr="A room with a wooden floor&#10;&#10;Description automatically generated">
            <a:extLst>
              <a:ext uri="{FF2B5EF4-FFF2-40B4-BE49-F238E27FC236}">
                <a16:creationId xmlns:a16="http://schemas.microsoft.com/office/drawing/2014/main" id="{08F77548-9F03-6742-86A0-11E3F54BD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350" y="3083475"/>
            <a:ext cx="2450831" cy="1837111"/>
          </a:xfrm>
          <a:prstGeom prst="rect">
            <a:avLst/>
          </a:prstGeom>
        </p:spPr>
      </p:pic>
      <p:pic>
        <p:nvPicPr>
          <p:cNvPr id="15" name="Picture 14" descr="A person sitting at a desk in front of a window&#10;&#10;Description automatically generated">
            <a:extLst>
              <a:ext uri="{FF2B5EF4-FFF2-40B4-BE49-F238E27FC236}">
                <a16:creationId xmlns:a16="http://schemas.microsoft.com/office/drawing/2014/main" id="{E64EFFA4-95FE-7145-8CB2-5647A274A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000" y="1499413"/>
            <a:ext cx="3331816" cy="2497485"/>
          </a:xfrm>
          <a:prstGeom prst="rect">
            <a:avLst/>
          </a:prstGeom>
        </p:spPr>
      </p:pic>
      <p:pic>
        <p:nvPicPr>
          <p:cNvPr id="19" name="Picture 18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7184DC74-445C-7741-9391-CDE6F8FA6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7367" y="4165452"/>
            <a:ext cx="1732352" cy="1298548"/>
          </a:xfrm>
          <a:prstGeom prst="rect">
            <a:avLst/>
          </a:prstGeom>
        </p:spPr>
      </p:pic>
      <p:sp>
        <p:nvSpPr>
          <p:cNvPr id="59" name="Titre 1">
            <a:extLst>
              <a:ext uri="{FF2B5EF4-FFF2-40B4-BE49-F238E27FC236}">
                <a16:creationId xmlns:a16="http://schemas.microsoft.com/office/drawing/2014/main" id="{7B4388F3-BF85-1B49-B020-25A9951D4D8A}"/>
              </a:ext>
            </a:extLst>
          </p:cNvPr>
          <p:cNvSpPr txBox="1">
            <a:spLocks/>
          </p:cNvSpPr>
          <p:nvPr/>
        </p:nvSpPr>
        <p:spPr>
          <a:xfrm>
            <a:off x="1722136" y="5053424"/>
            <a:ext cx="3947937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Economie circulaire etc.</a:t>
            </a:r>
          </a:p>
        </p:txBody>
      </p:sp>
      <p:sp>
        <p:nvSpPr>
          <p:cNvPr id="60" name="Titre 1">
            <a:extLst>
              <a:ext uri="{FF2B5EF4-FFF2-40B4-BE49-F238E27FC236}">
                <a16:creationId xmlns:a16="http://schemas.microsoft.com/office/drawing/2014/main" id="{8C6F8306-578F-AD4A-B928-D04706EC94D1}"/>
              </a:ext>
            </a:extLst>
          </p:cNvPr>
          <p:cNvSpPr txBox="1">
            <a:spLocks/>
          </p:cNvSpPr>
          <p:nvPr/>
        </p:nvSpPr>
        <p:spPr>
          <a:xfrm>
            <a:off x="1741048" y="5660153"/>
            <a:ext cx="6984941" cy="98254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Mobilier de récupération, restauré et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upcyclé</a:t>
            </a: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(</a:t>
            </a:r>
            <a:r>
              <a:rPr lang="fr-FR" sz="1400" i="1" dirty="0" err="1">
                <a:solidFill>
                  <a:schemeClr val="tx1"/>
                </a:solidFill>
                <a:latin typeface="Montserrat" pitchFamily="2" charset="77"/>
              </a:rPr>
              <a:t>recyclerie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 de Brest)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Murs repeints aux algues bretonnes 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(</a:t>
            </a:r>
            <a:r>
              <a:rPr lang="fr-FR" sz="1400" i="1" dirty="0" err="1">
                <a:solidFill>
                  <a:schemeClr val="tx1"/>
                </a:solidFill>
                <a:latin typeface="Montserrat" pitchFamily="2" charset="77"/>
              </a:rPr>
              <a:t>Algo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 Paint)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Distributeurs de gel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hydroalcoolique</a:t>
            </a: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 en plastique recyclé 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(Eco Action +)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Energie renouvelable 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(</a:t>
            </a:r>
            <a:r>
              <a:rPr lang="fr-FR" sz="1400" i="1" dirty="0" err="1">
                <a:solidFill>
                  <a:schemeClr val="tx1"/>
                </a:solidFill>
                <a:latin typeface="Montserrat" pitchFamily="2" charset="77"/>
              </a:rPr>
              <a:t>Enercoop</a:t>
            </a:r>
            <a:r>
              <a:rPr lang="fr-FR" sz="1400" i="1" dirty="0">
                <a:solidFill>
                  <a:schemeClr val="tx1"/>
                </a:solidFill>
                <a:latin typeface="Montserrat" pitchFamily="2" charset="77"/>
              </a:rPr>
              <a:t>)</a:t>
            </a:r>
          </a:p>
        </p:txBody>
      </p:sp>
      <p:sp>
        <p:nvSpPr>
          <p:cNvPr id="64" name="Titre 1">
            <a:extLst>
              <a:ext uri="{FF2B5EF4-FFF2-40B4-BE49-F238E27FC236}">
                <a16:creationId xmlns:a16="http://schemas.microsoft.com/office/drawing/2014/main" id="{034DC346-6FE1-EE48-83AB-8F6E0724A572}"/>
              </a:ext>
            </a:extLst>
          </p:cNvPr>
          <p:cNvSpPr txBox="1">
            <a:spLocks/>
          </p:cNvSpPr>
          <p:nvPr/>
        </p:nvSpPr>
        <p:spPr>
          <a:xfrm>
            <a:off x="7349300" y="874985"/>
            <a:ext cx="4042626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Le Grand Large </a:t>
            </a:r>
            <a:r>
              <a:rPr lang="fr-FR" sz="1800" b="1" i="1" dirty="0">
                <a:solidFill>
                  <a:schemeClr val="tx1"/>
                </a:solidFill>
                <a:latin typeface="Montserrat ExtraBold" pitchFamily="2" charset="77"/>
              </a:rPr>
              <a:t>(Brest)</a:t>
            </a:r>
          </a:p>
        </p:txBody>
      </p:sp>
      <p:pic>
        <p:nvPicPr>
          <p:cNvPr id="29" name="Picture 28" descr="A circuit board&#10;&#10;Description automatically generated">
            <a:extLst>
              <a:ext uri="{FF2B5EF4-FFF2-40B4-BE49-F238E27FC236}">
                <a16:creationId xmlns:a16="http://schemas.microsoft.com/office/drawing/2014/main" id="{71E84474-9500-8E41-8115-BCF9C0127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091" y="1353062"/>
            <a:ext cx="2464350" cy="3297131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2613EA6A-4BEA-2D47-8E7E-2CC0D02C4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3917" y="4330675"/>
            <a:ext cx="977185" cy="276775"/>
          </a:xfrm>
          <a:prstGeom prst="rect">
            <a:avLst/>
          </a:prstGeom>
          <a:ln>
            <a:solidFill>
              <a:srgbClr val="05DA96"/>
            </a:solidFill>
          </a:ln>
        </p:spPr>
      </p:pic>
    </p:spTree>
    <p:extLst>
      <p:ext uri="{BB962C8B-B14F-4D97-AF65-F5344CB8AC3E}">
        <p14:creationId xmlns:p14="http://schemas.microsoft.com/office/powerpoint/2010/main" val="38723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833" y="-1292295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1591197" y="197898"/>
            <a:ext cx="6943061" cy="83099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Au sein d’un écosystème</a:t>
            </a:r>
            <a:endParaRPr lang="fr-FR" sz="3600" dirty="0">
              <a:solidFill>
                <a:srgbClr val="05DA9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4D751-40AE-9842-B1F1-55236D459661}"/>
              </a:ext>
            </a:extLst>
          </p:cNvPr>
          <p:cNvSpPr/>
          <p:nvPr/>
        </p:nvSpPr>
        <p:spPr>
          <a:xfrm>
            <a:off x="2111379" y="3756266"/>
            <a:ext cx="6467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Réseau des acteurs de l’</a:t>
            </a:r>
            <a:r>
              <a:rPr lang="en-FR" sz="1600" dirty="0">
                <a:solidFill>
                  <a:srgbClr val="05DA96"/>
                </a:solidFill>
                <a:latin typeface="Montserrat" pitchFamily="2" charset="77"/>
                <a:sym typeface="Helvetica Light"/>
              </a:rPr>
              <a:t>accompagnement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Evénements pour </a:t>
            </a:r>
            <a:r>
              <a:rPr lang="en-FR" sz="1600" dirty="0">
                <a:solidFill>
                  <a:srgbClr val="05DA96"/>
                </a:solidFill>
                <a:latin typeface="Montserrat" pitchFamily="2" charset="77"/>
                <a:sym typeface="Helvetica Light"/>
              </a:rPr>
              <a:t>monter en compétence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Communication pour faire circuler l’</a:t>
            </a:r>
            <a:r>
              <a:rPr lang="en-FR" sz="1600" dirty="0">
                <a:solidFill>
                  <a:srgbClr val="05DA96"/>
                </a:solidFill>
                <a:latin typeface="Montserrat" pitchFamily="2" charset="77"/>
                <a:sym typeface="Helvetica Light"/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Conduite de projets collectifs pour être </a:t>
            </a:r>
            <a:r>
              <a:rPr lang="en-FR" sz="1600" dirty="0">
                <a:solidFill>
                  <a:srgbClr val="05DA96"/>
                </a:solidFill>
                <a:latin typeface="Montserrat" pitchFamily="2" charset="77"/>
                <a:sym typeface="Helvetica Light"/>
              </a:rPr>
              <a:t>plus efficace</a:t>
            </a:r>
            <a:endParaRPr lang="en-FR" sz="1600" dirty="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6FAF396-0B1A-3643-A699-9509F167B6A3}"/>
              </a:ext>
            </a:extLst>
          </p:cNvPr>
          <p:cNvSpPr txBox="1">
            <a:spLocks/>
          </p:cNvSpPr>
          <p:nvPr/>
        </p:nvSpPr>
        <p:spPr>
          <a:xfrm>
            <a:off x="2068505" y="3265154"/>
            <a:ext cx="4519684" cy="4993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b="1" i="1" dirty="0">
                <a:solidFill>
                  <a:schemeClr val="tx1"/>
                </a:solidFill>
              </a:rPr>
              <a:t>…catalysés par des leviers…</a:t>
            </a:r>
            <a:endParaRPr lang="fr-FR" sz="2400" b="1" i="1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3D8CA-2849-DF4C-8DD5-17B2FE0443A9}"/>
              </a:ext>
            </a:extLst>
          </p:cNvPr>
          <p:cNvSpPr/>
          <p:nvPr/>
        </p:nvSpPr>
        <p:spPr>
          <a:xfrm>
            <a:off x="2085289" y="2373530"/>
            <a:ext cx="379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Trames, TEN / EEN / PEN, CFB, aires éducatives, ABC / ABI…</a:t>
            </a:r>
            <a:endParaRPr lang="en-FR" sz="1600" i="1" dirty="0">
              <a:latin typeface="Montserra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D5D08F-FAE7-0D43-832B-A28418F7ADFD}"/>
              </a:ext>
            </a:extLst>
          </p:cNvPr>
          <p:cNvSpPr/>
          <p:nvPr/>
        </p:nvSpPr>
        <p:spPr>
          <a:xfrm>
            <a:off x="2088267" y="5498838"/>
            <a:ext cx="587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Montserrat" pitchFamily="2" charset="77"/>
                <a:sym typeface="Helvetica Light"/>
              </a:rPr>
              <a:t>SNAP, SREEE, SafN, changement climatique, lien terre-mer, secteur agricole, aménagement-artificialisation-fragmentation</a:t>
            </a:r>
            <a:endParaRPr lang="en-FR" sz="1600" i="1" dirty="0">
              <a:latin typeface="Montserrat" pitchFamily="2" charset="77"/>
            </a:endParaRPr>
          </a:p>
        </p:txBody>
      </p:sp>
      <p:pic>
        <p:nvPicPr>
          <p:cNvPr id="14" name="Image 16">
            <a:extLst>
              <a:ext uri="{FF2B5EF4-FFF2-40B4-BE49-F238E27FC236}">
                <a16:creationId xmlns:a16="http://schemas.microsoft.com/office/drawing/2014/main" id="{4BE7F5A3-8D12-D44F-A083-475829A76B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25711" y="6274224"/>
            <a:ext cx="1779644" cy="445656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DAFDCB10-813D-7E43-AFFE-3386C3646EF8}"/>
              </a:ext>
            </a:extLst>
          </p:cNvPr>
          <p:cNvSpPr txBox="1">
            <a:spLocks/>
          </p:cNvSpPr>
          <p:nvPr/>
        </p:nvSpPr>
        <p:spPr>
          <a:xfrm>
            <a:off x="2085288" y="1870870"/>
            <a:ext cx="4933740" cy="5026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400" b="1" i="1" dirty="0">
                <a:solidFill>
                  <a:schemeClr val="tx1"/>
                </a:solidFill>
              </a:rPr>
              <a:t>Sur le terrain, des dispositifs…</a:t>
            </a:r>
            <a:endParaRPr lang="fr-FR" sz="2400" b="1" i="1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0AAA01C-69D4-754C-AC32-F1B5C6C1A5F2}"/>
              </a:ext>
            </a:extLst>
          </p:cNvPr>
          <p:cNvSpPr txBox="1">
            <a:spLocks/>
          </p:cNvSpPr>
          <p:nvPr/>
        </p:nvSpPr>
        <p:spPr>
          <a:xfrm>
            <a:off x="2021191" y="4996178"/>
            <a:ext cx="6217416" cy="5026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b="1" i="1" dirty="0">
                <a:solidFill>
                  <a:schemeClr val="tx1"/>
                </a:solidFill>
              </a:rPr>
              <a:t>…répondant à des enjeux stratégiques</a:t>
            </a:r>
            <a:endParaRPr lang="fr-FR" sz="2400" b="1" i="1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E7B13-5EE5-0044-A479-A12B40598901}"/>
              </a:ext>
            </a:extLst>
          </p:cNvPr>
          <p:cNvSpPr/>
          <p:nvPr/>
        </p:nvSpPr>
        <p:spPr>
          <a:xfrm rot="20545142">
            <a:off x="8494240" y="3367808"/>
            <a:ext cx="2653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R" sz="2000" b="1" dirty="0">
                <a:ln w="0" cmpd="dbl">
                  <a:noFill/>
                </a:ln>
                <a:solidFill>
                  <a:srgbClr val="FFC000"/>
                </a:solidFill>
                <a:latin typeface="Montserrat" pitchFamily="2" charset="77"/>
                <a:sym typeface="Helvetica Light"/>
              </a:rPr>
              <a:t>Agence Bretonne de la Biodiversité</a:t>
            </a:r>
            <a:endParaRPr lang="en-FR" sz="2000" b="1" i="1" dirty="0">
              <a:ln w="0" cmpd="dbl">
                <a:noFill/>
              </a:ln>
              <a:solidFill>
                <a:srgbClr val="FFC000"/>
              </a:solidFill>
              <a:latin typeface="Montserra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B2693-5BA4-0449-A474-A02B6A6EADFC}"/>
              </a:ext>
            </a:extLst>
          </p:cNvPr>
          <p:cNvSpPr/>
          <p:nvPr/>
        </p:nvSpPr>
        <p:spPr>
          <a:xfrm rot="20545142">
            <a:off x="8628611" y="4962672"/>
            <a:ext cx="325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R" sz="2000" b="1" dirty="0">
                <a:solidFill>
                  <a:srgbClr val="FFC000"/>
                </a:solidFill>
                <a:latin typeface="Montserrat" pitchFamily="2" charset="77"/>
                <a:sym typeface="Helvetica Light"/>
              </a:rPr>
              <a:t>Conférence Bretonne de la Biodiversité</a:t>
            </a:r>
            <a:endParaRPr lang="en-FR" sz="2000" b="1" i="1" dirty="0">
              <a:solidFill>
                <a:srgbClr val="FFC000"/>
              </a:solidFill>
              <a:latin typeface="Montserrat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59F43D-ABBD-B145-84BD-8CDC2B9CE610}"/>
              </a:ext>
            </a:extLst>
          </p:cNvPr>
          <p:cNvSpPr/>
          <p:nvPr/>
        </p:nvSpPr>
        <p:spPr>
          <a:xfrm rot="20545142">
            <a:off x="8340201" y="1931073"/>
            <a:ext cx="32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  <a:latin typeface="Montserrat" pitchFamily="2" charset="77"/>
                <a:sym typeface="Helvetica Light"/>
              </a:rPr>
              <a:t>A</a:t>
            </a:r>
            <a:r>
              <a:rPr lang="en-FR" sz="2000" b="1" dirty="0">
                <a:solidFill>
                  <a:srgbClr val="FFC000"/>
                </a:solidFill>
                <a:latin typeface="Montserrat" pitchFamily="2" charset="77"/>
                <a:sym typeface="Helvetica Light"/>
              </a:rPr>
              <a:t>cteurs opérationnels</a:t>
            </a:r>
            <a:endParaRPr lang="en-FR" sz="2000" b="1" i="1" dirty="0">
              <a:solidFill>
                <a:srgbClr val="FFC000"/>
              </a:solidFill>
              <a:latin typeface="Montserrat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55ADD2-8FFE-1B42-8637-F2749D419FC8}"/>
              </a:ext>
            </a:extLst>
          </p:cNvPr>
          <p:cNvCxnSpPr>
            <a:cxnSpLocks/>
          </p:cNvCxnSpPr>
          <p:nvPr/>
        </p:nvCxnSpPr>
        <p:spPr>
          <a:xfrm>
            <a:off x="8148881" y="3503775"/>
            <a:ext cx="0" cy="1181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00" y="4202831"/>
            <a:ext cx="3836999" cy="960858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001CB98D-D30E-234B-BD45-CDF2A6E5334F}"/>
              </a:ext>
            </a:extLst>
          </p:cNvPr>
          <p:cNvSpPr txBox="1">
            <a:spLocks/>
          </p:cNvSpPr>
          <p:nvPr/>
        </p:nvSpPr>
        <p:spPr>
          <a:xfrm>
            <a:off x="2392685" y="1503762"/>
            <a:ext cx="7447676" cy="20926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 dirty="0"/>
              <a:t>NOTRE OFFRE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97925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42102" y="1898691"/>
            <a:ext cx="2104791" cy="5270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F524FBF-359F-3146-872B-5121212547F2}"/>
              </a:ext>
            </a:extLst>
          </p:cNvPr>
          <p:cNvSpPr/>
          <p:nvPr/>
        </p:nvSpPr>
        <p:spPr>
          <a:xfrm>
            <a:off x="2175614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Animation et mobilisation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D41FE-135A-734E-9A20-4D3EC9733030}"/>
              </a:ext>
            </a:extLst>
          </p:cNvPr>
          <p:cNvSpPr txBox="1"/>
          <p:nvPr/>
        </p:nvSpPr>
        <p:spPr>
          <a:xfrm flipH="1">
            <a:off x="4432935" y="2765409"/>
            <a:ext cx="377080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2800" dirty="0">
                <a:latin typeface="Paytone One" pitchFamily="2" charset="77"/>
              </a:rPr>
              <a:t>Accompagnement</a:t>
            </a:r>
            <a:endParaRPr kumimoji="0" lang="en-FR" sz="2800" b="0" i="0" u="none" strike="noStrike" cap="none" spc="0" normalizeH="0" baseline="0" dirty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0F233-0BA4-F44B-A454-DA8410B8BC2E}"/>
              </a:ext>
            </a:extLst>
          </p:cNvPr>
          <p:cNvSpPr txBox="1"/>
          <p:nvPr/>
        </p:nvSpPr>
        <p:spPr>
          <a:xfrm flipH="1">
            <a:off x="5922055" y="2252037"/>
            <a:ext cx="76428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3600" dirty="0">
                <a:latin typeface="Paytone One" pitchFamily="2" charset="77"/>
              </a:rPr>
              <a:t>=</a:t>
            </a:r>
            <a:endParaRPr kumimoji="0" lang="en-FR" sz="3600" b="0" i="0" u="none" strike="noStrike" cap="none" spc="0" normalizeH="0" baseline="0" dirty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434A38-6CC1-2540-A1D8-E4C83F768ECA}"/>
              </a:ext>
            </a:extLst>
          </p:cNvPr>
          <p:cNvSpPr/>
          <p:nvPr/>
        </p:nvSpPr>
        <p:spPr>
          <a:xfrm>
            <a:off x="7041507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Ingénierie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de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74E2C2-2769-FA44-8A8D-774A1DFF6AF7}"/>
              </a:ext>
            </a:extLst>
          </p:cNvPr>
          <p:cNvSpPr/>
          <p:nvPr/>
        </p:nvSpPr>
        <p:spPr>
          <a:xfrm>
            <a:off x="952901" y="4938083"/>
            <a:ext cx="1222713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Evénements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E9B08E-8D4B-284F-A8BD-E3D108045F35}"/>
              </a:ext>
            </a:extLst>
          </p:cNvPr>
          <p:cNvSpPr txBox="1"/>
          <p:nvPr/>
        </p:nvSpPr>
        <p:spPr>
          <a:xfrm>
            <a:off x="877767" y="5366087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Monter en compétence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139DFD-196A-8247-BF9E-A1D0A08FC1A6}"/>
              </a:ext>
            </a:extLst>
          </p:cNvPr>
          <p:cNvSpPr/>
          <p:nvPr/>
        </p:nvSpPr>
        <p:spPr>
          <a:xfrm>
            <a:off x="2372934" y="5087873"/>
            <a:ext cx="1495167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Communication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DA0DF8-BD54-644C-BBB4-D521A430A3AC}"/>
              </a:ext>
            </a:extLst>
          </p:cNvPr>
          <p:cNvSpPr txBox="1"/>
          <p:nvPr/>
        </p:nvSpPr>
        <p:spPr>
          <a:xfrm>
            <a:off x="2299918" y="5554745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Faire circuler l’information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C5D46C-FFF7-214E-BFC6-BC9852E40A25}"/>
              </a:ext>
            </a:extLst>
          </p:cNvPr>
          <p:cNvSpPr/>
          <p:nvPr/>
        </p:nvSpPr>
        <p:spPr>
          <a:xfrm>
            <a:off x="4065421" y="5019110"/>
            <a:ext cx="1522346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Conduite de projets collectifs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1C29A-9CBA-0D43-B5CA-14760AB8007C}"/>
              </a:ext>
            </a:extLst>
          </p:cNvPr>
          <p:cNvSpPr txBox="1"/>
          <p:nvPr/>
        </p:nvSpPr>
        <p:spPr>
          <a:xfrm>
            <a:off x="3987422" y="5508043"/>
            <a:ext cx="18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Etre plus efficace</a:t>
            </a:r>
          </a:p>
          <a:p>
            <a:r>
              <a:rPr lang="en-FR" sz="1200" i="1" dirty="0">
                <a:latin typeface="Montserrat" pitchFamily="2" charset="77"/>
              </a:rPr>
              <a:t>ensemble</a:t>
            </a:r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ED08856F-69ED-7349-ABE1-1CA14900A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125" y="4724052"/>
            <a:ext cx="1836890" cy="52691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90892B7-0BD8-5F4E-96FE-6E7671EC7FC8}"/>
              </a:ext>
            </a:extLst>
          </p:cNvPr>
          <p:cNvSpPr/>
          <p:nvPr/>
        </p:nvSpPr>
        <p:spPr>
          <a:xfrm>
            <a:off x="6031628" y="5625518"/>
            <a:ext cx="1522346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Ressources documentaires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70EF7F-38FC-7741-9B35-A6F02F9B108A}"/>
              </a:ext>
            </a:extLst>
          </p:cNvPr>
          <p:cNvSpPr/>
          <p:nvPr/>
        </p:nvSpPr>
        <p:spPr>
          <a:xfrm>
            <a:off x="7722125" y="5865134"/>
            <a:ext cx="1766873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Réseau de l’accompagnement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A7BE3D-E8F5-4148-B022-84E5F0906FC0}"/>
              </a:ext>
            </a:extLst>
          </p:cNvPr>
          <p:cNvSpPr/>
          <p:nvPr/>
        </p:nvSpPr>
        <p:spPr>
          <a:xfrm>
            <a:off x="9657149" y="5608657"/>
            <a:ext cx="1261898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Financement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48AD94-AA1D-7145-AA02-1EA45068E8F9}"/>
              </a:ext>
            </a:extLst>
          </p:cNvPr>
          <p:cNvSpPr/>
          <p:nvPr/>
        </p:nvSpPr>
        <p:spPr>
          <a:xfrm>
            <a:off x="10760977" y="3902759"/>
            <a:ext cx="1261898" cy="734780"/>
          </a:xfrm>
          <a:prstGeom prst="ellipse">
            <a:avLst/>
          </a:prstGeom>
          <a:solidFill>
            <a:srgbClr val="416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900" b="1" dirty="0">
                <a:latin typeface="Montserrat" pitchFamily="2" charset="77"/>
              </a:rPr>
              <a:t>“Projets complexes”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5AFAC9-DDDB-3448-A64F-6DCC630C7A71}"/>
              </a:ext>
            </a:extLst>
          </p:cNvPr>
          <p:cNvCxnSpPr/>
          <p:nvPr/>
        </p:nvCxnSpPr>
        <p:spPr>
          <a:xfrm flipV="1">
            <a:off x="4572000" y="3384809"/>
            <a:ext cx="889686" cy="24241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80783A-595B-A744-A36F-211F65E6BFE9}"/>
              </a:ext>
            </a:extLst>
          </p:cNvPr>
          <p:cNvCxnSpPr>
            <a:cxnSpLocks/>
          </p:cNvCxnSpPr>
          <p:nvPr/>
        </p:nvCxnSpPr>
        <p:spPr>
          <a:xfrm flipH="1" flipV="1">
            <a:off x="6792801" y="3355614"/>
            <a:ext cx="927898" cy="271606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451D31-7745-5D49-A5DB-95CE83DAC071}"/>
              </a:ext>
            </a:extLst>
          </p:cNvPr>
          <p:cNvCxnSpPr>
            <a:cxnSpLocks/>
          </p:cNvCxnSpPr>
          <p:nvPr/>
        </p:nvCxnSpPr>
        <p:spPr>
          <a:xfrm flipV="1">
            <a:off x="1821450" y="4539632"/>
            <a:ext cx="564398" cy="287929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7F160-A16D-EB4C-95DC-6EF14A9C8FD4}"/>
              </a:ext>
            </a:extLst>
          </p:cNvPr>
          <p:cNvCxnSpPr>
            <a:cxnSpLocks/>
          </p:cNvCxnSpPr>
          <p:nvPr/>
        </p:nvCxnSpPr>
        <p:spPr>
          <a:xfrm flipV="1">
            <a:off x="3254397" y="4775135"/>
            <a:ext cx="75303" cy="243975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4EC8FA-FA30-4F4C-BB4A-2139853D16CA}"/>
              </a:ext>
            </a:extLst>
          </p:cNvPr>
          <p:cNvCxnSpPr>
            <a:cxnSpLocks/>
          </p:cNvCxnSpPr>
          <p:nvPr/>
        </p:nvCxnSpPr>
        <p:spPr>
          <a:xfrm flipH="1" flipV="1">
            <a:off x="4802405" y="4683243"/>
            <a:ext cx="105277" cy="25484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5C4D13-5F18-5F40-AE48-15310BCF2DAD}"/>
              </a:ext>
            </a:extLst>
          </p:cNvPr>
          <p:cNvCxnSpPr>
            <a:cxnSpLocks/>
          </p:cNvCxnSpPr>
          <p:nvPr/>
        </p:nvCxnSpPr>
        <p:spPr>
          <a:xfrm flipV="1">
            <a:off x="7246893" y="5257999"/>
            <a:ext cx="958405" cy="28707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3B726-27A1-8F48-B2C4-B24ADE8CCABB}"/>
              </a:ext>
            </a:extLst>
          </p:cNvPr>
          <p:cNvCxnSpPr>
            <a:cxnSpLocks/>
          </p:cNvCxnSpPr>
          <p:nvPr/>
        </p:nvCxnSpPr>
        <p:spPr>
          <a:xfrm flipH="1" flipV="1">
            <a:off x="9168884" y="5309839"/>
            <a:ext cx="877159" cy="23523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43293B4-FA56-684B-827F-8771CEFA4F59}"/>
              </a:ext>
            </a:extLst>
          </p:cNvPr>
          <p:cNvCxnSpPr>
            <a:cxnSpLocks/>
          </p:cNvCxnSpPr>
          <p:nvPr/>
        </p:nvCxnSpPr>
        <p:spPr>
          <a:xfrm flipV="1">
            <a:off x="8605561" y="5283492"/>
            <a:ext cx="48927" cy="50155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964B4D1-D6BC-794C-8554-500097C3A827}"/>
              </a:ext>
            </a:extLst>
          </p:cNvPr>
          <p:cNvCxnSpPr>
            <a:cxnSpLocks/>
          </p:cNvCxnSpPr>
          <p:nvPr/>
        </p:nvCxnSpPr>
        <p:spPr>
          <a:xfrm flipH="1">
            <a:off x="10288098" y="4270149"/>
            <a:ext cx="375783" cy="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>
            <a:extLst>
              <a:ext uri="{FF2B5EF4-FFF2-40B4-BE49-F238E27FC236}">
                <a16:creationId xmlns:a16="http://schemas.microsoft.com/office/drawing/2014/main" id="{1D70A572-5F39-F048-B989-DFC879CA9D92}"/>
              </a:ext>
            </a:extLst>
          </p:cNvPr>
          <p:cNvSpPr txBox="1">
            <a:spLocks/>
          </p:cNvSpPr>
          <p:nvPr/>
        </p:nvSpPr>
        <p:spPr>
          <a:xfrm>
            <a:off x="1185802" y="140805"/>
            <a:ext cx="9618306" cy="12680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Pour les porteurs de projets</a:t>
            </a:r>
          </a:p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favorables à la biodiversité bretonne…</a:t>
            </a:r>
            <a:endParaRPr lang="fr-FR" sz="36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673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4" ma:contentTypeDescription="Crée un document." ma:contentTypeScope="" ma:versionID="bdcfd47e9d162d87168e53b291a96f53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2968ed7de1dd02ff6378e49049af8d60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7D4C8-ABBA-4730-AA01-AB07D47BFF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87EC08-418C-4D5A-B913-D844D463E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9CC7E3-E311-419A-9EDF-ACC56143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ee459-b234-4efb-91ff-bf274d36d4ff"/>
    <ds:schemaRef ds:uri="4429343c-e868-4873-967f-9aeba40d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829</Words>
  <Application>Microsoft Office PowerPoint</Application>
  <PresentationFormat>Grand écran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Montserrat</vt:lpstr>
      <vt:lpstr>Montserrat ExtraBold</vt:lpstr>
      <vt:lpstr>Montserrat Medium</vt:lpstr>
      <vt:lpstr>Montserrat SemiBold</vt:lpstr>
      <vt:lpstr>Paytone One</vt:lpstr>
      <vt:lpstr>Conception personnalisée</vt:lpstr>
      <vt:lpstr>1_Conception personnalisée</vt:lpstr>
      <vt:lpstr>EN BREF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lastModifiedBy>Anne-Hélène LE DU</cp:lastModifiedBy>
  <cp:revision>393</cp:revision>
  <dcterms:created xsi:type="dcterms:W3CDTF">2020-11-18T12:42:54Z</dcterms:created>
  <dcterms:modified xsi:type="dcterms:W3CDTF">2022-03-11T15:08:03Z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</Properties>
</file>