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7" r:id="rId5"/>
    <p:sldMasterId id="2147483652" r:id="rId6"/>
    <p:sldMasterId id="2147483664" r:id="rId7"/>
    <p:sldMasterId id="2147483660" r:id="rId8"/>
    <p:sldMasterId id="2147483665" r:id="rId9"/>
  </p:sldMasterIdLst>
  <p:notesMasterIdLst>
    <p:notesMasterId r:id="rId40"/>
  </p:notesMasterIdLst>
  <p:sldIdLst>
    <p:sldId id="263" r:id="rId10"/>
    <p:sldId id="260" r:id="rId11"/>
    <p:sldId id="470" r:id="rId12"/>
    <p:sldId id="471" r:id="rId13"/>
    <p:sldId id="482" r:id="rId14"/>
    <p:sldId id="490" r:id="rId15"/>
    <p:sldId id="491" r:id="rId16"/>
    <p:sldId id="493" r:id="rId17"/>
    <p:sldId id="492" r:id="rId18"/>
    <p:sldId id="483" r:id="rId19"/>
    <p:sldId id="472" r:id="rId20"/>
    <p:sldId id="485" r:id="rId21"/>
    <p:sldId id="469" r:id="rId22"/>
    <p:sldId id="422" r:id="rId23"/>
    <p:sldId id="478" r:id="rId24"/>
    <p:sldId id="486" r:id="rId25"/>
    <p:sldId id="462" r:id="rId26"/>
    <p:sldId id="489" r:id="rId27"/>
    <p:sldId id="461" r:id="rId28"/>
    <p:sldId id="488" r:id="rId29"/>
    <p:sldId id="280" r:id="rId30"/>
    <p:sldId id="345" r:id="rId31"/>
    <p:sldId id="465" r:id="rId32"/>
    <p:sldId id="435" r:id="rId33"/>
    <p:sldId id="436" r:id="rId34"/>
    <p:sldId id="457" r:id="rId35"/>
    <p:sldId id="458" r:id="rId36"/>
    <p:sldId id="459" r:id="rId37"/>
    <p:sldId id="479" r:id="rId38"/>
    <p:sldId id="412" r:id="rId3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5B0EB-A388-14FD-2E9A-5FB2EDE0826A}" name="Anne-Hélène LE DU" initials="AD" userId="S::annehelene.ledu@biodiversite.bzh::a606459e-45d1-43f8-a25a-e123f84c88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Hélène LE DU" initials="AD" lastIdx="12" clrIdx="0">
    <p:extLst>
      <p:ext uri="{19B8F6BF-5375-455C-9EA6-DF929625EA0E}">
        <p15:presenceInfo xmlns:p15="http://schemas.microsoft.com/office/powerpoint/2012/main" userId="S::annehelene.ledu@biodiversite.bzh::a606459e-45d1-43f8-a25a-e123f84c8875" providerId="AD"/>
      </p:ext>
    </p:extLst>
  </p:cmAuthor>
  <p:cmAuthor id="2" name="Agence Bretonne de la Biodiversité" initials="ABdlB" lastIdx="4" clrIdx="1">
    <p:extLst>
      <p:ext uri="{19B8F6BF-5375-455C-9EA6-DF929625EA0E}">
        <p15:presenceInfo xmlns:p15="http://schemas.microsoft.com/office/powerpoint/2012/main" userId="07e8efabd8a537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FF"/>
    <a:srgbClr val="05DA96"/>
    <a:srgbClr val="FFCE00"/>
    <a:srgbClr val="FFC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DF3FC-A6EE-4215-9BE6-BB99B03CD0ED}" v="1268" dt="2023-05-02T09:48:48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5/10/relationships/revisionInfo" Target="revisionInfo.xml"/><Relationship Id="rId20" Type="http://schemas.openxmlformats.org/officeDocument/2006/relationships/slide" Target="slides/slide11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D3E7-4854-42C7-A595-E6C95953AE4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7977F-6BA8-49E3-A841-73C358861CB8}">
      <dgm:prSet phldrT="[Text]" phldr="0"/>
      <dgm:spPr>
        <a:solidFill>
          <a:srgbClr val="05DA96"/>
        </a:solidFill>
        <a:ln>
          <a:solidFill>
            <a:srgbClr val="05DA96"/>
          </a:solidFill>
        </a:ln>
      </dgm:spPr>
      <dgm:t>
        <a:bodyPr/>
        <a:lstStyle/>
        <a:p>
          <a:pPr rtl="0"/>
          <a:r>
            <a:rPr lang="en-US" b="1" dirty="0">
              <a:latin typeface="Montserrat "/>
            </a:rPr>
            <a:t>JUIN</a:t>
          </a:r>
        </a:p>
      </dgm:t>
    </dgm:pt>
    <dgm:pt modelId="{4900F4A0-1BF0-4891-BA43-0B7B663BB43B}" type="parTrans" cxnId="{3C1B6245-D309-4D54-A34F-28FE37747376}">
      <dgm:prSet/>
      <dgm:spPr/>
      <dgm:t>
        <a:bodyPr/>
        <a:lstStyle/>
        <a:p>
          <a:endParaRPr lang="en-US"/>
        </a:p>
      </dgm:t>
    </dgm:pt>
    <dgm:pt modelId="{24A36A39-8CBF-4F63-8B04-66698EE4EE46}" type="sibTrans" cxnId="{3C1B6245-D309-4D54-A34F-28FE37747376}">
      <dgm:prSet/>
      <dgm:spPr/>
      <dgm:t>
        <a:bodyPr/>
        <a:lstStyle/>
        <a:p>
          <a:endParaRPr lang="en-US"/>
        </a:p>
      </dgm:t>
    </dgm:pt>
    <dgm:pt modelId="{5CF971C5-F356-4863-A3BC-A4A324AF9258}">
      <dgm:prSet phldrT="[Text]" phldr="0"/>
      <dgm:spPr>
        <a:solidFill>
          <a:srgbClr val="0025FF"/>
        </a:solidFill>
        <a:ln>
          <a:solidFill>
            <a:srgbClr val="0025FF"/>
          </a:solidFill>
        </a:ln>
      </dgm:spPr>
      <dgm:t>
        <a:bodyPr/>
        <a:lstStyle/>
        <a:p>
          <a:pPr rtl="0"/>
          <a:r>
            <a:rPr lang="fr-FR" b="1" dirty="0">
              <a:latin typeface="Montserrat "/>
            </a:rPr>
            <a:t>SEPTEMBRE</a:t>
          </a:r>
        </a:p>
      </dgm:t>
    </dgm:pt>
    <dgm:pt modelId="{AE6A3B3E-3FD6-45D6-A699-E3B5A1C43DBC}" type="parTrans" cxnId="{4580C2CC-4F0C-49C0-B2F2-8EA6B6DF4875}">
      <dgm:prSet/>
      <dgm:spPr/>
      <dgm:t>
        <a:bodyPr/>
        <a:lstStyle/>
        <a:p>
          <a:endParaRPr lang="en-US"/>
        </a:p>
      </dgm:t>
    </dgm:pt>
    <dgm:pt modelId="{5D92411D-221F-487E-A62D-C3E786B0F832}" type="sibTrans" cxnId="{4580C2CC-4F0C-49C0-B2F2-8EA6B6DF4875}">
      <dgm:prSet/>
      <dgm:spPr/>
      <dgm:t>
        <a:bodyPr/>
        <a:lstStyle/>
        <a:p>
          <a:endParaRPr lang="en-US"/>
        </a:p>
      </dgm:t>
    </dgm:pt>
    <dgm:pt modelId="{F14462BA-D49D-4EBC-9233-1320087CC506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Analyse des retours sondage porteurs de projets</a:t>
          </a:r>
        </a:p>
      </dgm:t>
    </dgm:pt>
    <dgm:pt modelId="{C6DE36A8-1616-4A52-8D0E-5B83DF9D5D0E}" type="parTrans" cxnId="{A9141BDB-79C2-479B-A4E6-7D981D1E54B4}">
      <dgm:prSet/>
      <dgm:spPr/>
      <dgm:t>
        <a:bodyPr/>
        <a:lstStyle/>
        <a:p>
          <a:endParaRPr lang="en-US"/>
        </a:p>
      </dgm:t>
    </dgm:pt>
    <dgm:pt modelId="{F39C9156-75F6-4509-9840-99F98EB2B10B}" type="sibTrans" cxnId="{A9141BDB-79C2-479B-A4E6-7D981D1E54B4}">
      <dgm:prSet/>
      <dgm:spPr/>
      <dgm:t>
        <a:bodyPr/>
        <a:lstStyle/>
        <a:p>
          <a:endParaRPr lang="en-US"/>
        </a:p>
      </dgm:t>
    </dgm:pt>
    <dgm:pt modelId="{A6B60DF5-5E90-41DF-9FB6-7268A835AB75}">
      <dgm:prSet phldrT="[Text]" phldr="0"/>
      <dgm:spPr>
        <a:solidFill>
          <a:srgbClr val="0025FF"/>
        </a:solidFill>
        <a:ln>
          <a:solidFill>
            <a:srgbClr val="0025FF"/>
          </a:solidFill>
        </a:ln>
      </dgm:spPr>
      <dgm:t>
        <a:bodyPr/>
        <a:lstStyle/>
        <a:p>
          <a:pPr rtl="0"/>
          <a:r>
            <a:rPr lang="fr-FR" dirty="0">
              <a:latin typeface="Montserrat "/>
            </a:rPr>
            <a:t> </a:t>
          </a:r>
          <a:r>
            <a:rPr lang="fr-FR" b="1" dirty="0">
              <a:latin typeface="Montserrat "/>
            </a:rPr>
            <a:t>NOVEMBRE</a:t>
          </a:r>
          <a:r>
            <a:rPr lang="fr-FR" dirty="0">
              <a:latin typeface="Montserrat "/>
            </a:rPr>
            <a:t> </a:t>
          </a:r>
        </a:p>
      </dgm:t>
    </dgm:pt>
    <dgm:pt modelId="{254F74B9-5FDF-43BC-BF91-5F448FC3BD47}" type="parTrans" cxnId="{7DE5DB68-623A-4698-A9B6-EF2F800624E4}">
      <dgm:prSet/>
      <dgm:spPr/>
      <dgm:t>
        <a:bodyPr/>
        <a:lstStyle/>
        <a:p>
          <a:endParaRPr lang="en-US"/>
        </a:p>
      </dgm:t>
    </dgm:pt>
    <dgm:pt modelId="{A28F03EE-D501-4212-850C-A3A9469CEB58}" type="sibTrans" cxnId="{7DE5DB68-623A-4698-A9B6-EF2F800624E4}">
      <dgm:prSet/>
      <dgm:spPr/>
      <dgm:t>
        <a:bodyPr/>
        <a:lstStyle/>
        <a:p>
          <a:endParaRPr lang="en-US"/>
        </a:p>
      </dgm:t>
    </dgm:pt>
    <dgm:pt modelId="{E6FDC15C-676D-4DA2-8ED8-287F64DAED5B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Propositions d’actions pour améliorer le fonctionnement du Réseau et préparation de la création d’un GT Réseau de l’accompagnement </a:t>
          </a:r>
        </a:p>
      </dgm:t>
    </dgm:pt>
    <dgm:pt modelId="{DDD34B08-875B-495B-8093-DB9636BDEA32}" type="parTrans" cxnId="{20D5B8BA-C926-4746-8513-114EA52096BA}">
      <dgm:prSet/>
      <dgm:spPr/>
      <dgm:t>
        <a:bodyPr/>
        <a:lstStyle/>
        <a:p>
          <a:endParaRPr lang="fr-FR"/>
        </a:p>
      </dgm:t>
    </dgm:pt>
    <dgm:pt modelId="{5F1CA95F-F5D7-4CDE-8C2E-85EDD3273D95}" type="sibTrans" cxnId="{20D5B8BA-C926-4746-8513-114EA52096BA}">
      <dgm:prSet/>
      <dgm:spPr/>
      <dgm:t>
        <a:bodyPr/>
        <a:lstStyle/>
        <a:p>
          <a:endParaRPr lang="fr-FR"/>
        </a:p>
      </dgm:t>
    </dgm:pt>
    <dgm:pt modelId="{6DAA0CDA-D7B2-4623-99CC-73555DC0BBAB}">
      <dgm:prSet phldr="0"/>
      <dgm:spPr/>
      <dgm:t>
        <a:bodyPr/>
        <a:lstStyle/>
        <a:p>
          <a:pPr rtl="0"/>
          <a:r>
            <a:rPr lang="en-US">
              <a:latin typeface="Montserrat "/>
            </a:rPr>
            <a:t>Validation de la </a:t>
          </a:r>
          <a:r>
            <a:rPr lang="en-US" err="1">
              <a:latin typeface="Montserrat "/>
            </a:rPr>
            <a:t>liste</a:t>
          </a:r>
          <a:r>
            <a:rPr lang="en-US">
              <a:latin typeface="Montserrat "/>
            </a:rPr>
            <a:t> des </a:t>
          </a:r>
          <a:r>
            <a:rPr lang="en-US" err="1">
              <a:latin typeface="Montserrat "/>
            </a:rPr>
            <a:t>porteurs</a:t>
          </a:r>
          <a:r>
            <a:rPr lang="en-US">
              <a:latin typeface="Montserrat "/>
            </a:rPr>
            <a:t> de </a:t>
          </a:r>
          <a:r>
            <a:rPr lang="en-US" err="1">
              <a:latin typeface="Montserrat "/>
            </a:rPr>
            <a:t>projets</a:t>
          </a:r>
          <a:r>
            <a:rPr lang="en-US">
              <a:latin typeface="Montserrat "/>
            </a:rPr>
            <a:t> pour </a:t>
          </a:r>
          <a:r>
            <a:rPr lang="en-US" err="1">
              <a:latin typeface="Montserrat "/>
            </a:rPr>
            <a:t>l’enquête</a:t>
          </a:r>
          <a:r>
            <a:rPr lang="en-US">
              <a:latin typeface="Montserrat "/>
            </a:rPr>
            <a:t> </a:t>
          </a:r>
        </a:p>
      </dgm:t>
    </dgm:pt>
    <dgm:pt modelId="{C5686997-8F46-4D13-B438-BBB7682DEF37}" type="parTrans" cxnId="{8406DB7F-6733-4C4E-92CC-E5D60888FC6C}">
      <dgm:prSet/>
      <dgm:spPr/>
      <dgm:t>
        <a:bodyPr/>
        <a:lstStyle/>
        <a:p>
          <a:endParaRPr lang="fr-FR"/>
        </a:p>
      </dgm:t>
    </dgm:pt>
    <dgm:pt modelId="{A0342659-080C-49D3-B355-C9BDC97B9721}" type="sibTrans" cxnId="{8406DB7F-6733-4C4E-92CC-E5D60888FC6C}">
      <dgm:prSet/>
      <dgm:spPr/>
      <dgm:t>
        <a:bodyPr/>
        <a:lstStyle/>
        <a:p>
          <a:endParaRPr lang="fr-FR"/>
        </a:p>
      </dgm:t>
    </dgm:pt>
    <dgm:pt modelId="{F065DDFA-4128-4A8C-A31F-6D02BEC60367}">
      <dgm:prSet phldrT="[Text]" phldr="0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pPr rtl="0"/>
          <a:r>
            <a:rPr lang="en-US" b="1" dirty="0">
              <a:latin typeface="Montserrat "/>
            </a:rPr>
            <a:t>MAI</a:t>
          </a:r>
          <a:r>
            <a:rPr lang="en-US" dirty="0">
              <a:latin typeface="Montserrat "/>
            </a:rPr>
            <a:t> </a:t>
          </a:r>
        </a:p>
      </dgm:t>
    </dgm:pt>
    <dgm:pt modelId="{D7CBA68E-FC3E-406B-9CF6-70106295F74E}" type="parTrans" cxnId="{B4E094BD-4676-4A76-AFA6-F8B3D7C28C57}">
      <dgm:prSet/>
      <dgm:spPr/>
      <dgm:t>
        <a:bodyPr/>
        <a:lstStyle/>
        <a:p>
          <a:endParaRPr lang="fr-FR"/>
        </a:p>
      </dgm:t>
    </dgm:pt>
    <dgm:pt modelId="{D9372CA3-5E71-489B-8B22-EEA9B07BEA19}" type="sibTrans" cxnId="{B4E094BD-4676-4A76-AFA6-F8B3D7C28C57}">
      <dgm:prSet/>
      <dgm:spPr/>
      <dgm:t>
        <a:bodyPr/>
        <a:lstStyle/>
        <a:p>
          <a:endParaRPr lang="fr-FR"/>
        </a:p>
      </dgm:t>
    </dgm:pt>
    <dgm:pt modelId="{0684A827-60EF-4ECA-BFAB-3C49E102559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Cadrage du projet (partage des objectifs)</a:t>
          </a:r>
        </a:p>
      </dgm:t>
    </dgm:pt>
    <dgm:pt modelId="{1EC4B743-A15A-46EB-9B76-626E2D702844}" type="parTrans" cxnId="{1FE139CB-2AA8-4C11-A000-2C8E32DCC380}">
      <dgm:prSet/>
      <dgm:spPr/>
      <dgm:t>
        <a:bodyPr/>
        <a:lstStyle/>
        <a:p>
          <a:endParaRPr lang="fr-FR"/>
        </a:p>
      </dgm:t>
    </dgm:pt>
    <dgm:pt modelId="{1504A237-2FD1-4845-8CFE-78B0904C89DC}" type="sibTrans" cxnId="{1FE139CB-2AA8-4C11-A000-2C8E32DCC380}">
      <dgm:prSet/>
      <dgm:spPr/>
      <dgm:t>
        <a:bodyPr/>
        <a:lstStyle/>
        <a:p>
          <a:endParaRPr lang="fr-FR"/>
        </a:p>
      </dgm:t>
    </dgm:pt>
    <dgm:pt modelId="{9C1B31E2-FC1E-4F53-9F85-AF4F76CF9E4C}">
      <dgm:prSet phldrT="[Text]" phldr="0"/>
      <dgm:spPr/>
      <dgm:t>
        <a:bodyPr/>
        <a:lstStyle/>
        <a:p>
          <a:pPr rtl="0"/>
          <a:r>
            <a:rPr lang="fr-FR" dirty="0">
              <a:latin typeface="Montserrat "/>
            </a:rPr>
            <a:t>Modalités de travail collectif</a:t>
          </a:r>
        </a:p>
      </dgm:t>
    </dgm:pt>
    <dgm:pt modelId="{C1E41269-6072-40EC-8EC3-124BE22197D9}" type="parTrans" cxnId="{53EBD4AE-FDB9-4538-AFCA-55AAF6E0FBCE}">
      <dgm:prSet/>
      <dgm:spPr/>
      <dgm:t>
        <a:bodyPr/>
        <a:lstStyle/>
        <a:p>
          <a:endParaRPr lang="fr-FR"/>
        </a:p>
      </dgm:t>
    </dgm:pt>
    <dgm:pt modelId="{BB6C96CA-6FD1-4A26-94D1-1F6244430614}" type="sibTrans" cxnId="{53EBD4AE-FDB9-4538-AFCA-55AAF6E0FBCE}">
      <dgm:prSet/>
      <dgm:spPr/>
      <dgm:t>
        <a:bodyPr/>
        <a:lstStyle/>
        <a:p>
          <a:endParaRPr lang="fr-FR"/>
        </a:p>
      </dgm:t>
    </dgm:pt>
    <dgm:pt modelId="{DA3E2B09-D3FB-4E13-859B-E3A2223E19CC}">
      <dgm:prSet phldr="0"/>
      <dgm:spPr/>
      <dgm:t>
        <a:bodyPr/>
        <a:lstStyle/>
        <a:p>
          <a:pPr rtl="0"/>
          <a:r>
            <a:rPr lang="en-US" err="1">
              <a:latin typeface="Montserrat "/>
            </a:rPr>
            <a:t>Organisation</a:t>
          </a:r>
          <a:r>
            <a:rPr lang="en-US">
              <a:latin typeface="Montserrat "/>
            </a:rPr>
            <a:t> mise </a:t>
          </a:r>
          <a:r>
            <a:rPr lang="en-US" err="1">
              <a:latin typeface="Montserrat "/>
            </a:rPr>
            <a:t>en</a:t>
          </a:r>
          <a:r>
            <a:rPr lang="en-US">
              <a:latin typeface="Montserrat "/>
            </a:rPr>
            <a:t> pratique grille et </a:t>
          </a:r>
          <a:r>
            <a:rPr lang="en-US" err="1">
              <a:latin typeface="Montserrat "/>
            </a:rPr>
            <a:t>phasage</a:t>
          </a:r>
          <a:endParaRPr lang="en-US">
            <a:latin typeface="Montserrat "/>
          </a:endParaRPr>
        </a:p>
      </dgm:t>
    </dgm:pt>
    <dgm:pt modelId="{376090E5-C945-4A4B-B18D-8043A73EF8D9}" type="parTrans" cxnId="{88E3A0A8-7122-48B0-B557-FB851C35BE26}">
      <dgm:prSet/>
      <dgm:spPr/>
      <dgm:t>
        <a:bodyPr/>
        <a:lstStyle/>
        <a:p>
          <a:endParaRPr lang="fr-FR"/>
        </a:p>
      </dgm:t>
    </dgm:pt>
    <dgm:pt modelId="{C97AE09C-0C6D-4BE2-8F9B-7DFACDC6BB85}" type="sibTrans" cxnId="{88E3A0A8-7122-48B0-B557-FB851C35BE26}">
      <dgm:prSet/>
      <dgm:spPr/>
      <dgm:t>
        <a:bodyPr/>
        <a:lstStyle/>
        <a:p>
          <a:endParaRPr lang="fr-FR"/>
        </a:p>
      </dgm:t>
    </dgm:pt>
    <dgm:pt modelId="{51C6550C-462F-4ACD-96D2-842BDDDA13D2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Premiers RETEX grille de diagnostic et phasage </a:t>
          </a:r>
        </a:p>
      </dgm:t>
    </dgm:pt>
    <dgm:pt modelId="{B671D752-786C-487A-88D0-5634266F3663}" type="parTrans" cxnId="{737B88A4-CCCE-4B4E-AA44-28526EBF1668}">
      <dgm:prSet/>
      <dgm:spPr/>
      <dgm:t>
        <a:bodyPr/>
        <a:lstStyle/>
        <a:p>
          <a:endParaRPr lang="fr-FR"/>
        </a:p>
      </dgm:t>
    </dgm:pt>
    <dgm:pt modelId="{25D38C19-C3CD-4F81-B3FD-5876280DE247}" type="sibTrans" cxnId="{737B88A4-CCCE-4B4E-AA44-28526EBF1668}">
      <dgm:prSet/>
      <dgm:spPr/>
      <dgm:t>
        <a:bodyPr/>
        <a:lstStyle/>
        <a:p>
          <a:endParaRPr lang="fr-FR"/>
        </a:p>
      </dgm:t>
    </dgm:pt>
    <dgm:pt modelId="{4F93FC51-AC3F-4ABF-A484-959EED57DA2B}" type="pres">
      <dgm:prSet presAssocID="{23C0D3E7-4854-42C7-A595-E6C95953AE45}" presName="linearFlow" presStyleCnt="0">
        <dgm:presLayoutVars>
          <dgm:dir/>
          <dgm:animLvl val="lvl"/>
          <dgm:resizeHandles val="exact"/>
        </dgm:presLayoutVars>
      </dgm:prSet>
      <dgm:spPr/>
    </dgm:pt>
    <dgm:pt modelId="{5316CB18-F14C-4BF0-890C-9772E5A6073B}" type="pres">
      <dgm:prSet presAssocID="{F065DDFA-4128-4A8C-A31F-6D02BEC60367}" presName="composite" presStyleCnt="0"/>
      <dgm:spPr/>
    </dgm:pt>
    <dgm:pt modelId="{2F6E7B9A-D4EC-47BE-8E55-BA9570BB4573}" type="pres">
      <dgm:prSet presAssocID="{F065DDFA-4128-4A8C-A31F-6D02BEC60367}" presName="parentText" presStyleLbl="alignNode1" presStyleIdx="0" presStyleCnt="4" custLinFactNeighborY="-34">
        <dgm:presLayoutVars>
          <dgm:chMax val="1"/>
          <dgm:bulletEnabled val="1"/>
        </dgm:presLayoutVars>
      </dgm:prSet>
      <dgm:spPr/>
    </dgm:pt>
    <dgm:pt modelId="{B32EF3B8-2FEA-44F4-B16E-821849D36D02}" type="pres">
      <dgm:prSet presAssocID="{F065DDFA-4128-4A8C-A31F-6D02BEC60367}" presName="descendantText" presStyleLbl="alignAcc1" presStyleIdx="0" presStyleCnt="4" custLinFactNeighborX="3360" custLinFactNeighborY="-259">
        <dgm:presLayoutVars>
          <dgm:bulletEnabled val="1"/>
        </dgm:presLayoutVars>
      </dgm:prSet>
      <dgm:spPr/>
    </dgm:pt>
    <dgm:pt modelId="{A3963259-B601-4DBA-ACCE-BEA19256B381}" type="pres">
      <dgm:prSet presAssocID="{D9372CA3-5E71-489B-8B22-EEA9B07BEA19}" presName="sp" presStyleCnt="0"/>
      <dgm:spPr/>
    </dgm:pt>
    <dgm:pt modelId="{590F6C18-3EC9-44EC-B772-D9FCEEBBE1B1}" type="pres">
      <dgm:prSet presAssocID="{7497977F-6BA8-49E3-A841-73C358861CB8}" presName="composite" presStyleCnt="0"/>
      <dgm:spPr/>
    </dgm:pt>
    <dgm:pt modelId="{629EFE16-CB90-4365-B10B-C3343BB3A355}" type="pres">
      <dgm:prSet presAssocID="{7497977F-6BA8-49E3-A841-73C358861C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F765FA2-0F0F-469E-A8CE-2DFE66882245}" type="pres">
      <dgm:prSet presAssocID="{7497977F-6BA8-49E3-A841-73C358861CB8}" presName="descendantText" presStyleLbl="alignAcc1" presStyleIdx="1" presStyleCnt="4">
        <dgm:presLayoutVars>
          <dgm:bulletEnabled val="1"/>
        </dgm:presLayoutVars>
      </dgm:prSet>
      <dgm:spPr/>
    </dgm:pt>
    <dgm:pt modelId="{D00245C2-E178-42E1-AB08-30E14FC51CDC}" type="pres">
      <dgm:prSet presAssocID="{24A36A39-8CBF-4F63-8B04-66698EE4EE46}" presName="sp" presStyleCnt="0"/>
      <dgm:spPr/>
    </dgm:pt>
    <dgm:pt modelId="{2B2D6E49-B1DF-47E9-AE02-BDA0F60F9A99}" type="pres">
      <dgm:prSet presAssocID="{5CF971C5-F356-4863-A3BC-A4A324AF9258}" presName="composite" presStyleCnt="0"/>
      <dgm:spPr/>
    </dgm:pt>
    <dgm:pt modelId="{A3FC77AA-5925-4E20-B4BF-BF31F63EF0D5}" type="pres">
      <dgm:prSet presAssocID="{5CF971C5-F356-4863-A3BC-A4A324AF925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8D9D573-D724-494A-89C5-A3BC7A467BBA}" type="pres">
      <dgm:prSet presAssocID="{5CF971C5-F356-4863-A3BC-A4A324AF9258}" presName="descendantText" presStyleLbl="alignAcc1" presStyleIdx="2" presStyleCnt="4">
        <dgm:presLayoutVars>
          <dgm:bulletEnabled val="1"/>
        </dgm:presLayoutVars>
      </dgm:prSet>
      <dgm:spPr/>
    </dgm:pt>
    <dgm:pt modelId="{25266ED9-B3DA-4228-91AB-B16703894495}" type="pres">
      <dgm:prSet presAssocID="{5D92411D-221F-487E-A62D-C3E786B0F832}" presName="sp" presStyleCnt="0"/>
      <dgm:spPr/>
    </dgm:pt>
    <dgm:pt modelId="{B94797A7-1ADB-4997-938E-04BC4FE6028C}" type="pres">
      <dgm:prSet presAssocID="{A6B60DF5-5E90-41DF-9FB6-7268A835AB75}" presName="composite" presStyleCnt="0"/>
      <dgm:spPr/>
    </dgm:pt>
    <dgm:pt modelId="{00264815-2C3A-443B-AA9D-6C84E42F9044}" type="pres">
      <dgm:prSet presAssocID="{A6B60DF5-5E90-41DF-9FB6-7268A835AB7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607256C-3CC2-46E1-8834-96B97A5FB61B}" type="pres">
      <dgm:prSet presAssocID="{A6B60DF5-5E90-41DF-9FB6-7268A835AB7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2F6408-5E30-4E61-A806-2A885D281E05}" type="presOf" srcId="{F14462BA-D49D-4EBC-9233-1320087CC506}" destId="{38D9D573-D724-494A-89C5-A3BC7A467BBA}" srcOrd="0" destOrd="0" presId="urn:microsoft.com/office/officeart/2005/8/layout/chevron2"/>
    <dgm:cxn modelId="{7E1A3210-733D-47D2-B75C-B3964C74F3CC}" type="presOf" srcId="{9C1B31E2-FC1E-4F53-9F85-AF4F76CF9E4C}" destId="{B32EF3B8-2FEA-44F4-B16E-821849D36D02}" srcOrd="0" destOrd="1" presId="urn:microsoft.com/office/officeart/2005/8/layout/chevron2"/>
    <dgm:cxn modelId="{E541891C-A141-408D-B628-09E10135A371}" type="presOf" srcId="{51C6550C-462F-4ACD-96D2-842BDDDA13D2}" destId="{38D9D573-D724-494A-89C5-A3BC7A467BBA}" srcOrd="0" destOrd="1" presId="urn:microsoft.com/office/officeart/2005/8/layout/chevron2"/>
    <dgm:cxn modelId="{9701CE60-1AE8-4D51-8B92-3DAA26567D7B}" type="presOf" srcId="{DA3E2B09-D3FB-4E13-859B-E3A2223E19CC}" destId="{6F765FA2-0F0F-469E-A8CE-2DFE66882245}" srcOrd="0" destOrd="1" presId="urn:microsoft.com/office/officeart/2005/8/layout/chevron2"/>
    <dgm:cxn modelId="{3C1B6245-D309-4D54-A34F-28FE37747376}" srcId="{23C0D3E7-4854-42C7-A595-E6C95953AE45}" destId="{7497977F-6BA8-49E3-A841-73C358861CB8}" srcOrd="1" destOrd="0" parTransId="{4900F4A0-1BF0-4891-BA43-0B7B663BB43B}" sibTransId="{24A36A39-8CBF-4F63-8B04-66698EE4EE46}"/>
    <dgm:cxn modelId="{7DE5DB68-623A-4698-A9B6-EF2F800624E4}" srcId="{23C0D3E7-4854-42C7-A595-E6C95953AE45}" destId="{A6B60DF5-5E90-41DF-9FB6-7268A835AB75}" srcOrd="3" destOrd="0" parTransId="{254F74B9-5FDF-43BC-BF91-5F448FC3BD47}" sibTransId="{A28F03EE-D501-4212-850C-A3A9469CEB58}"/>
    <dgm:cxn modelId="{248DAB50-4CAE-423F-A572-289FF7E8AD1C}" type="presOf" srcId="{23C0D3E7-4854-42C7-A595-E6C95953AE45}" destId="{4F93FC51-AC3F-4ABF-A484-959EED57DA2B}" srcOrd="0" destOrd="0" presId="urn:microsoft.com/office/officeart/2005/8/layout/chevron2"/>
    <dgm:cxn modelId="{7EB07952-0F05-4589-84A8-4B58D90C5307}" type="presOf" srcId="{F065DDFA-4128-4A8C-A31F-6D02BEC60367}" destId="{2F6E7B9A-D4EC-47BE-8E55-BA9570BB4573}" srcOrd="0" destOrd="0" presId="urn:microsoft.com/office/officeart/2005/8/layout/chevron2"/>
    <dgm:cxn modelId="{8406DB7F-6733-4C4E-92CC-E5D60888FC6C}" srcId="{7497977F-6BA8-49E3-A841-73C358861CB8}" destId="{6DAA0CDA-D7B2-4623-99CC-73555DC0BBAB}" srcOrd="0" destOrd="0" parTransId="{C5686997-8F46-4D13-B438-BBB7682DEF37}" sibTransId="{A0342659-080C-49D3-B355-C9BDC97B9721}"/>
    <dgm:cxn modelId="{51675890-5082-4DA0-B630-025FAC5FA0BC}" type="presOf" srcId="{A6B60DF5-5E90-41DF-9FB6-7268A835AB75}" destId="{00264815-2C3A-443B-AA9D-6C84E42F9044}" srcOrd="0" destOrd="0" presId="urn:microsoft.com/office/officeart/2005/8/layout/chevron2"/>
    <dgm:cxn modelId="{32BC449E-87EA-4506-A50F-2231D6BF4888}" type="presOf" srcId="{5CF971C5-F356-4863-A3BC-A4A324AF9258}" destId="{A3FC77AA-5925-4E20-B4BF-BF31F63EF0D5}" srcOrd="0" destOrd="0" presId="urn:microsoft.com/office/officeart/2005/8/layout/chevron2"/>
    <dgm:cxn modelId="{737B88A4-CCCE-4B4E-AA44-28526EBF1668}" srcId="{5CF971C5-F356-4863-A3BC-A4A324AF9258}" destId="{51C6550C-462F-4ACD-96D2-842BDDDA13D2}" srcOrd="1" destOrd="0" parTransId="{B671D752-786C-487A-88D0-5634266F3663}" sibTransId="{25D38C19-C3CD-4F81-B3FD-5876280DE247}"/>
    <dgm:cxn modelId="{88E3A0A8-7122-48B0-B557-FB851C35BE26}" srcId="{7497977F-6BA8-49E3-A841-73C358861CB8}" destId="{DA3E2B09-D3FB-4E13-859B-E3A2223E19CC}" srcOrd="1" destOrd="0" parTransId="{376090E5-C945-4A4B-B18D-8043A73EF8D9}" sibTransId="{C97AE09C-0C6D-4BE2-8F9B-7DFACDC6BB85}"/>
    <dgm:cxn modelId="{00895AAA-8B09-4129-B483-CF97CB3C3D24}" type="presOf" srcId="{0684A827-60EF-4ECA-BFAB-3C49E102559C}" destId="{B32EF3B8-2FEA-44F4-B16E-821849D36D02}" srcOrd="0" destOrd="0" presId="urn:microsoft.com/office/officeart/2005/8/layout/chevron2"/>
    <dgm:cxn modelId="{53EBD4AE-FDB9-4538-AFCA-55AAF6E0FBCE}" srcId="{F065DDFA-4128-4A8C-A31F-6D02BEC60367}" destId="{9C1B31E2-FC1E-4F53-9F85-AF4F76CF9E4C}" srcOrd="1" destOrd="0" parTransId="{C1E41269-6072-40EC-8EC3-124BE22197D9}" sibTransId="{BB6C96CA-6FD1-4A26-94D1-1F6244430614}"/>
    <dgm:cxn modelId="{20D5B8BA-C926-4746-8513-114EA52096BA}" srcId="{A6B60DF5-5E90-41DF-9FB6-7268A835AB75}" destId="{E6FDC15C-676D-4DA2-8ED8-287F64DAED5B}" srcOrd="0" destOrd="0" parTransId="{DDD34B08-875B-495B-8093-DB9636BDEA32}" sibTransId="{5F1CA95F-F5D7-4CDE-8C2E-85EDD3273D95}"/>
    <dgm:cxn modelId="{B4E094BD-4676-4A76-AFA6-F8B3D7C28C57}" srcId="{23C0D3E7-4854-42C7-A595-E6C95953AE45}" destId="{F065DDFA-4128-4A8C-A31F-6D02BEC60367}" srcOrd="0" destOrd="0" parTransId="{D7CBA68E-FC3E-406B-9CF6-70106295F74E}" sibTransId="{D9372CA3-5E71-489B-8B22-EEA9B07BEA19}"/>
    <dgm:cxn modelId="{B29A06C1-84B6-446C-A83C-4643A649FF0B}" type="presOf" srcId="{7497977F-6BA8-49E3-A841-73C358861CB8}" destId="{629EFE16-CB90-4365-B10B-C3343BB3A355}" srcOrd="0" destOrd="0" presId="urn:microsoft.com/office/officeart/2005/8/layout/chevron2"/>
    <dgm:cxn modelId="{82979FC9-F33E-4936-873C-5111B39A0D8E}" type="presOf" srcId="{E6FDC15C-676D-4DA2-8ED8-287F64DAED5B}" destId="{1607256C-3CC2-46E1-8834-96B97A5FB61B}" srcOrd="0" destOrd="0" presId="urn:microsoft.com/office/officeart/2005/8/layout/chevron2"/>
    <dgm:cxn modelId="{1FE139CB-2AA8-4C11-A000-2C8E32DCC380}" srcId="{F065DDFA-4128-4A8C-A31F-6D02BEC60367}" destId="{0684A827-60EF-4ECA-BFAB-3C49E102559C}" srcOrd="0" destOrd="0" parTransId="{1EC4B743-A15A-46EB-9B76-626E2D702844}" sibTransId="{1504A237-2FD1-4845-8CFE-78B0904C89DC}"/>
    <dgm:cxn modelId="{4580C2CC-4F0C-49C0-B2F2-8EA6B6DF4875}" srcId="{23C0D3E7-4854-42C7-A595-E6C95953AE45}" destId="{5CF971C5-F356-4863-A3BC-A4A324AF9258}" srcOrd="2" destOrd="0" parTransId="{AE6A3B3E-3FD6-45D6-A699-E3B5A1C43DBC}" sibTransId="{5D92411D-221F-487E-A62D-C3E786B0F832}"/>
    <dgm:cxn modelId="{C651E9D6-B7E5-4812-ACA8-7A10BC70F45E}" type="presOf" srcId="{6DAA0CDA-D7B2-4623-99CC-73555DC0BBAB}" destId="{6F765FA2-0F0F-469E-A8CE-2DFE66882245}" srcOrd="0" destOrd="0" presId="urn:microsoft.com/office/officeart/2005/8/layout/chevron2"/>
    <dgm:cxn modelId="{A9141BDB-79C2-479B-A4E6-7D981D1E54B4}" srcId="{5CF971C5-F356-4863-A3BC-A4A324AF9258}" destId="{F14462BA-D49D-4EBC-9233-1320087CC506}" srcOrd="0" destOrd="0" parTransId="{C6DE36A8-1616-4A52-8D0E-5B83DF9D5D0E}" sibTransId="{F39C9156-75F6-4509-9840-99F98EB2B10B}"/>
    <dgm:cxn modelId="{0C1EBAEA-69B5-428A-A57C-D543BC349F38}" type="presParOf" srcId="{4F93FC51-AC3F-4ABF-A484-959EED57DA2B}" destId="{5316CB18-F14C-4BF0-890C-9772E5A6073B}" srcOrd="0" destOrd="0" presId="urn:microsoft.com/office/officeart/2005/8/layout/chevron2"/>
    <dgm:cxn modelId="{D79D96B3-C968-4FB2-A5BC-56997BD1FAF4}" type="presParOf" srcId="{5316CB18-F14C-4BF0-890C-9772E5A6073B}" destId="{2F6E7B9A-D4EC-47BE-8E55-BA9570BB4573}" srcOrd="0" destOrd="0" presId="urn:microsoft.com/office/officeart/2005/8/layout/chevron2"/>
    <dgm:cxn modelId="{CE8A63C9-0BDC-4998-AB23-ED6117D29425}" type="presParOf" srcId="{5316CB18-F14C-4BF0-890C-9772E5A6073B}" destId="{B32EF3B8-2FEA-44F4-B16E-821849D36D02}" srcOrd="1" destOrd="0" presId="urn:microsoft.com/office/officeart/2005/8/layout/chevron2"/>
    <dgm:cxn modelId="{62C75815-4F37-4CF3-86C4-443372D3EA84}" type="presParOf" srcId="{4F93FC51-AC3F-4ABF-A484-959EED57DA2B}" destId="{A3963259-B601-4DBA-ACCE-BEA19256B381}" srcOrd="1" destOrd="0" presId="urn:microsoft.com/office/officeart/2005/8/layout/chevron2"/>
    <dgm:cxn modelId="{209BEB3A-7A12-4352-87E9-E3197FA88837}" type="presParOf" srcId="{4F93FC51-AC3F-4ABF-A484-959EED57DA2B}" destId="{590F6C18-3EC9-44EC-B772-D9FCEEBBE1B1}" srcOrd="2" destOrd="0" presId="urn:microsoft.com/office/officeart/2005/8/layout/chevron2"/>
    <dgm:cxn modelId="{93BFA76D-8E71-4321-8F8B-F8830E4FF1B7}" type="presParOf" srcId="{590F6C18-3EC9-44EC-B772-D9FCEEBBE1B1}" destId="{629EFE16-CB90-4365-B10B-C3343BB3A355}" srcOrd="0" destOrd="0" presId="urn:microsoft.com/office/officeart/2005/8/layout/chevron2"/>
    <dgm:cxn modelId="{328F9403-86B2-47A2-B3B4-D5EB3231BACB}" type="presParOf" srcId="{590F6C18-3EC9-44EC-B772-D9FCEEBBE1B1}" destId="{6F765FA2-0F0F-469E-A8CE-2DFE66882245}" srcOrd="1" destOrd="0" presId="urn:microsoft.com/office/officeart/2005/8/layout/chevron2"/>
    <dgm:cxn modelId="{89100DA9-89DA-4AF6-8319-E570AB20CC89}" type="presParOf" srcId="{4F93FC51-AC3F-4ABF-A484-959EED57DA2B}" destId="{D00245C2-E178-42E1-AB08-30E14FC51CDC}" srcOrd="3" destOrd="0" presId="urn:microsoft.com/office/officeart/2005/8/layout/chevron2"/>
    <dgm:cxn modelId="{90A853E8-0196-4662-96AC-FE0FAAFF2029}" type="presParOf" srcId="{4F93FC51-AC3F-4ABF-A484-959EED57DA2B}" destId="{2B2D6E49-B1DF-47E9-AE02-BDA0F60F9A99}" srcOrd="4" destOrd="0" presId="urn:microsoft.com/office/officeart/2005/8/layout/chevron2"/>
    <dgm:cxn modelId="{C974AFE4-2FA9-4134-96B3-3C760B12A3E8}" type="presParOf" srcId="{2B2D6E49-B1DF-47E9-AE02-BDA0F60F9A99}" destId="{A3FC77AA-5925-4E20-B4BF-BF31F63EF0D5}" srcOrd="0" destOrd="0" presId="urn:microsoft.com/office/officeart/2005/8/layout/chevron2"/>
    <dgm:cxn modelId="{8D4719BC-1C85-4FE9-B335-9C5841615ACE}" type="presParOf" srcId="{2B2D6E49-B1DF-47E9-AE02-BDA0F60F9A99}" destId="{38D9D573-D724-494A-89C5-A3BC7A467BBA}" srcOrd="1" destOrd="0" presId="urn:microsoft.com/office/officeart/2005/8/layout/chevron2"/>
    <dgm:cxn modelId="{372953BB-CFF9-4620-B35F-B6668D8B3F48}" type="presParOf" srcId="{4F93FC51-AC3F-4ABF-A484-959EED57DA2B}" destId="{25266ED9-B3DA-4228-91AB-B16703894495}" srcOrd="5" destOrd="0" presId="urn:microsoft.com/office/officeart/2005/8/layout/chevron2"/>
    <dgm:cxn modelId="{955E15C1-8891-4401-A068-E042FCEFB0F5}" type="presParOf" srcId="{4F93FC51-AC3F-4ABF-A484-959EED57DA2B}" destId="{B94797A7-1ADB-4997-938E-04BC4FE6028C}" srcOrd="6" destOrd="0" presId="urn:microsoft.com/office/officeart/2005/8/layout/chevron2"/>
    <dgm:cxn modelId="{B487D2F7-2125-4384-9FD6-73AC827B1312}" type="presParOf" srcId="{B94797A7-1ADB-4997-938E-04BC4FE6028C}" destId="{00264815-2C3A-443B-AA9D-6C84E42F9044}" srcOrd="0" destOrd="0" presId="urn:microsoft.com/office/officeart/2005/8/layout/chevron2"/>
    <dgm:cxn modelId="{99C1B35B-7225-4696-9F59-3229D7A03F22}" type="presParOf" srcId="{B94797A7-1ADB-4997-938E-04BC4FE6028C}" destId="{1607256C-3CC2-46E1-8834-96B97A5FB6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0D3E7-4854-42C7-A595-E6C95953AE4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7977F-6BA8-49E3-A841-73C358861CB8}">
      <dgm:prSet phldrT="[Text]" phldr="0"/>
      <dgm:spPr>
        <a:solidFill>
          <a:srgbClr val="05DA96"/>
        </a:solidFill>
        <a:ln>
          <a:solidFill>
            <a:srgbClr val="05DA96"/>
          </a:solidFill>
        </a:ln>
      </dgm:spPr>
      <dgm:t>
        <a:bodyPr/>
        <a:lstStyle/>
        <a:p>
          <a:pPr rtl="0"/>
          <a:r>
            <a:rPr lang="en-US" b="1" dirty="0">
              <a:latin typeface="Montserrat "/>
            </a:rPr>
            <a:t>JUIN</a:t>
          </a:r>
        </a:p>
      </dgm:t>
    </dgm:pt>
    <dgm:pt modelId="{4900F4A0-1BF0-4891-BA43-0B7B663BB43B}" type="parTrans" cxnId="{3C1B6245-D309-4D54-A34F-28FE37747376}">
      <dgm:prSet/>
      <dgm:spPr/>
      <dgm:t>
        <a:bodyPr/>
        <a:lstStyle/>
        <a:p>
          <a:endParaRPr lang="en-US"/>
        </a:p>
      </dgm:t>
    </dgm:pt>
    <dgm:pt modelId="{24A36A39-8CBF-4F63-8B04-66698EE4EE46}" type="sibTrans" cxnId="{3C1B6245-D309-4D54-A34F-28FE37747376}">
      <dgm:prSet/>
      <dgm:spPr/>
      <dgm:t>
        <a:bodyPr/>
        <a:lstStyle/>
        <a:p>
          <a:endParaRPr lang="en-US"/>
        </a:p>
      </dgm:t>
    </dgm:pt>
    <dgm:pt modelId="{5CF971C5-F356-4863-A3BC-A4A324AF9258}">
      <dgm:prSet phldrT="[Text]" phldr="0"/>
      <dgm:spPr>
        <a:solidFill>
          <a:srgbClr val="0025FF"/>
        </a:solidFill>
        <a:ln>
          <a:solidFill>
            <a:srgbClr val="0025FF"/>
          </a:solidFill>
        </a:ln>
      </dgm:spPr>
      <dgm:t>
        <a:bodyPr/>
        <a:lstStyle/>
        <a:p>
          <a:pPr rtl="0"/>
          <a:r>
            <a:rPr lang="fr-FR" b="1" dirty="0">
              <a:latin typeface="Montserrat "/>
            </a:rPr>
            <a:t>SEPTEMBRE</a:t>
          </a:r>
        </a:p>
      </dgm:t>
    </dgm:pt>
    <dgm:pt modelId="{AE6A3B3E-3FD6-45D6-A699-E3B5A1C43DBC}" type="parTrans" cxnId="{4580C2CC-4F0C-49C0-B2F2-8EA6B6DF4875}">
      <dgm:prSet/>
      <dgm:spPr/>
      <dgm:t>
        <a:bodyPr/>
        <a:lstStyle/>
        <a:p>
          <a:endParaRPr lang="en-US"/>
        </a:p>
      </dgm:t>
    </dgm:pt>
    <dgm:pt modelId="{5D92411D-221F-487E-A62D-C3E786B0F832}" type="sibTrans" cxnId="{4580C2CC-4F0C-49C0-B2F2-8EA6B6DF4875}">
      <dgm:prSet/>
      <dgm:spPr/>
      <dgm:t>
        <a:bodyPr/>
        <a:lstStyle/>
        <a:p>
          <a:endParaRPr lang="en-US"/>
        </a:p>
      </dgm:t>
    </dgm:pt>
    <dgm:pt modelId="{F14462BA-D49D-4EBC-9233-1320087CC506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Relance retours sondage porteurs de projets</a:t>
          </a:r>
        </a:p>
      </dgm:t>
    </dgm:pt>
    <dgm:pt modelId="{C6DE36A8-1616-4A52-8D0E-5B83DF9D5D0E}" type="parTrans" cxnId="{A9141BDB-79C2-479B-A4E6-7D981D1E54B4}">
      <dgm:prSet/>
      <dgm:spPr/>
      <dgm:t>
        <a:bodyPr/>
        <a:lstStyle/>
        <a:p>
          <a:endParaRPr lang="en-US"/>
        </a:p>
      </dgm:t>
    </dgm:pt>
    <dgm:pt modelId="{F39C9156-75F6-4509-9840-99F98EB2B10B}" type="sibTrans" cxnId="{A9141BDB-79C2-479B-A4E6-7D981D1E54B4}">
      <dgm:prSet/>
      <dgm:spPr/>
      <dgm:t>
        <a:bodyPr/>
        <a:lstStyle/>
        <a:p>
          <a:endParaRPr lang="en-US"/>
        </a:p>
      </dgm:t>
    </dgm:pt>
    <dgm:pt modelId="{A6B60DF5-5E90-41DF-9FB6-7268A835AB75}">
      <dgm:prSet phldrT="[Text]" phldr="0"/>
      <dgm:spPr>
        <a:solidFill>
          <a:srgbClr val="0025FF"/>
        </a:solidFill>
        <a:ln>
          <a:solidFill>
            <a:srgbClr val="0025FF"/>
          </a:solidFill>
        </a:ln>
      </dgm:spPr>
      <dgm:t>
        <a:bodyPr/>
        <a:lstStyle/>
        <a:p>
          <a:pPr rtl="0"/>
          <a:r>
            <a:rPr lang="fr-FR" dirty="0">
              <a:latin typeface="Montserrat "/>
            </a:rPr>
            <a:t> </a:t>
          </a:r>
          <a:r>
            <a:rPr lang="fr-FR" b="1" dirty="0">
              <a:latin typeface="Montserrat "/>
            </a:rPr>
            <a:t>NOVEMBRE</a:t>
          </a:r>
          <a:r>
            <a:rPr lang="fr-FR" dirty="0">
              <a:latin typeface="Montserrat "/>
            </a:rPr>
            <a:t> </a:t>
          </a:r>
        </a:p>
      </dgm:t>
    </dgm:pt>
    <dgm:pt modelId="{254F74B9-5FDF-43BC-BF91-5F448FC3BD47}" type="parTrans" cxnId="{7DE5DB68-623A-4698-A9B6-EF2F800624E4}">
      <dgm:prSet/>
      <dgm:spPr/>
      <dgm:t>
        <a:bodyPr/>
        <a:lstStyle/>
        <a:p>
          <a:endParaRPr lang="en-US"/>
        </a:p>
      </dgm:t>
    </dgm:pt>
    <dgm:pt modelId="{A28F03EE-D501-4212-850C-A3A9469CEB58}" type="sibTrans" cxnId="{7DE5DB68-623A-4698-A9B6-EF2F800624E4}">
      <dgm:prSet/>
      <dgm:spPr/>
      <dgm:t>
        <a:bodyPr/>
        <a:lstStyle/>
        <a:p>
          <a:endParaRPr lang="en-US"/>
        </a:p>
      </dgm:t>
    </dgm:pt>
    <dgm:pt modelId="{E6FDC15C-676D-4DA2-8ED8-287F64DAED5B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Envoi la Dépêche</a:t>
          </a:r>
        </a:p>
      </dgm:t>
    </dgm:pt>
    <dgm:pt modelId="{DDD34B08-875B-495B-8093-DB9636BDEA32}" type="parTrans" cxnId="{20D5B8BA-C926-4746-8513-114EA52096BA}">
      <dgm:prSet/>
      <dgm:spPr/>
      <dgm:t>
        <a:bodyPr/>
        <a:lstStyle/>
        <a:p>
          <a:endParaRPr lang="fr-FR"/>
        </a:p>
      </dgm:t>
    </dgm:pt>
    <dgm:pt modelId="{5F1CA95F-F5D7-4CDE-8C2E-85EDD3273D95}" type="sibTrans" cxnId="{20D5B8BA-C926-4746-8513-114EA52096BA}">
      <dgm:prSet/>
      <dgm:spPr/>
      <dgm:t>
        <a:bodyPr/>
        <a:lstStyle/>
        <a:p>
          <a:endParaRPr lang="fr-FR"/>
        </a:p>
      </dgm:t>
    </dgm:pt>
    <dgm:pt modelId="{6DAA0CDA-D7B2-4623-99CC-73555DC0BBAB}">
      <dgm:prSet phldr="0"/>
      <dgm:spPr/>
      <dgm:t>
        <a:bodyPr/>
        <a:lstStyle/>
        <a:p>
          <a:pPr rtl="0"/>
          <a:r>
            <a:rPr lang="en-US" err="1">
              <a:latin typeface="Montserrat "/>
            </a:rPr>
            <a:t>Préparation</a:t>
          </a:r>
          <a:r>
            <a:rPr lang="en-US">
              <a:latin typeface="Montserrat "/>
            </a:rPr>
            <a:t> sondage </a:t>
          </a:r>
          <a:r>
            <a:rPr lang="en-US" err="1">
              <a:latin typeface="Montserrat "/>
            </a:rPr>
            <a:t>auprès</a:t>
          </a:r>
          <a:r>
            <a:rPr lang="en-US">
              <a:latin typeface="Montserrat "/>
            </a:rPr>
            <a:t> des </a:t>
          </a:r>
          <a:r>
            <a:rPr lang="en-US" err="1">
              <a:latin typeface="Montserrat "/>
            </a:rPr>
            <a:t>porteurs</a:t>
          </a:r>
          <a:r>
            <a:rPr lang="en-US">
              <a:latin typeface="Montserrat "/>
            </a:rPr>
            <a:t> de </a:t>
          </a:r>
          <a:r>
            <a:rPr lang="en-US" err="1">
              <a:latin typeface="Montserrat "/>
            </a:rPr>
            <a:t>projets</a:t>
          </a:r>
          <a:endParaRPr lang="en-US">
            <a:latin typeface="Montserrat "/>
          </a:endParaRPr>
        </a:p>
      </dgm:t>
    </dgm:pt>
    <dgm:pt modelId="{C5686997-8F46-4D13-B438-BBB7682DEF37}" type="parTrans" cxnId="{8406DB7F-6733-4C4E-92CC-E5D60888FC6C}">
      <dgm:prSet/>
      <dgm:spPr/>
      <dgm:t>
        <a:bodyPr/>
        <a:lstStyle/>
        <a:p>
          <a:endParaRPr lang="fr-FR"/>
        </a:p>
      </dgm:t>
    </dgm:pt>
    <dgm:pt modelId="{A0342659-080C-49D3-B355-C9BDC97B9721}" type="sibTrans" cxnId="{8406DB7F-6733-4C4E-92CC-E5D60888FC6C}">
      <dgm:prSet/>
      <dgm:spPr/>
      <dgm:t>
        <a:bodyPr/>
        <a:lstStyle/>
        <a:p>
          <a:endParaRPr lang="fr-FR"/>
        </a:p>
      </dgm:t>
    </dgm:pt>
    <dgm:pt modelId="{F065DDFA-4128-4A8C-A31F-6D02BEC60367}">
      <dgm:prSet phldrT="[Text]" phldr="0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pPr rtl="0"/>
          <a:r>
            <a:rPr lang="en-US" b="1" dirty="0">
              <a:latin typeface="Montserrat "/>
            </a:rPr>
            <a:t>MAI</a:t>
          </a:r>
          <a:r>
            <a:rPr lang="en-US" dirty="0">
              <a:latin typeface="Montserrat "/>
            </a:rPr>
            <a:t> </a:t>
          </a:r>
        </a:p>
      </dgm:t>
    </dgm:pt>
    <dgm:pt modelId="{D7CBA68E-FC3E-406B-9CF6-70106295F74E}" type="parTrans" cxnId="{B4E094BD-4676-4A76-AFA6-F8B3D7C28C57}">
      <dgm:prSet/>
      <dgm:spPr/>
      <dgm:t>
        <a:bodyPr/>
        <a:lstStyle/>
        <a:p>
          <a:endParaRPr lang="fr-FR"/>
        </a:p>
      </dgm:t>
    </dgm:pt>
    <dgm:pt modelId="{D9372CA3-5E71-489B-8B22-EEA9B07BEA19}" type="sibTrans" cxnId="{B4E094BD-4676-4A76-AFA6-F8B3D7C28C57}">
      <dgm:prSet/>
      <dgm:spPr/>
      <dgm:t>
        <a:bodyPr/>
        <a:lstStyle/>
        <a:p>
          <a:endParaRPr lang="fr-FR"/>
        </a:p>
      </dgm:t>
    </dgm:pt>
    <dgm:pt modelId="{0684A827-60EF-4ECA-BFAB-3C49E102559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Envoi de la Dépêche ( mobilisation du Réseau)</a:t>
          </a:r>
        </a:p>
      </dgm:t>
    </dgm:pt>
    <dgm:pt modelId="{1EC4B743-A15A-46EB-9B76-626E2D702844}" type="parTrans" cxnId="{1FE139CB-2AA8-4C11-A000-2C8E32DCC380}">
      <dgm:prSet/>
      <dgm:spPr/>
      <dgm:t>
        <a:bodyPr/>
        <a:lstStyle/>
        <a:p>
          <a:endParaRPr lang="fr-FR"/>
        </a:p>
      </dgm:t>
    </dgm:pt>
    <dgm:pt modelId="{1504A237-2FD1-4845-8CFE-78B0904C89DC}" type="sibTrans" cxnId="{1FE139CB-2AA8-4C11-A000-2C8E32DCC380}">
      <dgm:prSet/>
      <dgm:spPr/>
      <dgm:t>
        <a:bodyPr/>
        <a:lstStyle/>
        <a:p>
          <a:endParaRPr lang="fr-FR"/>
        </a:p>
      </dgm:t>
    </dgm:pt>
    <dgm:pt modelId="{DA3E2B09-D3FB-4E13-859B-E3A2223E19CC}">
      <dgm:prSet phldr="0"/>
      <dgm:spPr/>
      <dgm:t>
        <a:bodyPr/>
        <a:lstStyle/>
        <a:p>
          <a:pPr rtl="0"/>
          <a:r>
            <a:rPr lang="en-US" err="1">
              <a:latin typeface="Montserrat "/>
            </a:rPr>
            <a:t>Rédaction</a:t>
          </a:r>
          <a:r>
            <a:rPr lang="en-US">
              <a:latin typeface="Montserrat "/>
            </a:rPr>
            <a:t> de la Dépêche de </a:t>
          </a:r>
          <a:r>
            <a:rPr lang="en-US" err="1">
              <a:latin typeface="Montserrat "/>
            </a:rPr>
            <a:t>juillet</a:t>
          </a:r>
          <a:endParaRPr lang="en-US">
            <a:latin typeface="Montserrat "/>
          </a:endParaRPr>
        </a:p>
      </dgm:t>
    </dgm:pt>
    <dgm:pt modelId="{376090E5-C945-4A4B-B18D-8043A73EF8D9}" type="parTrans" cxnId="{88E3A0A8-7122-48B0-B557-FB851C35BE26}">
      <dgm:prSet/>
      <dgm:spPr/>
      <dgm:t>
        <a:bodyPr/>
        <a:lstStyle/>
        <a:p>
          <a:endParaRPr lang="fr-FR"/>
        </a:p>
      </dgm:t>
    </dgm:pt>
    <dgm:pt modelId="{C97AE09C-0C6D-4BE2-8F9B-7DFACDC6BB85}" type="sibTrans" cxnId="{88E3A0A8-7122-48B0-B557-FB851C35BE26}">
      <dgm:prSet/>
      <dgm:spPr/>
      <dgm:t>
        <a:bodyPr/>
        <a:lstStyle/>
        <a:p>
          <a:endParaRPr lang="fr-FR"/>
        </a:p>
      </dgm:t>
    </dgm:pt>
    <dgm:pt modelId="{51C6550C-462F-4ACD-96D2-842BDDDA13D2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Envoi de la Dépêche </a:t>
          </a:r>
        </a:p>
      </dgm:t>
    </dgm:pt>
    <dgm:pt modelId="{B671D752-786C-487A-88D0-5634266F3663}" type="parTrans" cxnId="{737B88A4-CCCE-4B4E-AA44-28526EBF1668}">
      <dgm:prSet/>
      <dgm:spPr/>
      <dgm:t>
        <a:bodyPr/>
        <a:lstStyle/>
        <a:p>
          <a:endParaRPr lang="fr-FR"/>
        </a:p>
      </dgm:t>
    </dgm:pt>
    <dgm:pt modelId="{25D38C19-C3CD-4F81-B3FD-5876280DE247}" type="sibTrans" cxnId="{737B88A4-CCCE-4B4E-AA44-28526EBF1668}">
      <dgm:prSet/>
      <dgm:spPr/>
      <dgm:t>
        <a:bodyPr/>
        <a:lstStyle/>
        <a:p>
          <a:endParaRPr lang="fr-FR"/>
        </a:p>
      </dgm:t>
    </dgm:pt>
    <dgm:pt modelId="{F6704B6E-B0BF-43A9-80A3-5D7E74348727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V2 MaQuestion (suite rencontre des contributeurs)</a:t>
          </a:r>
        </a:p>
      </dgm:t>
    </dgm:pt>
    <dgm:pt modelId="{2FA5A2CC-2C40-4AA2-BCD2-EC722413623B}" type="parTrans" cxnId="{CBBE4B0B-C168-4135-AC7E-CF137A3118CD}">
      <dgm:prSet/>
      <dgm:spPr/>
      <dgm:t>
        <a:bodyPr/>
        <a:lstStyle/>
        <a:p>
          <a:endParaRPr lang="fr-FR"/>
        </a:p>
      </dgm:t>
    </dgm:pt>
    <dgm:pt modelId="{51257F6B-00CA-42E5-8F13-366873EBEDE0}" type="sibTrans" cxnId="{CBBE4B0B-C168-4135-AC7E-CF137A3118CD}">
      <dgm:prSet/>
      <dgm:spPr/>
      <dgm:t>
        <a:bodyPr/>
        <a:lstStyle/>
        <a:p>
          <a:endParaRPr lang="fr-FR"/>
        </a:p>
      </dgm:t>
    </dgm:pt>
    <dgm:pt modelId="{9837EA6B-C9F2-4F5A-A23A-F99A1A645E8E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Fonctionnement de la V2 MaQuestion  </a:t>
          </a:r>
        </a:p>
      </dgm:t>
    </dgm:pt>
    <dgm:pt modelId="{757E2185-FA95-475A-A4FF-FD5784D1DEFA}" type="parTrans" cxnId="{9492E1E6-C538-4CCB-B56E-96589A9CB7D3}">
      <dgm:prSet/>
      <dgm:spPr/>
      <dgm:t>
        <a:bodyPr/>
        <a:lstStyle/>
        <a:p>
          <a:endParaRPr lang="fr-FR"/>
        </a:p>
      </dgm:t>
    </dgm:pt>
    <dgm:pt modelId="{BB7FF700-A394-48A0-8D5E-D3EBE6E7E3EF}" type="sibTrans" cxnId="{9492E1E6-C538-4CCB-B56E-96589A9CB7D3}">
      <dgm:prSet/>
      <dgm:spPr/>
      <dgm:t>
        <a:bodyPr/>
        <a:lstStyle/>
        <a:p>
          <a:endParaRPr lang="fr-FR"/>
        </a:p>
      </dgm:t>
    </dgm:pt>
    <dgm:pt modelId="{4F93FC51-AC3F-4ABF-A484-959EED57DA2B}" type="pres">
      <dgm:prSet presAssocID="{23C0D3E7-4854-42C7-A595-E6C95953AE45}" presName="linearFlow" presStyleCnt="0">
        <dgm:presLayoutVars>
          <dgm:dir/>
          <dgm:animLvl val="lvl"/>
          <dgm:resizeHandles val="exact"/>
        </dgm:presLayoutVars>
      </dgm:prSet>
      <dgm:spPr/>
    </dgm:pt>
    <dgm:pt modelId="{5316CB18-F14C-4BF0-890C-9772E5A6073B}" type="pres">
      <dgm:prSet presAssocID="{F065DDFA-4128-4A8C-A31F-6D02BEC60367}" presName="composite" presStyleCnt="0"/>
      <dgm:spPr/>
    </dgm:pt>
    <dgm:pt modelId="{2F6E7B9A-D4EC-47BE-8E55-BA9570BB4573}" type="pres">
      <dgm:prSet presAssocID="{F065DDFA-4128-4A8C-A31F-6D02BEC60367}" presName="parentText" presStyleLbl="alignNode1" presStyleIdx="0" presStyleCnt="4" custLinFactNeighborX="-7667" custLinFactNeighborY="-3781">
        <dgm:presLayoutVars>
          <dgm:chMax val="1"/>
          <dgm:bulletEnabled val="1"/>
        </dgm:presLayoutVars>
      </dgm:prSet>
      <dgm:spPr/>
    </dgm:pt>
    <dgm:pt modelId="{B32EF3B8-2FEA-44F4-B16E-821849D36D02}" type="pres">
      <dgm:prSet presAssocID="{F065DDFA-4128-4A8C-A31F-6D02BEC60367}" presName="descendantText" presStyleLbl="alignAcc1" presStyleIdx="0" presStyleCnt="4" custLinFactNeighborX="3360" custLinFactNeighborY="-259">
        <dgm:presLayoutVars>
          <dgm:bulletEnabled val="1"/>
        </dgm:presLayoutVars>
      </dgm:prSet>
      <dgm:spPr/>
    </dgm:pt>
    <dgm:pt modelId="{A3963259-B601-4DBA-ACCE-BEA19256B381}" type="pres">
      <dgm:prSet presAssocID="{D9372CA3-5E71-489B-8B22-EEA9B07BEA19}" presName="sp" presStyleCnt="0"/>
      <dgm:spPr/>
    </dgm:pt>
    <dgm:pt modelId="{590F6C18-3EC9-44EC-B772-D9FCEEBBE1B1}" type="pres">
      <dgm:prSet presAssocID="{7497977F-6BA8-49E3-A841-73C358861CB8}" presName="composite" presStyleCnt="0"/>
      <dgm:spPr/>
    </dgm:pt>
    <dgm:pt modelId="{629EFE16-CB90-4365-B10B-C3343BB3A355}" type="pres">
      <dgm:prSet presAssocID="{7497977F-6BA8-49E3-A841-73C358861C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F765FA2-0F0F-469E-A8CE-2DFE66882245}" type="pres">
      <dgm:prSet presAssocID="{7497977F-6BA8-49E3-A841-73C358861CB8}" presName="descendantText" presStyleLbl="alignAcc1" presStyleIdx="1" presStyleCnt="4">
        <dgm:presLayoutVars>
          <dgm:bulletEnabled val="1"/>
        </dgm:presLayoutVars>
      </dgm:prSet>
      <dgm:spPr/>
    </dgm:pt>
    <dgm:pt modelId="{D00245C2-E178-42E1-AB08-30E14FC51CDC}" type="pres">
      <dgm:prSet presAssocID="{24A36A39-8CBF-4F63-8B04-66698EE4EE46}" presName="sp" presStyleCnt="0"/>
      <dgm:spPr/>
    </dgm:pt>
    <dgm:pt modelId="{2B2D6E49-B1DF-47E9-AE02-BDA0F60F9A99}" type="pres">
      <dgm:prSet presAssocID="{5CF971C5-F356-4863-A3BC-A4A324AF9258}" presName="composite" presStyleCnt="0"/>
      <dgm:spPr/>
    </dgm:pt>
    <dgm:pt modelId="{A3FC77AA-5925-4E20-B4BF-BF31F63EF0D5}" type="pres">
      <dgm:prSet presAssocID="{5CF971C5-F356-4863-A3BC-A4A324AF925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8D9D573-D724-494A-89C5-A3BC7A467BBA}" type="pres">
      <dgm:prSet presAssocID="{5CF971C5-F356-4863-A3BC-A4A324AF9258}" presName="descendantText" presStyleLbl="alignAcc1" presStyleIdx="2" presStyleCnt="4">
        <dgm:presLayoutVars>
          <dgm:bulletEnabled val="1"/>
        </dgm:presLayoutVars>
      </dgm:prSet>
      <dgm:spPr/>
    </dgm:pt>
    <dgm:pt modelId="{25266ED9-B3DA-4228-91AB-B16703894495}" type="pres">
      <dgm:prSet presAssocID="{5D92411D-221F-487E-A62D-C3E786B0F832}" presName="sp" presStyleCnt="0"/>
      <dgm:spPr/>
    </dgm:pt>
    <dgm:pt modelId="{B94797A7-1ADB-4997-938E-04BC4FE6028C}" type="pres">
      <dgm:prSet presAssocID="{A6B60DF5-5E90-41DF-9FB6-7268A835AB75}" presName="composite" presStyleCnt="0"/>
      <dgm:spPr/>
    </dgm:pt>
    <dgm:pt modelId="{00264815-2C3A-443B-AA9D-6C84E42F9044}" type="pres">
      <dgm:prSet presAssocID="{A6B60DF5-5E90-41DF-9FB6-7268A835AB7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607256C-3CC2-46E1-8834-96B97A5FB61B}" type="pres">
      <dgm:prSet presAssocID="{A6B60DF5-5E90-41DF-9FB6-7268A835AB7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2F6408-5E30-4E61-A806-2A885D281E05}" type="presOf" srcId="{F14462BA-D49D-4EBC-9233-1320087CC506}" destId="{38D9D573-D724-494A-89C5-A3BC7A467BBA}" srcOrd="0" destOrd="0" presId="urn:microsoft.com/office/officeart/2005/8/layout/chevron2"/>
    <dgm:cxn modelId="{CBBE4B0B-C168-4135-AC7E-CF137A3118CD}" srcId="{F065DDFA-4128-4A8C-A31F-6D02BEC60367}" destId="{F6704B6E-B0BF-43A9-80A3-5D7E74348727}" srcOrd="1" destOrd="0" parTransId="{2FA5A2CC-2C40-4AA2-BCD2-EC722413623B}" sibTransId="{51257F6B-00CA-42E5-8F13-366873EBEDE0}"/>
    <dgm:cxn modelId="{E541891C-A141-408D-B628-09E10135A371}" type="presOf" srcId="{51C6550C-462F-4ACD-96D2-842BDDDA13D2}" destId="{38D9D573-D724-494A-89C5-A3BC7A467BBA}" srcOrd="0" destOrd="1" presId="urn:microsoft.com/office/officeart/2005/8/layout/chevron2"/>
    <dgm:cxn modelId="{9701CE60-1AE8-4D51-8B92-3DAA26567D7B}" type="presOf" srcId="{DA3E2B09-D3FB-4E13-859B-E3A2223E19CC}" destId="{6F765FA2-0F0F-469E-A8CE-2DFE66882245}" srcOrd="0" destOrd="1" presId="urn:microsoft.com/office/officeart/2005/8/layout/chevron2"/>
    <dgm:cxn modelId="{3C1B6245-D309-4D54-A34F-28FE37747376}" srcId="{23C0D3E7-4854-42C7-A595-E6C95953AE45}" destId="{7497977F-6BA8-49E3-A841-73C358861CB8}" srcOrd="1" destOrd="0" parTransId="{4900F4A0-1BF0-4891-BA43-0B7B663BB43B}" sibTransId="{24A36A39-8CBF-4F63-8B04-66698EE4EE46}"/>
    <dgm:cxn modelId="{7DE5DB68-623A-4698-A9B6-EF2F800624E4}" srcId="{23C0D3E7-4854-42C7-A595-E6C95953AE45}" destId="{A6B60DF5-5E90-41DF-9FB6-7268A835AB75}" srcOrd="3" destOrd="0" parTransId="{254F74B9-5FDF-43BC-BF91-5F448FC3BD47}" sibTransId="{A28F03EE-D501-4212-850C-A3A9469CEB58}"/>
    <dgm:cxn modelId="{248DAB50-4CAE-423F-A572-289FF7E8AD1C}" type="presOf" srcId="{23C0D3E7-4854-42C7-A595-E6C95953AE45}" destId="{4F93FC51-AC3F-4ABF-A484-959EED57DA2B}" srcOrd="0" destOrd="0" presId="urn:microsoft.com/office/officeart/2005/8/layout/chevron2"/>
    <dgm:cxn modelId="{7EB07952-0F05-4589-84A8-4B58D90C5307}" type="presOf" srcId="{F065DDFA-4128-4A8C-A31F-6D02BEC60367}" destId="{2F6E7B9A-D4EC-47BE-8E55-BA9570BB4573}" srcOrd="0" destOrd="0" presId="urn:microsoft.com/office/officeart/2005/8/layout/chevron2"/>
    <dgm:cxn modelId="{8406DB7F-6733-4C4E-92CC-E5D60888FC6C}" srcId="{7497977F-6BA8-49E3-A841-73C358861CB8}" destId="{6DAA0CDA-D7B2-4623-99CC-73555DC0BBAB}" srcOrd="0" destOrd="0" parTransId="{C5686997-8F46-4D13-B438-BBB7682DEF37}" sibTransId="{A0342659-080C-49D3-B355-C9BDC97B9721}"/>
    <dgm:cxn modelId="{51675890-5082-4DA0-B630-025FAC5FA0BC}" type="presOf" srcId="{A6B60DF5-5E90-41DF-9FB6-7268A835AB75}" destId="{00264815-2C3A-443B-AA9D-6C84E42F9044}" srcOrd="0" destOrd="0" presId="urn:microsoft.com/office/officeart/2005/8/layout/chevron2"/>
    <dgm:cxn modelId="{0C94A892-C2F5-4476-B82A-E94097F5BC8B}" type="presOf" srcId="{F6704B6E-B0BF-43A9-80A3-5D7E74348727}" destId="{B32EF3B8-2FEA-44F4-B16E-821849D36D02}" srcOrd="0" destOrd="1" presId="urn:microsoft.com/office/officeart/2005/8/layout/chevron2"/>
    <dgm:cxn modelId="{32BC449E-87EA-4506-A50F-2231D6BF4888}" type="presOf" srcId="{5CF971C5-F356-4863-A3BC-A4A324AF9258}" destId="{A3FC77AA-5925-4E20-B4BF-BF31F63EF0D5}" srcOrd="0" destOrd="0" presId="urn:microsoft.com/office/officeart/2005/8/layout/chevron2"/>
    <dgm:cxn modelId="{737B88A4-CCCE-4B4E-AA44-28526EBF1668}" srcId="{5CF971C5-F356-4863-A3BC-A4A324AF9258}" destId="{51C6550C-462F-4ACD-96D2-842BDDDA13D2}" srcOrd="1" destOrd="0" parTransId="{B671D752-786C-487A-88D0-5634266F3663}" sibTransId="{25D38C19-C3CD-4F81-B3FD-5876280DE247}"/>
    <dgm:cxn modelId="{4262DFA4-8CC7-46D3-8E78-6859F4E9375A}" type="presOf" srcId="{9837EA6B-C9F2-4F5A-A23A-F99A1A645E8E}" destId="{1607256C-3CC2-46E1-8834-96B97A5FB61B}" srcOrd="0" destOrd="1" presId="urn:microsoft.com/office/officeart/2005/8/layout/chevron2"/>
    <dgm:cxn modelId="{88E3A0A8-7122-48B0-B557-FB851C35BE26}" srcId="{7497977F-6BA8-49E3-A841-73C358861CB8}" destId="{DA3E2B09-D3FB-4E13-859B-E3A2223E19CC}" srcOrd="1" destOrd="0" parTransId="{376090E5-C945-4A4B-B18D-8043A73EF8D9}" sibTransId="{C97AE09C-0C6D-4BE2-8F9B-7DFACDC6BB85}"/>
    <dgm:cxn modelId="{00895AAA-8B09-4129-B483-CF97CB3C3D24}" type="presOf" srcId="{0684A827-60EF-4ECA-BFAB-3C49E102559C}" destId="{B32EF3B8-2FEA-44F4-B16E-821849D36D02}" srcOrd="0" destOrd="0" presId="urn:microsoft.com/office/officeart/2005/8/layout/chevron2"/>
    <dgm:cxn modelId="{20D5B8BA-C926-4746-8513-114EA52096BA}" srcId="{A6B60DF5-5E90-41DF-9FB6-7268A835AB75}" destId="{E6FDC15C-676D-4DA2-8ED8-287F64DAED5B}" srcOrd="0" destOrd="0" parTransId="{DDD34B08-875B-495B-8093-DB9636BDEA32}" sibTransId="{5F1CA95F-F5D7-4CDE-8C2E-85EDD3273D95}"/>
    <dgm:cxn modelId="{B4E094BD-4676-4A76-AFA6-F8B3D7C28C57}" srcId="{23C0D3E7-4854-42C7-A595-E6C95953AE45}" destId="{F065DDFA-4128-4A8C-A31F-6D02BEC60367}" srcOrd="0" destOrd="0" parTransId="{D7CBA68E-FC3E-406B-9CF6-70106295F74E}" sibTransId="{D9372CA3-5E71-489B-8B22-EEA9B07BEA19}"/>
    <dgm:cxn modelId="{B29A06C1-84B6-446C-A83C-4643A649FF0B}" type="presOf" srcId="{7497977F-6BA8-49E3-A841-73C358861CB8}" destId="{629EFE16-CB90-4365-B10B-C3343BB3A355}" srcOrd="0" destOrd="0" presId="urn:microsoft.com/office/officeart/2005/8/layout/chevron2"/>
    <dgm:cxn modelId="{82979FC9-F33E-4936-873C-5111B39A0D8E}" type="presOf" srcId="{E6FDC15C-676D-4DA2-8ED8-287F64DAED5B}" destId="{1607256C-3CC2-46E1-8834-96B97A5FB61B}" srcOrd="0" destOrd="0" presId="urn:microsoft.com/office/officeart/2005/8/layout/chevron2"/>
    <dgm:cxn modelId="{1FE139CB-2AA8-4C11-A000-2C8E32DCC380}" srcId="{F065DDFA-4128-4A8C-A31F-6D02BEC60367}" destId="{0684A827-60EF-4ECA-BFAB-3C49E102559C}" srcOrd="0" destOrd="0" parTransId="{1EC4B743-A15A-46EB-9B76-626E2D702844}" sibTransId="{1504A237-2FD1-4845-8CFE-78B0904C89DC}"/>
    <dgm:cxn modelId="{4580C2CC-4F0C-49C0-B2F2-8EA6B6DF4875}" srcId="{23C0D3E7-4854-42C7-A595-E6C95953AE45}" destId="{5CF971C5-F356-4863-A3BC-A4A324AF9258}" srcOrd="2" destOrd="0" parTransId="{AE6A3B3E-3FD6-45D6-A699-E3B5A1C43DBC}" sibTransId="{5D92411D-221F-487E-A62D-C3E786B0F832}"/>
    <dgm:cxn modelId="{C651E9D6-B7E5-4812-ACA8-7A10BC70F45E}" type="presOf" srcId="{6DAA0CDA-D7B2-4623-99CC-73555DC0BBAB}" destId="{6F765FA2-0F0F-469E-A8CE-2DFE66882245}" srcOrd="0" destOrd="0" presId="urn:microsoft.com/office/officeart/2005/8/layout/chevron2"/>
    <dgm:cxn modelId="{A9141BDB-79C2-479B-A4E6-7D981D1E54B4}" srcId="{5CF971C5-F356-4863-A3BC-A4A324AF9258}" destId="{F14462BA-D49D-4EBC-9233-1320087CC506}" srcOrd="0" destOrd="0" parTransId="{C6DE36A8-1616-4A52-8D0E-5B83DF9D5D0E}" sibTransId="{F39C9156-75F6-4509-9840-99F98EB2B10B}"/>
    <dgm:cxn modelId="{9492E1E6-C538-4CCB-B56E-96589A9CB7D3}" srcId="{A6B60DF5-5E90-41DF-9FB6-7268A835AB75}" destId="{9837EA6B-C9F2-4F5A-A23A-F99A1A645E8E}" srcOrd="1" destOrd="0" parTransId="{757E2185-FA95-475A-A4FF-FD5784D1DEFA}" sibTransId="{BB7FF700-A394-48A0-8D5E-D3EBE6E7E3EF}"/>
    <dgm:cxn modelId="{0C1EBAEA-69B5-428A-A57C-D543BC349F38}" type="presParOf" srcId="{4F93FC51-AC3F-4ABF-A484-959EED57DA2B}" destId="{5316CB18-F14C-4BF0-890C-9772E5A6073B}" srcOrd="0" destOrd="0" presId="urn:microsoft.com/office/officeart/2005/8/layout/chevron2"/>
    <dgm:cxn modelId="{D79D96B3-C968-4FB2-A5BC-56997BD1FAF4}" type="presParOf" srcId="{5316CB18-F14C-4BF0-890C-9772E5A6073B}" destId="{2F6E7B9A-D4EC-47BE-8E55-BA9570BB4573}" srcOrd="0" destOrd="0" presId="urn:microsoft.com/office/officeart/2005/8/layout/chevron2"/>
    <dgm:cxn modelId="{CE8A63C9-0BDC-4998-AB23-ED6117D29425}" type="presParOf" srcId="{5316CB18-F14C-4BF0-890C-9772E5A6073B}" destId="{B32EF3B8-2FEA-44F4-B16E-821849D36D02}" srcOrd="1" destOrd="0" presId="urn:microsoft.com/office/officeart/2005/8/layout/chevron2"/>
    <dgm:cxn modelId="{62C75815-4F37-4CF3-86C4-443372D3EA84}" type="presParOf" srcId="{4F93FC51-AC3F-4ABF-A484-959EED57DA2B}" destId="{A3963259-B601-4DBA-ACCE-BEA19256B381}" srcOrd="1" destOrd="0" presId="urn:microsoft.com/office/officeart/2005/8/layout/chevron2"/>
    <dgm:cxn modelId="{209BEB3A-7A12-4352-87E9-E3197FA88837}" type="presParOf" srcId="{4F93FC51-AC3F-4ABF-A484-959EED57DA2B}" destId="{590F6C18-3EC9-44EC-B772-D9FCEEBBE1B1}" srcOrd="2" destOrd="0" presId="urn:microsoft.com/office/officeart/2005/8/layout/chevron2"/>
    <dgm:cxn modelId="{93BFA76D-8E71-4321-8F8B-F8830E4FF1B7}" type="presParOf" srcId="{590F6C18-3EC9-44EC-B772-D9FCEEBBE1B1}" destId="{629EFE16-CB90-4365-B10B-C3343BB3A355}" srcOrd="0" destOrd="0" presId="urn:microsoft.com/office/officeart/2005/8/layout/chevron2"/>
    <dgm:cxn modelId="{328F9403-86B2-47A2-B3B4-D5EB3231BACB}" type="presParOf" srcId="{590F6C18-3EC9-44EC-B772-D9FCEEBBE1B1}" destId="{6F765FA2-0F0F-469E-A8CE-2DFE66882245}" srcOrd="1" destOrd="0" presId="urn:microsoft.com/office/officeart/2005/8/layout/chevron2"/>
    <dgm:cxn modelId="{89100DA9-89DA-4AF6-8319-E570AB20CC89}" type="presParOf" srcId="{4F93FC51-AC3F-4ABF-A484-959EED57DA2B}" destId="{D00245C2-E178-42E1-AB08-30E14FC51CDC}" srcOrd="3" destOrd="0" presId="urn:microsoft.com/office/officeart/2005/8/layout/chevron2"/>
    <dgm:cxn modelId="{90A853E8-0196-4662-96AC-FE0FAAFF2029}" type="presParOf" srcId="{4F93FC51-AC3F-4ABF-A484-959EED57DA2B}" destId="{2B2D6E49-B1DF-47E9-AE02-BDA0F60F9A99}" srcOrd="4" destOrd="0" presId="urn:microsoft.com/office/officeart/2005/8/layout/chevron2"/>
    <dgm:cxn modelId="{C974AFE4-2FA9-4134-96B3-3C760B12A3E8}" type="presParOf" srcId="{2B2D6E49-B1DF-47E9-AE02-BDA0F60F9A99}" destId="{A3FC77AA-5925-4E20-B4BF-BF31F63EF0D5}" srcOrd="0" destOrd="0" presId="urn:microsoft.com/office/officeart/2005/8/layout/chevron2"/>
    <dgm:cxn modelId="{8D4719BC-1C85-4FE9-B335-9C5841615ACE}" type="presParOf" srcId="{2B2D6E49-B1DF-47E9-AE02-BDA0F60F9A99}" destId="{38D9D573-D724-494A-89C5-A3BC7A467BBA}" srcOrd="1" destOrd="0" presId="urn:microsoft.com/office/officeart/2005/8/layout/chevron2"/>
    <dgm:cxn modelId="{372953BB-CFF9-4620-B35F-B6668D8B3F48}" type="presParOf" srcId="{4F93FC51-AC3F-4ABF-A484-959EED57DA2B}" destId="{25266ED9-B3DA-4228-91AB-B16703894495}" srcOrd="5" destOrd="0" presId="urn:microsoft.com/office/officeart/2005/8/layout/chevron2"/>
    <dgm:cxn modelId="{955E15C1-8891-4401-A068-E042FCEFB0F5}" type="presParOf" srcId="{4F93FC51-AC3F-4ABF-A484-959EED57DA2B}" destId="{B94797A7-1ADB-4997-938E-04BC4FE6028C}" srcOrd="6" destOrd="0" presId="urn:microsoft.com/office/officeart/2005/8/layout/chevron2"/>
    <dgm:cxn modelId="{B487D2F7-2125-4384-9FD6-73AC827B1312}" type="presParOf" srcId="{B94797A7-1ADB-4997-938E-04BC4FE6028C}" destId="{00264815-2C3A-443B-AA9D-6C84E42F9044}" srcOrd="0" destOrd="0" presId="urn:microsoft.com/office/officeart/2005/8/layout/chevron2"/>
    <dgm:cxn modelId="{99C1B35B-7225-4696-9F59-3229D7A03F22}" type="presParOf" srcId="{B94797A7-1ADB-4997-938E-04BC4FE6028C}" destId="{1607256C-3CC2-46E1-8834-96B97A5FB6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7B9A-D4EC-47BE-8E55-BA9570BB4573}">
      <dsp:nvSpPr>
        <dsp:cNvPr id="0" name=""/>
        <dsp:cNvSpPr/>
      </dsp:nvSpPr>
      <dsp:spPr>
        <a:xfrm rot="5400000">
          <a:off x="-198766" y="198766"/>
          <a:ext cx="1325108" cy="927575"/>
        </a:xfrm>
        <a:prstGeom prst="chevron">
          <a:avLst/>
        </a:prstGeom>
        <a:solidFill>
          <a:srgbClr val="FFCE00"/>
        </a:solidFill>
        <a:ln w="12700" cap="flat" cmpd="sng" algn="ctr">
          <a:solidFill>
            <a:srgbClr val="FFC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Montserrat "/>
            </a:rPr>
            <a:t>MAI</a:t>
          </a:r>
          <a:r>
            <a:rPr lang="en-US" sz="1100" kern="1200" dirty="0">
              <a:latin typeface="Montserrat "/>
            </a:rPr>
            <a:t> </a:t>
          </a:r>
        </a:p>
      </dsp:txBody>
      <dsp:txXfrm rot="-5400000">
        <a:off x="1" y="463788"/>
        <a:ext cx="927575" cy="397533"/>
      </dsp:txXfrm>
    </dsp:sp>
    <dsp:sp modelId="{B32EF3B8-2FEA-44F4-B16E-821849D36D02}">
      <dsp:nvSpPr>
        <dsp:cNvPr id="0" name=""/>
        <dsp:cNvSpPr/>
      </dsp:nvSpPr>
      <dsp:spPr>
        <a:xfrm rot="5400000">
          <a:off x="2748282" y="-1820706"/>
          <a:ext cx="861320" cy="4502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>
              <a:latin typeface="Montserrat "/>
            </a:rPr>
            <a:t>Cadrage du projet (partage des objectifs)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latin typeface="Montserrat "/>
            </a:rPr>
            <a:t>Modalités de travail collectif</a:t>
          </a:r>
        </a:p>
      </dsp:txBody>
      <dsp:txXfrm rot="-5400000">
        <a:off x="927576" y="42046"/>
        <a:ext cx="4460687" cy="777228"/>
      </dsp:txXfrm>
    </dsp:sp>
    <dsp:sp modelId="{629EFE16-CB90-4365-B10B-C3343BB3A355}">
      <dsp:nvSpPr>
        <dsp:cNvPr id="0" name=""/>
        <dsp:cNvSpPr/>
      </dsp:nvSpPr>
      <dsp:spPr>
        <a:xfrm rot="5400000">
          <a:off x="-198766" y="1378373"/>
          <a:ext cx="1325108" cy="927575"/>
        </a:xfrm>
        <a:prstGeom prst="chevron">
          <a:avLst/>
        </a:prstGeom>
        <a:solidFill>
          <a:srgbClr val="05DA96"/>
        </a:solidFill>
        <a:ln w="12700" cap="flat" cmpd="sng" algn="ctr">
          <a:solidFill>
            <a:srgbClr val="05DA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Montserrat "/>
            </a:rPr>
            <a:t>JUIN</a:t>
          </a:r>
        </a:p>
      </dsp:txBody>
      <dsp:txXfrm rot="-5400000">
        <a:off x="1" y="1643395"/>
        <a:ext cx="927575" cy="397533"/>
      </dsp:txXfrm>
    </dsp:sp>
    <dsp:sp modelId="{6F765FA2-0F0F-469E-A8CE-2DFE66882245}">
      <dsp:nvSpPr>
        <dsp:cNvPr id="0" name=""/>
        <dsp:cNvSpPr/>
      </dsp:nvSpPr>
      <dsp:spPr>
        <a:xfrm rot="5400000">
          <a:off x="2748282" y="-641098"/>
          <a:ext cx="861320" cy="4502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Montserrat "/>
            </a:rPr>
            <a:t>Validation de la </a:t>
          </a:r>
          <a:r>
            <a:rPr lang="en-US" sz="1300" kern="1200" err="1">
              <a:latin typeface="Montserrat "/>
            </a:rPr>
            <a:t>liste</a:t>
          </a:r>
          <a:r>
            <a:rPr lang="en-US" sz="1300" kern="1200">
              <a:latin typeface="Montserrat "/>
            </a:rPr>
            <a:t> des </a:t>
          </a:r>
          <a:r>
            <a:rPr lang="en-US" sz="1300" kern="1200" err="1">
              <a:latin typeface="Montserrat "/>
            </a:rPr>
            <a:t>porteurs</a:t>
          </a:r>
          <a:r>
            <a:rPr lang="en-US" sz="1300" kern="1200">
              <a:latin typeface="Montserrat "/>
            </a:rPr>
            <a:t> de </a:t>
          </a:r>
          <a:r>
            <a:rPr lang="en-US" sz="1300" kern="1200" err="1">
              <a:latin typeface="Montserrat "/>
            </a:rPr>
            <a:t>projets</a:t>
          </a:r>
          <a:r>
            <a:rPr lang="en-US" sz="1300" kern="1200">
              <a:latin typeface="Montserrat "/>
            </a:rPr>
            <a:t> pour </a:t>
          </a:r>
          <a:r>
            <a:rPr lang="en-US" sz="1300" kern="1200" err="1">
              <a:latin typeface="Montserrat "/>
            </a:rPr>
            <a:t>l’enquête</a:t>
          </a:r>
          <a:r>
            <a:rPr lang="en-US" sz="1300" kern="1200">
              <a:latin typeface="Montserrat "/>
            </a:rPr>
            <a:t>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err="1">
              <a:latin typeface="Montserrat "/>
            </a:rPr>
            <a:t>Organisation</a:t>
          </a:r>
          <a:r>
            <a:rPr lang="en-US" sz="1300" kern="1200">
              <a:latin typeface="Montserrat "/>
            </a:rPr>
            <a:t> mise </a:t>
          </a:r>
          <a:r>
            <a:rPr lang="en-US" sz="1300" kern="1200" err="1">
              <a:latin typeface="Montserrat "/>
            </a:rPr>
            <a:t>en</a:t>
          </a:r>
          <a:r>
            <a:rPr lang="en-US" sz="1300" kern="1200">
              <a:latin typeface="Montserrat "/>
            </a:rPr>
            <a:t> pratique grille et </a:t>
          </a:r>
          <a:r>
            <a:rPr lang="en-US" sz="1300" kern="1200" err="1">
              <a:latin typeface="Montserrat "/>
            </a:rPr>
            <a:t>phasage</a:t>
          </a:r>
          <a:endParaRPr lang="en-US" sz="1300" kern="1200">
            <a:latin typeface="Montserrat "/>
          </a:endParaRPr>
        </a:p>
      </dsp:txBody>
      <dsp:txXfrm rot="-5400000">
        <a:off x="927576" y="1221654"/>
        <a:ext cx="4460687" cy="777228"/>
      </dsp:txXfrm>
    </dsp:sp>
    <dsp:sp modelId="{A3FC77AA-5925-4E20-B4BF-BF31F63EF0D5}">
      <dsp:nvSpPr>
        <dsp:cNvPr id="0" name=""/>
        <dsp:cNvSpPr/>
      </dsp:nvSpPr>
      <dsp:spPr>
        <a:xfrm rot="5400000">
          <a:off x="-198766" y="2557530"/>
          <a:ext cx="1325108" cy="927575"/>
        </a:xfrm>
        <a:prstGeom prst="chevron">
          <a:avLst/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Montserrat "/>
            </a:rPr>
            <a:t>SEPTEMBRE</a:t>
          </a:r>
        </a:p>
      </dsp:txBody>
      <dsp:txXfrm rot="-5400000">
        <a:off x="1" y="2822552"/>
        <a:ext cx="927575" cy="397533"/>
      </dsp:txXfrm>
    </dsp:sp>
    <dsp:sp modelId="{38D9D573-D724-494A-89C5-A3BC7A467BBA}">
      <dsp:nvSpPr>
        <dsp:cNvPr id="0" name=""/>
        <dsp:cNvSpPr/>
      </dsp:nvSpPr>
      <dsp:spPr>
        <a:xfrm rot="5400000">
          <a:off x="2748282" y="538057"/>
          <a:ext cx="861320" cy="4502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>
              <a:latin typeface="Montserrat "/>
            </a:rPr>
            <a:t>Analyse des retours sondage porteurs de projets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>
              <a:latin typeface="Montserrat "/>
            </a:rPr>
            <a:t>Premiers RETEX grille de diagnostic et phasage </a:t>
          </a:r>
        </a:p>
      </dsp:txBody>
      <dsp:txXfrm rot="-5400000">
        <a:off x="927576" y="2400809"/>
        <a:ext cx="4460687" cy="777228"/>
      </dsp:txXfrm>
    </dsp:sp>
    <dsp:sp modelId="{00264815-2C3A-443B-AA9D-6C84E42F9044}">
      <dsp:nvSpPr>
        <dsp:cNvPr id="0" name=""/>
        <dsp:cNvSpPr/>
      </dsp:nvSpPr>
      <dsp:spPr>
        <a:xfrm rot="5400000">
          <a:off x="-198766" y="3736686"/>
          <a:ext cx="1325108" cy="927575"/>
        </a:xfrm>
        <a:prstGeom prst="chevron">
          <a:avLst/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Montserrat "/>
            </a:rPr>
            <a:t> </a:t>
          </a:r>
          <a:r>
            <a:rPr lang="fr-FR" sz="1100" b="1" kern="1200" dirty="0">
              <a:latin typeface="Montserrat "/>
            </a:rPr>
            <a:t>NOVEMBRE</a:t>
          </a:r>
          <a:r>
            <a:rPr lang="fr-FR" sz="1100" kern="1200" dirty="0">
              <a:latin typeface="Montserrat "/>
            </a:rPr>
            <a:t> </a:t>
          </a:r>
        </a:p>
      </dsp:txBody>
      <dsp:txXfrm rot="-5400000">
        <a:off x="1" y="4001708"/>
        <a:ext cx="927575" cy="397533"/>
      </dsp:txXfrm>
    </dsp:sp>
    <dsp:sp modelId="{1607256C-3CC2-46E1-8834-96B97A5FB61B}">
      <dsp:nvSpPr>
        <dsp:cNvPr id="0" name=""/>
        <dsp:cNvSpPr/>
      </dsp:nvSpPr>
      <dsp:spPr>
        <a:xfrm rot="5400000">
          <a:off x="2748282" y="1717214"/>
          <a:ext cx="861320" cy="4502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>
              <a:latin typeface="Montserrat "/>
            </a:rPr>
            <a:t>Propositions d’actions pour améliorer le fonctionnement du Réseau et préparation de la création d’un GT Réseau de l’accompagnement </a:t>
          </a:r>
        </a:p>
      </dsp:txBody>
      <dsp:txXfrm rot="-5400000">
        <a:off x="927576" y="3579966"/>
        <a:ext cx="4460687" cy="77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7B9A-D4EC-47BE-8E55-BA9570BB4573}">
      <dsp:nvSpPr>
        <dsp:cNvPr id="0" name=""/>
        <dsp:cNvSpPr/>
      </dsp:nvSpPr>
      <dsp:spPr>
        <a:xfrm rot="5400000">
          <a:off x="-198766" y="198766"/>
          <a:ext cx="1325108" cy="927575"/>
        </a:xfrm>
        <a:prstGeom prst="chevron">
          <a:avLst/>
        </a:prstGeom>
        <a:solidFill>
          <a:srgbClr val="FFCE00"/>
        </a:solidFill>
        <a:ln w="12700" cap="flat" cmpd="sng" algn="ctr">
          <a:solidFill>
            <a:srgbClr val="FFC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Montserrat "/>
            </a:rPr>
            <a:t>MAI</a:t>
          </a:r>
          <a:r>
            <a:rPr lang="en-US" sz="1100" kern="1200" dirty="0">
              <a:latin typeface="Montserrat "/>
            </a:rPr>
            <a:t> </a:t>
          </a:r>
        </a:p>
      </dsp:txBody>
      <dsp:txXfrm rot="-5400000">
        <a:off x="1" y="463788"/>
        <a:ext cx="927575" cy="397533"/>
      </dsp:txXfrm>
    </dsp:sp>
    <dsp:sp modelId="{B32EF3B8-2FEA-44F4-B16E-821849D36D02}">
      <dsp:nvSpPr>
        <dsp:cNvPr id="0" name=""/>
        <dsp:cNvSpPr/>
      </dsp:nvSpPr>
      <dsp:spPr>
        <a:xfrm rot="5400000">
          <a:off x="2712594" y="-1785018"/>
          <a:ext cx="861320" cy="44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Envoi de la Dépêche ( mobilisation du Réseau)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V2 MaQuestion (suite rencontre des contributeurs)</a:t>
          </a:r>
        </a:p>
      </dsp:txBody>
      <dsp:txXfrm rot="-5400000">
        <a:off x="927575" y="42047"/>
        <a:ext cx="4389312" cy="777228"/>
      </dsp:txXfrm>
    </dsp:sp>
    <dsp:sp modelId="{629EFE16-CB90-4365-B10B-C3343BB3A355}">
      <dsp:nvSpPr>
        <dsp:cNvPr id="0" name=""/>
        <dsp:cNvSpPr/>
      </dsp:nvSpPr>
      <dsp:spPr>
        <a:xfrm rot="5400000">
          <a:off x="-198766" y="1378373"/>
          <a:ext cx="1325108" cy="927575"/>
        </a:xfrm>
        <a:prstGeom prst="chevron">
          <a:avLst/>
        </a:prstGeom>
        <a:solidFill>
          <a:srgbClr val="05DA96"/>
        </a:solidFill>
        <a:ln w="12700" cap="flat" cmpd="sng" algn="ctr">
          <a:solidFill>
            <a:srgbClr val="05DA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Montserrat "/>
            </a:rPr>
            <a:t>JUIN</a:t>
          </a:r>
        </a:p>
      </dsp:txBody>
      <dsp:txXfrm rot="-5400000">
        <a:off x="1" y="1643395"/>
        <a:ext cx="927575" cy="397533"/>
      </dsp:txXfrm>
    </dsp:sp>
    <dsp:sp modelId="{6F765FA2-0F0F-469E-A8CE-2DFE66882245}">
      <dsp:nvSpPr>
        <dsp:cNvPr id="0" name=""/>
        <dsp:cNvSpPr/>
      </dsp:nvSpPr>
      <dsp:spPr>
        <a:xfrm rot="5400000">
          <a:off x="2712594" y="-605411"/>
          <a:ext cx="861320" cy="44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latin typeface="Montserrat "/>
            </a:rPr>
            <a:t>Préparation</a:t>
          </a:r>
          <a:r>
            <a:rPr lang="en-US" sz="1400" kern="1200">
              <a:latin typeface="Montserrat "/>
            </a:rPr>
            <a:t> sondage </a:t>
          </a:r>
          <a:r>
            <a:rPr lang="en-US" sz="1400" kern="1200" err="1">
              <a:latin typeface="Montserrat "/>
            </a:rPr>
            <a:t>auprès</a:t>
          </a:r>
          <a:r>
            <a:rPr lang="en-US" sz="1400" kern="1200">
              <a:latin typeface="Montserrat "/>
            </a:rPr>
            <a:t> des </a:t>
          </a:r>
          <a:r>
            <a:rPr lang="en-US" sz="1400" kern="1200" err="1">
              <a:latin typeface="Montserrat "/>
            </a:rPr>
            <a:t>porteurs</a:t>
          </a:r>
          <a:r>
            <a:rPr lang="en-US" sz="1400" kern="1200">
              <a:latin typeface="Montserrat "/>
            </a:rPr>
            <a:t> de </a:t>
          </a:r>
          <a:r>
            <a:rPr lang="en-US" sz="1400" kern="1200" err="1">
              <a:latin typeface="Montserrat "/>
            </a:rPr>
            <a:t>projets</a:t>
          </a:r>
          <a:endParaRPr lang="en-US" sz="1400" kern="1200">
            <a:latin typeface="Montserrat 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latin typeface="Montserrat "/>
            </a:rPr>
            <a:t>Rédaction</a:t>
          </a:r>
          <a:r>
            <a:rPr lang="en-US" sz="1400" kern="1200">
              <a:latin typeface="Montserrat "/>
            </a:rPr>
            <a:t> de la Dépêche de </a:t>
          </a:r>
          <a:r>
            <a:rPr lang="en-US" sz="1400" kern="1200" err="1">
              <a:latin typeface="Montserrat "/>
            </a:rPr>
            <a:t>juillet</a:t>
          </a:r>
          <a:endParaRPr lang="en-US" sz="1400" kern="1200">
            <a:latin typeface="Montserrat "/>
          </a:endParaRPr>
        </a:p>
      </dsp:txBody>
      <dsp:txXfrm rot="-5400000">
        <a:off x="927575" y="1221654"/>
        <a:ext cx="4389312" cy="777228"/>
      </dsp:txXfrm>
    </dsp:sp>
    <dsp:sp modelId="{A3FC77AA-5925-4E20-B4BF-BF31F63EF0D5}">
      <dsp:nvSpPr>
        <dsp:cNvPr id="0" name=""/>
        <dsp:cNvSpPr/>
      </dsp:nvSpPr>
      <dsp:spPr>
        <a:xfrm rot="5400000">
          <a:off x="-198766" y="2557530"/>
          <a:ext cx="1325108" cy="927575"/>
        </a:xfrm>
        <a:prstGeom prst="chevron">
          <a:avLst/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Montserrat "/>
            </a:rPr>
            <a:t>SEPTEMBRE</a:t>
          </a:r>
        </a:p>
      </dsp:txBody>
      <dsp:txXfrm rot="-5400000">
        <a:off x="1" y="2822552"/>
        <a:ext cx="927575" cy="397533"/>
      </dsp:txXfrm>
    </dsp:sp>
    <dsp:sp modelId="{38D9D573-D724-494A-89C5-A3BC7A467BBA}">
      <dsp:nvSpPr>
        <dsp:cNvPr id="0" name=""/>
        <dsp:cNvSpPr/>
      </dsp:nvSpPr>
      <dsp:spPr>
        <a:xfrm rot="5400000">
          <a:off x="2712594" y="573745"/>
          <a:ext cx="861320" cy="44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Relance retours sondage porteurs de projets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Envoi de la Dépêche </a:t>
          </a:r>
        </a:p>
      </dsp:txBody>
      <dsp:txXfrm rot="-5400000">
        <a:off x="927575" y="2400810"/>
        <a:ext cx="4389312" cy="777228"/>
      </dsp:txXfrm>
    </dsp:sp>
    <dsp:sp modelId="{00264815-2C3A-443B-AA9D-6C84E42F9044}">
      <dsp:nvSpPr>
        <dsp:cNvPr id="0" name=""/>
        <dsp:cNvSpPr/>
      </dsp:nvSpPr>
      <dsp:spPr>
        <a:xfrm rot="5400000">
          <a:off x="-198766" y="3736686"/>
          <a:ext cx="1325108" cy="927575"/>
        </a:xfrm>
        <a:prstGeom prst="chevron">
          <a:avLst/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Montserrat "/>
            </a:rPr>
            <a:t> </a:t>
          </a:r>
          <a:r>
            <a:rPr lang="fr-FR" sz="1100" b="1" kern="1200" dirty="0">
              <a:latin typeface="Montserrat "/>
            </a:rPr>
            <a:t>NOVEMBRE</a:t>
          </a:r>
          <a:r>
            <a:rPr lang="fr-FR" sz="1100" kern="1200" dirty="0">
              <a:latin typeface="Montserrat "/>
            </a:rPr>
            <a:t> </a:t>
          </a:r>
        </a:p>
      </dsp:txBody>
      <dsp:txXfrm rot="-5400000">
        <a:off x="1" y="4001708"/>
        <a:ext cx="927575" cy="397533"/>
      </dsp:txXfrm>
    </dsp:sp>
    <dsp:sp modelId="{1607256C-3CC2-46E1-8834-96B97A5FB61B}">
      <dsp:nvSpPr>
        <dsp:cNvPr id="0" name=""/>
        <dsp:cNvSpPr/>
      </dsp:nvSpPr>
      <dsp:spPr>
        <a:xfrm rot="5400000">
          <a:off x="2712594" y="1752901"/>
          <a:ext cx="861320" cy="44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Envoi la Dépêche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Montserrat "/>
            </a:rPr>
            <a:t>Fonctionnement de la V2 MaQuestion  </a:t>
          </a:r>
        </a:p>
      </dsp:txBody>
      <dsp:txXfrm rot="-5400000">
        <a:off x="927575" y="3579966"/>
        <a:ext cx="4389312" cy="77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8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EFC3-B151-AF42-97FC-2125CD57CE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9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DC85DBC-0460-1042-9EDD-B66BE417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7C5443B-4FEF-414B-BB4F-30122E741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/>
              <a:t>Portrait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E26F6D5C-DA05-8E4C-B39C-3904744EB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>
            <a:extLst>
              <a:ext uri="{FF2B5EF4-FFF2-40B4-BE49-F238E27FC236}">
                <a16:creationId xmlns:a16="http://schemas.microsoft.com/office/drawing/2014/main" id="{5F5F29B6-F8CF-5D4F-9400-FEC24EC81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BBD94F-A2A8-2C43-BF61-2F30E8327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9F08AA-FEF2-BA47-8CBC-F1F15FA98A8F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‹#›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09A749B2-CF1F-0449-A1E4-FEE5776BD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7E97287C-35AB-D24A-9EB9-9925E9F9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AE20BA-DBFC-624F-883B-C7DA029E8FAB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‹#›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978" y="-51998"/>
            <a:ext cx="12247955" cy="69619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83" y="288831"/>
            <a:ext cx="1538524" cy="1538524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51998"/>
            <a:ext cx="12247955" cy="6961996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69255D-2E55-9842-AE59-148752908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8522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36095"/>
            <a:ext cx="12247955" cy="6961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FF2F3-E6F4-7148-A616-3DD2609A9AEC}"/>
              </a:ext>
            </a:extLst>
          </p:cNvPr>
          <p:cNvSpPr/>
          <p:nvPr userDrawn="1"/>
        </p:nvSpPr>
        <p:spPr>
          <a:xfrm>
            <a:off x="3512745" y="871661"/>
            <a:ext cx="4734962" cy="6065822"/>
          </a:xfrm>
          <a:prstGeom prst="rect">
            <a:avLst/>
          </a:prstGeom>
          <a:solidFill>
            <a:srgbClr val="00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2813" y="269631"/>
            <a:ext cx="865744" cy="865744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FE9DA9-B18F-664B-B7BD-495B6643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nnuel2.framapad.org/p/qw7xj2k0qi-9v2f?lang=f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F21FB-7626-E242-87F4-B5FE63D3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2406436"/>
            <a:ext cx="10515600" cy="1325563"/>
          </a:xfrm>
        </p:spPr>
        <p:txBody>
          <a:bodyPr lIns="91440" tIns="45720" rIns="91440" bIns="45720" anchor="t"/>
          <a:lstStyle/>
          <a:p>
            <a:r>
              <a:rPr lang="fr-FR">
                <a:latin typeface="Paytone One"/>
              </a:rPr>
              <a:t>Equipe-projet </a:t>
            </a:r>
            <a:br>
              <a:rPr lang="fr-FR">
                <a:latin typeface="Paytone One"/>
              </a:rPr>
            </a:br>
            <a:r>
              <a:rPr lang="fr-FR">
                <a:latin typeface="Paytone One"/>
              </a:rPr>
              <a:t>Réseau de l’accompagnement n° 3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FD068F-992C-D34F-9B39-C5C5A2FDF1C1}"/>
              </a:ext>
            </a:extLst>
          </p:cNvPr>
          <p:cNvSpPr txBox="1">
            <a:spLocks/>
          </p:cNvSpPr>
          <p:nvPr/>
        </p:nvSpPr>
        <p:spPr>
          <a:xfrm>
            <a:off x="0" y="959666"/>
            <a:ext cx="12192000" cy="3231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5AFC03C-4E3E-244E-BA40-5F9AD7491DB1}"/>
              </a:ext>
            </a:extLst>
          </p:cNvPr>
          <p:cNvSpPr txBox="1">
            <a:spLocks/>
          </p:cNvSpPr>
          <p:nvPr/>
        </p:nvSpPr>
        <p:spPr>
          <a:xfrm>
            <a:off x="31230" y="4834958"/>
            <a:ext cx="12192000" cy="3231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000">
                <a:latin typeface="Montserrat"/>
              </a:rPr>
              <a:t>4 mai 2023</a:t>
            </a:r>
          </a:p>
          <a:p>
            <a:r>
              <a:rPr lang="fr-FR" sz="2000" i="1">
                <a:latin typeface="Montserrat"/>
              </a:rPr>
              <a:t>Visio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F439FC-4920-44FF-9210-ECD731A06F0D}"/>
              </a:ext>
            </a:extLst>
          </p:cNvPr>
          <p:cNvSpPr txBox="1"/>
          <p:nvPr/>
        </p:nvSpPr>
        <p:spPr>
          <a:xfrm>
            <a:off x="83758" y="6243260"/>
            <a:ext cx="26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Anne-Hélène LE DU</a:t>
            </a:r>
          </a:p>
        </p:txBody>
      </p:sp>
    </p:spTree>
    <p:extLst>
      <p:ext uri="{BB962C8B-B14F-4D97-AF65-F5344CB8AC3E}">
        <p14:creationId xmlns:p14="http://schemas.microsoft.com/office/powerpoint/2010/main" val="37547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74284E-DD04-AE60-CA5A-0CF1CE8F8ABC}"/>
              </a:ext>
            </a:extLst>
          </p:cNvPr>
          <p:cNvSpPr txBox="1"/>
          <p:nvPr/>
        </p:nvSpPr>
        <p:spPr>
          <a:xfrm>
            <a:off x="1215260" y="2031275"/>
            <a:ext cx="964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L’interface MaQuestion : une V2 au service de la coordination entre acteurs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De nouvelles fonctionnalités pour mieux travailler ensemble ( suivi des projets accompagnés, réponses apportées par le Réseau, sollicitations)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Un intranet contributeurs pour faciliter la coordination avec un outil socle : la grille de diagnostic intégrée à l’interface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Une répartition des acteurs et des expertises du Réseau plus lisible ( généralistes et spécialistes, compétences clarifiées et précisées)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43650-AA13-B34A-6E87-5C3534405192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986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DD3ED-434A-3FAC-6AFA-4E02428395CD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5A237C-2305-7540-6990-4800927A5258}"/>
              </a:ext>
            </a:extLst>
          </p:cNvPr>
          <p:cNvSpPr txBox="1"/>
          <p:nvPr/>
        </p:nvSpPr>
        <p:spPr>
          <a:xfrm>
            <a:off x="1270000" y="2011170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L’animation du Réseau au service de sa structuration et de son déploiement :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La Rencontre du 28 mars 2023 : point de départ du fonctionnement du Réseau et de mise en pratique des outils du Réseau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La grille de diagnostic : un outil au service des contributeurs à utiliser avant la mise en ligne de la V2 MaQuestion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Le phasage de l’accompagnement : un cadre à mobiliser dans les accompagnements du Réseau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algn="ctr"/>
            <a:r>
              <a:rPr lang="fr-FR" sz="2800" b="1">
                <a:solidFill>
                  <a:srgbClr val="FFCE00"/>
                </a:solidFill>
                <a:latin typeface="Montserrat" panose="00000500000000000000" pitchFamily="2" charset="0"/>
              </a:rPr>
              <a:t>2023 : année d’appropriation de ces outils 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DD3ED-434A-3FAC-6AFA-4E02428395CD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5A237C-2305-7540-6990-4800927A5258}"/>
              </a:ext>
            </a:extLst>
          </p:cNvPr>
          <p:cNvSpPr txBox="1"/>
          <p:nvPr/>
        </p:nvSpPr>
        <p:spPr>
          <a:xfrm>
            <a:off x="1295400" y="1739224"/>
            <a:ext cx="9601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L’animation du Réseau de l’accompagnement prévue à partir de 2023</a:t>
            </a:r>
          </a:p>
          <a:p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 b="1">
                <a:latin typeface="Montserrat" panose="00000500000000000000" pitchFamily="2" charset="0"/>
                <a:cs typeface="Arial"/>
              </a:rPr>
              <a:t>- Des </a:t>
            </a:r>
            <a:r>
              <a:rPr lang="fr-FR" b="1">
                <a:latin typeface="Montserrat" panose="00000500000000000000" pitchFamily="2" charset="0"/>
                <a:cs typeface="Arial"/>
              </a:rPr>
              <a:t>r</a:t>
            </a:r>
            <a:r>
              <a:rPr lang="fr-FR" sz="1800" b="1">
                <a:latin typeface="Montserrat" panose="00000500000000000000" pitchFamily="2" charset="0"/>
                <a:cs typeface="Arial"/>
              </a:rPr>
              <a:t>éunions</a:t>
            </a:r>
            <a:endParaRPr lang="en-US" sz="1800" b="1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solidFill>
                  <a:srgbClr val="05DA96"/>
                </a:solidFill>
                <a:latin typeface="Montserrat" panose="00000500000000000000" pitchFamily="2" charset="0"/>
                <a:cs typeface="Arial"/>
              </a:rPr>
              <a:t>Objectifs : interconnaissance et installation de méthodes et d’outils communs </a:t>
            </a:r>
            <a:endParaRPr lang="en-US" sz="1800">
              <a:solidFill>
                <a:srgbClr val="05DA96"/>
              </a:solidFill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. La </a:t>
            </a:r>
            <a:r>
              <a:rPr lang="fr-FR" sz="1800" b="1">
                <a:latin typeface="Montserrat" panose="00000500000000000000" pitchFamily="2" charset="0"/>
                <a:cs typeface="Arial"/>
              </a:rPr>
              <a:t>Rencontre</a:t>
            </a:r>
            <a:r>
              <a:rPr lang="fr-FR" sz="1800">
                <a:latin typeface="Montserrat" panose="00000500000000000000" pitchFamily="2" charset="0"/>
                <a:cs typeface="Arial"/>
              </a:rPr>
              <a:t> "</a:t>
            </a:r>
            <a:r>
              <a:rPr lang="fr-FR" sz="1800" err="1">
                <a:latin typeface="Montserrat" panose="00000500000000000000" pitchFamily="2" charset="0"/>
                <a:cs typeface="Arial"/>
              </a:rPr>
              <a:t>Contributeur·rices</a:t>
            </a:r>
            <a:r>
              <a:rPr lang="fr-FR" sz="1800">
                <a:latin typeface="Montserrat" panose="00000500000000000000" pitchFamily="2" charset="0"/>
                <a:cs typeface="Arial"/>
              </a:rPr>
              <a:t>" </a:t>
            </a:r>
            <a:r>
              <a:rPr lang="fr-FR" sz="1800" i="1">
                <a:latin typeface="Montserrat" panose="00000500000000000000" pitchFamily="2" charset="0"/>
                <a:cs typeface="Arial"/>
              </a:rPr>
              <a:t>[mise à niveau collective]</a:t>
            </a:r>
            <a:r>
              <a:rPr lang="fr-FR" sz="1800">
                <a:latin typeface="Montserrat" panose="00000500000000000000" pitchFamily="2" charset="0"/>
                <a:cs typeface="Arial"/>
              </a:rPr>
              <a:t> (printemps)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>
                <a:latin typeface="Montserrat" panose="00000500000000000000" pitchFamily="2" charset="0"/>
                <a:cs typeface="Arial"/>
              </a:rPr>
              <a:t>. </a:t>
            </a:r>
            <a:r>
              <a:rPr lang="fr-FR" sz="1800">
                <a:latin typeface="Montserrat" panose="00000500000000000000" pitchFamily="2" charset="0"/>
                <a:cs typeface="Arial"/>
              </a:rPr>
              <a:t>Des ateliers </a:t>
            </a:r>
            <a:r>
              <a:rPr lang="fr-FR" sz="1800" i="1">
                <a:latin typeface="Montserrat" panose="00000500000000000000" pitchFamily="2" charset="0"/>
                <a:cs typeface="Arial"/>
              </a:rPr>
              <a:t>[</a:t>
            </a:r>
            <a:r>
              <a:rPr lang="fr-FR" sz="1800" i="1" err="1">
                <a:latin typeface="Montserrat" panose="00000500000000000000" pitchFamily="2" charset="0"/>
                <a:cs typeface="Arial"/>
              </a:rPr>
              <a:t>retex</a:t>
            </a:r>
            <a:r>
              <a:rPr lang="fr-FR" sz="1800" i="1">
                <a:latin typeface="Montserrat" panose="00000500000000000000" pitchFamily="2" charset="0"/>
                <a:cs typeface="Arial"/>
              </a:rPr>
              <a:t>, fonctionnement des outils, cas pratiques,..]</a:t>
            </a:r>
            <a:r>
              <a:rPr lang="fr-FR" sz="1800">
                <a:latin typeface="Montserrat" panose="00000500000000000000" pitchFamily="2" charset="0"/>
                <a:cs typeface="Arial"/>
              </a:rPr>
              <a:t> (automne) dès 2024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-</a:t>
            </a:r>
            <a:r>
              <a:rPr lang="fr-FR" b="1">
                <a:latin typeface="Montserrat" panose="00000500000000000000" pitchFamily="2" charset="0"/>
                <a:cs typeface="Arial"/>
              </a:rPr>
              <a:t>De la c</a:t>
            </a:r>
            <a:r>
              <a:rPr lang="fr-FR" sz="1800" b="1">
                <a:latin typeface="Montserrat" panose="00000500000000000000" pitchFamily="2" charset="0"/>
                <a:cs typeface="Arial"/>
              </a:rPr>
              <a:t>ommunication 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. La Dépêche (contributeurs) : "Accompagnez les porteurs de projets !" 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. La newsletter (bénéficiaires) : "Construisez des projets !" 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 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- </a:t>
            </a:r>
            <a:r>
              <a:rPr lang="fr-FR" sz="1800" b="1">
                <a:latin typeface="Montserrat" panose="00000500000000000000" pitchFamily="2" charset="0"/>
                <a:cs typeface="Arial"/>
              </a:rPr>
              <a:t>Des échanges quotidiens</a:t>
            </a:r>
            <a:endParaRPr lang="en-US" sz="1800" b="1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. Mails équipe ABB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r>
              <a:rPr lang="fr-FR" sz="1800">
                <a:latin typeface="Montserrat" panose="00000500000000000000" pitchFamily="2" charset="0"/>
                <a:cs typeface="Arial"/>
              </a:rPr>
              <a:t>. Appels téléphoniques ABB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8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>
                <a:latin typeface="Paytone One"/>
              </a:rPr>
              <a:t>Proposition de cadrage du projet</a:t>
            </a:r>
            <a:endParaRPr lang="fr-FR" sz="240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74284E-DD04-AE60-CA5A-0CF1CE8F8ABC}"/>
              </a:ext>
            </a:extLst>
          </p:cNvPr>
          <p:cNvSpPr txBox="1"/>
          <p:nvPr/>
        </p:nvSpPr>
        <p:spPr>
          <a:xfrm>
            <a:off x="1270000" y="2135464"/>
            <a:ext cx="9118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Objectifs :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Identifier les « manques » dans l’accompagnement proposé par le Réseau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Poursuivre la structuration du Réseau en analysant les améliorations à apporter 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Mieux coordonner les acteurs de l’accompagnement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Une base de travail : 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>
                <a:latin typeface="Montserrat" panose="00000500000000000000" pitchFamily="2" charset="0"/>
              </a:rPr>
              <a:t>Le questionnaire d’évaluation travaillé par l’équipe-projet n°2 :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r>
              <a:rPr lang="fr-FR">
                <a:latin typeface="Montserrat" panose="00000500000000000000" pitchFamily="2" charset="0"/>
                <a:hlinkClick r:id="rId2"/>
              </a:rPr>
              <a:t>qw7xj2k0qi-9v2f | Framapad annuel</a:t>
            </a: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43650-AA13-B34A-6E87-5C3534405192}"/>
              </a:ext>
            </a:extLst>
          </p:cNvPr>
          <p:cNvSpPr txBox="1"/>
          <p:nvPr/>
        </p:nvSpPr>
        <p:spPr>
          <a:xfrm>
            <a:off x="1270000" y="336719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par  </a:t>
            </a:r>
            <a:r>
              <a:rPr lang="en-US" sz="2400" err="1">
                <a:latin typeface="Paytone One"/>
                <a:cs typeface="Calibri"/>
              </a:rPr>
              <a:t>l'évaluation</a:t>
            </a:r>
            <a:r>
              <a:rPr lang="en-US" sz="2400">
                <a:latin typeface="Paytone One"/>
                <a:cs typeface="Calibri"/>
              </a:rPr>
              <a:t> de son </a:t>
            </a:r>
            <a:r>
              <a:rPr lang="en-US" sz="2400" err="1">
                <a:latin typeface="Paytone One"/>
                <a:cs typeface="Calibri"/>
              </a:rPr>
              <a:t>efficacité</a:t>
            </a:r>
            <a:r>
              <a:rPr lang="en-US" sz="2400">
                <a:latin typeface="Paytone One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27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74284E-DD04-AE60-CA5A-0CF1CE8F8ABC}"/>
              </a:ext>
            </a:extLst>
          </p:cNvPr>
          <p:cNvSpPr txBox="1"/>
          <p:nvPr/>
        </p:nvSpPr>
        <p:spPr>
          <a:xfrm>
            <a:off x="1275080" y="2013544"/>
            <a:ext cx="964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La méthode proposée :</a:t>
            </a: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Identifier 15 à 20 projets accompagnés représentatifs des projets favorables à la biodiversité ( ABC-TVB- sensibilisation) par les membres de l’équipe-projet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Adresser le questionnaire et travailler sur la base des retours des porteurs de projets accompagnés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Articuler cette analyse avec la démarche </a:t>
            </a:r>
            <a:r>
              <a:rPr lang="fr-FR" err="1">
                <a:latin typeface="Montserrat" panose="00000500000000000000" pitchFamily="2" charset="0"/>
              </a:rPr>
              <a:t>AplaBC</a:t>
            </a:r>
            <a:r>
              <a:rPr lang="fr-FR">
                <a:latin typeface="Montserrat" panose="00000500000000000000" pitchFamily="2" charset="0"/>
              </a:rPr>
              <a:t> portée par l’OFB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43650-AA13-B34A-6E87-5C3534405192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par  </a:t>
            </a:r>
            <a:r>
              <a:rPr lang="en-US" sz="2400" err="1">
                <a:latin typeface="Paytone One"/>
                <a:cs typeface="Calibri"/>
              </a:rPr>
              <a:t>l'évaluation</a:t>
            </a:r>
            <a:r>
              <a:rPr lang="en-US" sz="2400">
                <a:latin typeface="Paytone One"/>
                <a:cs typeface="Calibri"/>
              </a:rPr>
              <a:t> de son </a:t>
            </a:r>
            <a:r>
              <a:rPr lang="en-US" sz="2400" err="1">
                <a:latin typeface="Paytone One"/>
                <a:cs typeface="Calibri"/>
              </a:rPr>
              <a:t>efficacité</a:t>
            </a:r>
            <a:r>
              <a:rPr lang="en-US" sz="2400">
                <a:latin typeface="Paytone One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89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DD3ED-434A-3FAC-6AFA-4E02428395CD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aytone One"/>
                <a:cs typeface="Calibri"/>
              </a:rPr>
              <a:t>La </a:t>
            </a:r>
            <a:r>
              <a:rPr lang="en-US" sz="2400" err="1">
                <a:latin typeface="Paytone One"/>
                <a:cs typeface="Calibri"/>
              </a:rPr>
              <a:t>poursuite</a:t>
            </a:r>
            <a:r>
              <a:rPr lang="en-US" sz="2400">
                <a:latin typeface="Paytone One"/>
                <a:cs typeface="Calibri"/>
              </a:rPr>
              <a:t> de la structuration 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du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5A237C-2305-7540-6990-4800927A5258}"/>
              </a:ext>
            </a:extLst>
          </p:cNvPr>
          <p:cNvSpPr txBox="1"/>
          <p:nvPr/>
        </p:nvSpPr>
        <p:spPr>
          <a:xfrm>
            <a:off x="1325880" y="2479937"/>
            <a:ext cx="954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latin typeface="Montserrat" panose="00000500000000000000" pitchFamily="2" charset="0"/>
              </a:rPr>
              <a:t>Temps d’échanges et contributions de l’équipe-projet </a:t>
            </a:r>
          </a:p>
          <a:p>
            <a:pPr algn="ctr"/>
            <a:r>
              <a:rPr lang="fr-FR">
                <a:latin typeface="Montserrat" panose="00000500000000000000" pitchFamily="2" charset="0"/>
              </a:rPr>
              <a:t>sur la proposition de cadrage   </a:t>
            </a:r>
            <a:endParaRPr lang="en-US" sz="1800">
              <a:latin typeface="Montserrat" panose="00000500000000000000" pitchFamily="2" charset="0"/>
              <a:cs typeface="Arial"/>
            </a:endParaRPr>
          </a:p>
          <a:p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</p:txBody>
      </p:sp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16524F9C-D695-5425-4042-2331A5AA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4154" y="3778554"/>
            <a:ext cx="2077366" cy="20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>
                <a:latin typeface="Paytone One"/>
              </a:rPr>
              <a:t>Proposition de modalités de travail </a:t>
            </a:r>
            <a:endParaRPr lang="fr-FR" sz="240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BE961C96-C4CD-437B-A65A-670262215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3" name="Diagram 23">
            <a:extLst>
              <a:ext uri="{FF2B5EF4-FFF2-40B4-BE49-F238E27FC236}">
                <a16:creationId xmlns:a16="http://schemas.microsoft.com/office/drawing/2014/main" id="{8A9B1A0A-03B2-4A8E-B492-2D524E992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471707"/>
              </p:ext>
            </p:extLst>
          </p:nvPr>
        </p:nvGraphicFramePr>
        <p:xfrm>
          <a:off x="1122891" y="1785583"/>
          <a:ext cx="5430309" cy="48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A6E493D-C981-4848-AB10-F414DBA84F0B}"/>
              </a:ext>
            </a:extLst>
          </p:cNvPr>
          <p:cNvSpPr txBox="1"/>
          <p:nvPr/>
        </p:nvSpPr>
        <p:spPr>
          <a:xfrm>
            <a:off x="6837681" y="1087057"/>
            <a:ext cx="5090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25FF"/>
                </a:solidFill>
                <a:latin typeface="Paytone One" pitchFamily="2" charset="77"/>
              </a:rPr>
              <a:t>Planning de production ABB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E82660-E0CF-495E-B6D9-FCD13ADDB5A1}"/>
              </a:ext>
            </a:extLst>
          </p:cNvPr>
          <p:cNvSpPr txBox="1"/>
          <p:nvPr/>
        </p:nvSpPr>
        <p:spPr>
          <a:xfrm>
            <a:off x="1122891" y="1191165"/>
            <a:ext cx="51763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25FF"/>
                </a:solidFill>
                <a:latin typeface="Paytone One" pitchFamily="2" charset="77"/>
              </a:rPr>
              <a:t>Travaux de l’équipe-projet</a:t>
            </a:r>
            <a:endParaRPr lang="fr-FR" dirty="0">
              <a:solidFill>
                <a:srgbClr val="0025FF"/>
              </a:solidFill>
              <a:latin typeface="Paytone One" pitchFamily="2" charset="77"/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303617-B96C-45CC-B1F5-ED5D260069AF}"/>
              </a:ext>
            </a:extLst>
          </p:cNvPr>
          <p:cNvSpPr txBox="1"/>
          <p:nvPr/>
        </p:nvSpPr>
        <p:spPr>
          <a:xfrm>
            <a:off x="1310640" y="208937"/>
            <a:ext cx="106174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n°3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  <p:graphicFrame>
        <p:nvGraphicFramePr>
          <p:cNvPr id="2" name="Diagram 23">
            <a:extLst>
              <a:ext uri="{FF2B5EF4-FFF2-40B4-BE49-F238E27FC236}">
                <a16:creationId xmlns:a16="http://schemas.microsoft.com/office/drawing/2014/main" id="{E0492F35-A61E-4ABD-F6D8-3EFCA40FE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371165"/>
              </p:ext>
            </p:extLst>
          </p:nvPr>
        </p:nvGraphicFramePr>
        <p:xfrm>
          <a:off x="6751786" y="1785583"/>
          <a:ext cx="5358934" cy="48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53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>
                <a:latin typeface="Paytone One"/>
              </a:rPr>
              <a:t>Calendrier de travail 2023</a:t>
            </a:r>
            <a:endParaRPr lang="fr-FR" sz="240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800">
                <a:latin typeface="Paytone One"/>
              </a:rPr>
              <a:t>Equipe-projet Réseau de l’accompagnement n°3</a:t>
            </a:r>
            <a:endParaRPr lang="fr-FR" sz="1800"/>
          </a:p>
          <a:p>
            <a:r>
              <a:rPr lang="fr-FR" sz="1800">
                <a:latin typeface="Paytone One"/>
              </a:rPr>
              <a:t>Réunion du 4 mai 2023</a:t>
            </a:r>
            <a:endParaRPr lang="fr-FR" sz="12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1" y="1134837"/>
            <a:ext cx="12192000" cy="7246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/>
              <a:t>Ordre du jour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5018CD3-7FBE-194C-8F1E-2C8752B6CB7C}"/>
              </a:ext>
            </a:extLst>
          </p:cNvPr>
          <p:cNvSpPr txBox="1">
            <a:spLocks/>
          </p:cNvSpPr>
          <p:nvPr/>
        </p:nvSpPr>
        <p:spPr>
          <a:xfrm>
            <a:off x="2563278" y="2059121"/>
            <a:ext cx="1961147" cy="37651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fr-FR" sz="3200">
                <a:latin typeface="Paytone One"/>
              </a:rPr>
              <a:t>10h00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>
                <a:latin typeface="Paytone One"/>
              </a:rPr>
              <a:t>10h10</a:t>
            </a:r>
            <a:endParaRPr lang="fr-FR" sz="3200"/>
          </a:p>
          <a:p>
            <a:pPr algn="r">
              <a:lnSpc>
                <a:spcPct val="70000"/>
              </a:lnSpc>
            </a:pPr>
            <a:endParaRPr lang="fr-FR" sz="3200"/>
          </a:p>
          <a:p>
            <a:pPr algn="r">
              <a:lnSpc>
                <a:spcPct val="70000"/>
              </a:lnSpc>
            </a:pPr>
            <a:r>
              <a:rPr lang="fr-FR" sz="3200">
                <a:latin typeface="Paytone One"/>
              </a:rPr>
              <a:t>10h20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>
                <a:latin typeface="Paytone One"/>
              </a:rPr>
              <a:t>11h35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>
                <a:latin typeface="Paytone One"/>
              </a:rPr>
              <a:t>11h50</a:t>
            </a:r>
          </a:p>
          <a:p>
            <a:pPr algn="r">
              <a:lnSpc>
                <a:spcPct val="70000"/>
              </a:lnSpc>
            </a:pPr>
            <a:endParaRPr lang="fr-FR" sz="3200"/>
          </a:p>
          <a:p>
            <a:pPr algn="r">
              <a:lnSpc>
                <a:spcPct val="70000"/>
              </a:lnSpc>
            </a:pPr>
            <a:r>
              <a:rPr lang="fr-FR" sz="3200"/>
              <a:t>12h00</a:t>
            </a:r>
          </a:p>
          <a:p>
            <a:pPr algn="r">
              <a:lnSpc>
                <a:spcPct val="70000"/>
              </a:lnSpc>
            </a:pPr>
            <a:endParaRPr lang="fr-FR" sz="3200"/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5AD582A-FFCA-B444-845F-E882E99F8E04}"/>
              </a:ext>
            </a:extLst>
          </p:cNvPr>
          <p:cNvCxnSpPr>
            <a:cxnSpLocks/>
          </p:cNvCxnSpPr>
          <p:nvPr/>
        </p:nvCxnSpPr>
        <p:spPr>
          <a:xfrm>
            <a:off x="4524425" y="2253713"/>
            <a:ext cx="0" cy="365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D61561-EE54-B04E-803B-EC15BCBCAC5D}"/>
              </a:ext>
            </a:extLst>
          </p:cNvPr>
          <p:cNvSpPr txBox="1"/>
          <p:nvPr/>
        </p:nvSpPr>
        <p:spPr>
          <a:xfrm>
            <a:off x="4718943" y="2076740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Tour de table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364ECE-7F41-4D4D-911C-FA9300D15D97}"/>
              </a:ext>
            </a:extLst>
          </p:cNvPr>
          <p:cNvSpPr txBox="1"/>
          <p:nvPr/>
        </p:nvSpPr>
        <p:spPr>
          <a:xfrm>
            <a:off x="4784873" y="5501125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Fin de réunion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6BE2BAA-9F62-339F-6626-CC6ABB156561}"/>
              </a:ext>
            </a:extLst>
          </p:cNvPr>
          <p:cNvSpPr txBox="1"/>
          <p:nvPr/>
        </p:nvSpPr>
        <p:spPr>
          <a:xfrm>
            <a:off x="4718941" y="4095198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Proposition de modalités de travail collectif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D675B4-09D2-540A-B210-2F1D95C26E0C}"/>
              </a:ext>
            </a:extLst>
          </p:cNvPr>
          <p:cNvSpPr txBox="1"/>
          <p:nvPr/>
        </p:nvSpPr>
        <p:spPr>
          <a:xfrm>
            <a:off x="4718942" y="2789849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Introduction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E51EEE-C9FE-595B-9558-8A3902CE1CC9}"/>
              </a:ext>
            </a:extLst>
          </p:cNvPr>
          <p:cNvSpPr txBox="1"/>
          <p:nvPr/>
        </p:nvSpPr>
        <p:spPr>
          <a:xfrm>
            <a:off x="4718941" y="4773826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Calendrier des réunions 2023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0B0D5A-626D-9998-A9C2-09E2A7611498}"/>
              </a:ext>
            </a:extLst>
          </p:cNvPr>
          <p:cNvSpPr txBox="1"/>
          <p:nvPr/>
        </p:nvSpPr>
        <p:spPr>
          <a:xfrm>
            <a:off x="4718940" y="3409994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Proposition de cadrage du projet 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905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DD3ED-434A-3FAC-6AFA-4E02428395CD}"/>
              </a:ext>
            </a:extLst>
          </p:cNvPr>
          <p:cNvSpPr txBox="1"/>
          <p:nvPr/>
        </p:nvSpPr>
        <p:spPr>
          <a:xfrm>
            <a:off x="1270000" y="603567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err="1">
                <a:latin typeface="Paytone One"/>
                <a:cs typeface="Calibri"/>
              </a:rPr>
              <a:t>Calendrier</a:t>
            </a:r>
            <a:r>
              <a:rPr lang="en-US" sz="2400">
                <a:latin typeface="Paytone One"/>
                <a:cs typeface="Calibri"/>
              </a:rPr>
              <a:t> des </a:t>
            </a:r>
            <a:r>
              <a:rPr lang="en-US" sz="2400" err="1">
                <a:latin typeface="Paytone One"/>
                <a:cs typeface="Calibri"/>
              </a:rPr>
              <a:t>réunions</a:t>
            </a:r>
            <a:r>
              <a:rPr lang="en-US" sz="2400">
                <a:latin typeface="Paytone One"/>
                <a:cs typeface="Calibri"/>
              </a:rPr>
              <a:t> </a:t>
            </a:r>
          </a:p>
          <a:p>
            <a:pPr algn="ctr"/>
            <a:r>
              <a:rPr lang="en-US" sz="2400">
                <a:latin typeface="Paytone One"/>
                <a:cs typeface="Calibri"/>
              </a:rPr>
              <a:t>Equipe-</a:t>
            </a:r>
            <a:r>
              <a:rPr lang="en-US" sz="2400" err="1">
                <a:latin typeface="Paytone One"/>
                <a:cs typeface="Calibri"/>
              </a:rPr>
              <a:t>projet</a:t>
            </a:r>
            <a:r>
              <a:rPr lang="en-US" sz="2400">
                <a:latin typeface="Paytone One"/>
                <a:cs typeface="Calibri"/>
              </a:rPr>
              <a:t> n°3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5A237C-2305-7540-6990-4800927A5258}"/>
              </a:ext>
            </a:extLst>
          </p:cNvPr>
          <p:cNvSpPr txBox="1"/>
          <p:nvPr/>
        </p:nvSpPr>
        <p:spPr>
          <a:xfrm>
            <a:off x="2180590" y="2429137"/>
            <a:ext cx="605832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Montserrat"/>
              </a:rPr>
              <a:t>4 réunions en 2023</a:t>
            </a:r>
            <a:endParaRPr lang="en-US">
              <a:latin typeface="Montserrat"/>
            </a:endParaRPr>
          </a:p>
          <a:p>
            <a:pPr marL="342900" indent="-342900">
              <a:buAutoNum type="arabicPlain" startAt="4"/>
            </a:pPr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4 mai 2023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fin juin ?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fin septembre ?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fin novembre ? </a:t>
            </a: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 b="1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7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B32EF-F78B-7548-879C-3CD2401E397A}"/>
              </a:ext>
            </a:extLst>
          </p:cNvPr>
          <p:cNvSpPr/>
          <p:nvPr/>
        </p:nvSpPr>
        <p:spPr>
          <a:xfrm>
            <a:off x="3512745" y="860079"/>
            <a:ext cx="4734962" cy="6065822"/>
          </a:xfrm>
          <a:prstGeom prst="rect">
            <a:avLst/>
          </a:prstGeom>
          <a:solidFill>
            <a:srgbClr val="00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0AB8DEF7-66E5-A745-86BE-2FF300C0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7" y="-50163"/>
            <a:ext cx="12247955" cy="696199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3430621" y="2504008"/>
            <a:ext cx="5330757" cy="9249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/>
              <a:t>Annexes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75123E-D7D4-5741-954C-AFF59A52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27" y="6085295"/>
            <a:ext cx="1961147" cy="4911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FF2771-D6FD-1042-868A-3915D178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170084" y="210620"/>
            <a:ext cx="805724" cy="8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9D83342-2B07-5848-A7BB-AD102CED00F6}"/>
              </a:ext>
            </a:extLst>
          </p:cNvPr>
          <p:cNvSpPr txBox="1">
            <a:spLocks/>
          </p:cNvSpPr>
          <p:nvPr/>
        </p:nvSpPr>
        <p:spPr>
          <a:xfrm>
            <a:off x="-881102" y="1439358"/>
            <a:ext cx="12192000" cy="23746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2400">
              <a:solidFill>
                <a:srgbClr val="05DA96"/>
              </a:solidFill>
              <a:latin typeface="Paytone One"/>
            </a:endParaRPr>
          </a:p>
          <a:p>
            <a:r>
              <a:rPr lang="fr-FR" sz="3200">
                <a:solidFill>
                  <a:srgbClr val="0025FF"/>
                </a:solidFill>
                <a:latin typeface="Paytone On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 </a:t>
            </a:r>
            <a:endParaRPr lang="fr-FR" sz="3200">
              <a:solidFill>
                <a:srgbClr val="0025FF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8DBF-463B-4159-AFAC-18D9B8A4C1CE}"/>
              </a:ext>
            </a:extLst>
          </p:cNvPr>
          <p:cNvSpPr txBox="1"/>
          <p:nvPr/>
        </p:nvSpPr>
        <p:spPr>
          <a:xfrm>
            <a:off x="1586546" y="2403638"/>
            <a:ext cx="9741566" cy="3271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1.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Localisé en Bretagne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2.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Bénéfique à la biodiversité (espèces et milieux)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3.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Peut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: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être dédié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à la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intégrer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volet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4.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et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porté par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acteur professionnel : collectivités, associations, entreprises…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0EB58-DF7A-43EB-A2FF-B9293FE8BB1C}"/>
              </a:ext>
            </a:extLst>
          </p:cNvPr>
          <p:cNvSpPr txBox="1"/>
          <p:nvPr/>
        </p:nvSpPr>
        <p:spPr>
          <a:xfrm>
            <a:off x="1628775" y="1752600"/>
            <a:ext cx="88011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Rappel de la définition </a:t>
            </a:r>
            <a:r>
              <a:rPr lang="en-US" sz="2400" err="1">
                <a:latin typeface="Paytone One"/>
                <a:cs typeface="Calibri"/>
              </a:rPr>
              <a:t>partagée</a:t>
            </a:r>
            <a:r>
              <a:rPr lang="en-US" sz="2400">
                <a:latin typeface="Paytone One"/>
                <a:cs typeface="Calibri"/>
              </a:rPr>
              <a:t> par l'équipe-projet</a:t>
            </a:r>
          </a:p>
        </p:txBody>
      </p:sp>
    </p:spTree>
    <p:extLst>
      <p:ext uri="{BB962C8B-B14F-4D97-AF65-F5344CB8AC3E}">
        <p14:creationId xmlns:p14="http://schemas.microsoft.com/office/powerpoint/2010/main" val="416625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C4ADE2-223E-2AF9-4441-CCD15D247EA7}"/>
              </a:ext>
            </a:extLst>
          </p:cNvPr>
          <p:cNvSpPr txBox="1"/>
          <p:nvPr/>
        </p:nvSpPr>
        <p:spPr>
          <a:xfrm>
            <a:off x="3632455" y="674806"/>
            <a:ext cx="68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Paytone One" panose="00000500000000000000" pitchFamily="2" charset="0"/>
              </a:rPr>
              <a:t>La grille de diagnostic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7EAECF-63BF-BFF5-634B-3FB8189A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23" y="1156914"/>
            <a:ext cx="3969932" cy="56653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1C5C9F-C3DA-022C-FE60-6261F4684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851" y="1274842"/>
            <a:ext cx="3620149" cy="53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682FB4C-ACF5-6D49-A539-F691582A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5" y="1331714"/>
            <a:ext cx="7637299" cy="552628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fr-FR" sz="3600" b="1">
              <a:solidFill>
                <a:srgbClr val="05DA96"/>
              </a:solidFill>
              <a:latin typeface="Paytone One"/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60830C-B71D-324F-8C70-5D4C24041202}"/>
              </a:ext>
            </a:extLst>
          </p:cNvPr>
          <p:cNvSpPr/>
          <p:nvPr/>
        </p:nvSpPr>
        <p:spPr>
          <a:xfrm>
            <a:off x="8765738" y="4744501"/>
            <a:ext cx="311725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>
                <a:latin typeface="Montserrat"/>
              </a:rPr>
              <a:t>Pour </a:t>
            </a:r>
            <a:r>
              <a:rPr lang="en-GB" sz="1600" err="1">
                <a:latin typeface="Montserrat"/>
              </a:rPr>
              <a:t>une</a:t>
            </a:r>
            <a:r>
              <a:rPr lang="en-GB" sz="1600">
                <a:latin typeface="Montserrat"/>
              </a:rPr>
              <a:t> nature </a:t>
            </a:r>
            <a:r>
              <a:rPr lang="en-GB" sz="1600" err="1">
                <a:latin typeface="Montserrat"/>
              </a:rPr>
              <a:t>bretonne</a:t>
            </a:r>
            <a:r>
              <a:rPr lang="en-GB" sz="1600">
                <a:latin typeface="Montserrat"/>
              </a:rPr>
              <a:t> </a:t>
            </a:r>
            <a:r>
              <a:rPr lang="en-GB" sz="1600" err="1">
                <a:latin typeface="Montserrat"/>
              </a:rPr>
              <a:t>en</a:t>
            </a:r>
            <a:r>
              <a:rPr lang="en-GB" sz="1600">
                <a:latin typeface="Montserrat"/>
              </a:rPr>
              <a:t> bonne </a:t>
            </a:r>
            <a:r>
              <a:rPr lang="en-GB" sz="1600" b="1" err="1">
                <a:latin typeface="Montserrat"/>
              </a:rPr>
              <a:t>santé</a:t>
            </a:r>
            <a:r>
              <a:rPr lang="en-GB" sz="1600">
                <a:latin typeface="Montserrat"/>
              </a:rPr>
              <a:t> !</a:t>
            </a:r>
            <a:endParaRPr lang="en-FR" sz="1600">
              <a:latin typeface="Montserra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0A33BE-B6DB-7C4A-B8A8-6A48336465F3}"/>
              </a:ext>
            </a:extLst>
          </p:cNvPr>
          <p:cNvSpPr txBox="1">
            <a:spLocks/>
          </p:cNvSpPr>
          <p:nvPr/>
        </p:nvSpPr>
        <p:spPr>
          <a:xfrm>
            <a:off x="1092821" y="434464"/>
            <a:ext cx="8996229" cy="49117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2400">
                <a:solidFill>
                  <a:schemeClr val="tx1"/>
                </a:solidFill>
                <a:latin typeface="Paytone One"/>
              </a:rPr>
              <a:t>Aperçu des principaux acteurs de l’accompagnement</a:t>
            </a:r>
            <a:endParaRPr lang="en-US" sz="2400">
              <a:solidFill>
                <a:schemeClr val="tx1"/>
              </a:solidFill>
              <a:latin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3348339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1745AF-D877-C741-8654-6491A828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292" y="1107217"/>
            <a:ext cx="6008396" cy="5552402"/>
          </a:xfrm>
          <a:prstGeom prst="rect">
            <a:avLst/>
          </a:prstGeom>
          <a:ln w="22225">
            <a:solidFill>
              <a:srgbClr val="05DA96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C0518E1-22AA-E04A-99AB-5219E9E0225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Ingénierie de projets</a:t>
            </a:r>
            <a:endParaRPr lang="fr-FR" sz="360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70E04-3E4C-FE48-88FB-096B39A4131A}"/>
              </a:ext>
            </a:extLst>
          </p:cNvPr>
          <p:cNvSpPr/>
          <p:nvPr/>
        </p:nvSpPr>
        <p:spPr>
          <a:xfrm>
            <a:off x="6403300" y="47386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5DA96"/>
                </a:solidFill>
                <a:latin typeface="Montserrat" pitchFamily="2" charset="77"/>
              </a:rPr>
              <a:t>(3/3)</a:t>
            </a:r>
            <a:endParaRPr lang="en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8629AB-8D93-A14F-8DC0-708232F4DD03}"/>
              </a:ext>
            </a:extLst>
          </p:cNvPr>
          <p:cNvSpPr txBox="1">
            <a:spLocks/>
          </p:cNvSpPr>
          <p:nvPr/>
        </p:nvSpPr>
        <p:spPr>
          <a:xfrm>
            <a:off x="9473784" y="2275965"/>
            <a:ext cx="230860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L’interface</a:t>
            </a:r>
          </a:p>
          <a:p>
            <a:pPr algn="r"/>
            <a:r>
              <a:rPr lang="fr-FR" sz="1600" b="1" err="1">
                <a:solidFill>
                  <a:schemeClr val="tx1"/>
                </a:solidFill>
                <a:latin typeface="Montserrat" pitchFamily="2" charset="77"/>
              </a:rPr>
              <a:t>MaQuestion</a:t>
            </a:r>
            <a:endParaRPr lang="fr-FR" sz="1600" b="1">
              <a:solidFill>
                <a:schemeClr val="tx1"/>
              </a:solidFill>
              <a:latin typeface="Montserrat" pitchFamily="2" charset="77"/>
            </a:endParaRPr>
          </a:p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#</a:t>
            </a:r>
            <a:r>
              <a:rPr lang="fr-FR" sz="1600" err="1">
                <a:solidFill>
                  <a:schemeClr val="tx1"/>
                </a:solidFill>
                <a:latin typeface="Montserrat" pitchFamily="2" charset="77"/>
              </a:rPr>
              <a:t>biodiversitéBZH</a:t>
            </a:r>
            <a:endParaRPr lang="fr-FR" sz="16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3B8ADA8-C64C-7C43-9F12-14FEFBB7B999}"/>
              </a:ext>
            </a:extLst>
          </p:cNvPr>
          <p:cNvSpPr txBox="1">
            <a:spLocks/>
          </p:cNvSpPr>
          <p:nvPr/>
        </p:nvSpPr>
        <p:spPr>
          <a:xfrm>
            <a:off x="7687904" y="4615489"/>
            <a:ext cx="4087075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pour </a:t>
            </a:r>
            <a:r>
              <a:rPr lang="fr-FR" sz="1600" b="1">
                <a:solidFill>
                  <a:schemeClr val="tx1"/>
                </a:solidFill>
                <a:latin typeface="Montserrat" pitchFamily="2" charset="77"/>
              </a:rPr>
              <a:t>mettre en relation </a:t>
            </a:r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les projets avec les ressources, les compétences et les financements</a:t>
            </a:r>
          </a:p>
        </p:txBody>
      </p:sp>
    </p:spTree>
    <p:extLst>
      <p:ext uri="{BB962C8B-B14F-4D97-AF65-F5344CB8AC3E}">
        <p14:creationId xmlns:p14="http://schemas.microsoft.com/office/powerpoint/2010/main" val="366361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286847" y="24427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tx1"/>
                </a:solidFill>
                <a:latin typeface="Paytone One"/>
              </a:rPr>
              <a:t>2 phasages en parallèle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" y="2748248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75345" y="2712586"/>
            <a:ext cx="2397200" cy="786679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Appui à l’émergence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67B5C0-4830-6F96-A948-873078C96AA6}"/>
              </a:ext>
            </a:extLst>
          </p:cNvPr>
          <p:cNvSpPr txBox="1"/>
          <p:nvPr/>
        </p:nvSpPr>
        <p:spPr>
          <a:xfrm>
            <a:off x="3219945" y="1587064"/>
            <a:ext cx="68861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05DA96"/>
                </a:solidFill>
                <a:latin typeface="Paytone One" panose="00000500000000000000" pitchFamily="2" charset="0"/>
              </a:rPr>
              <a:t>Un langage commun pour le Réseau</a:t>
            </a: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Appui à la construction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Suivi 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7" y="2712586"/>
            <a:ext cx="2248452" cy="798402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Evaluation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Valorisation</a:t>
            </a:r>
          </a:p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82BCB05-2272-C5C8-3F4C-CD6116755FF1}"/>
              </a:ext>
            </a:extLst>
          </p:cNvPr>
          <p:cNvSpPr/>
          <p:nvPr/>
        </p:nvSpPr>
        <p:spPr>
          <a:xfrm>
            <a:off x="3321545" y="5133507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79E1AE2B-9DCF-C322-93CB-DE24CCAB674D}"/>
              </a:ext>
            </a:extLst>
          </p:cNvPr>
          <p:cNvSpPr/>
          <p:nvPr/>
        </p:nvSpPr>
        <p:spPr>
          <a:xfrm>
            <a:off x="4920640" y="5133507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E0F82FB5-7F1C-8C9F-EF99-3B63D49861AF}"/>
              </a:ext>
            </a:extLst>
          </p:cNvPr>
          <p:cNvSpPr/>
          <p:nvPr/>
        </p:nvSpPr>
        <p:spPr>
          <a:xfrm>
            <a:off x="8118831" y="5102413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6BD44A9B-91A4-D2F9-227A-3EA8E6F6340C}"/>
              </a:ext>
            </a:extLst>
          </p:cNvPr>
          <p:cNvSpPr/>
          <p:nvPr/>
        </p:nvSpPr>
        <p:spPr>
          <a:xfrm>
            <a:off x="2376945" y="4701654"/>
            <a:ext cx="2397200" cy="786679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AFF3416B-FF4B-781A-9578-2397EA1761C6}"/>
              </a:ext>
            </a:extLst>
          </p:cNvPr>
          <p:cNvSpPr/>
          <p:nvPr/>
        </p:nvSpPr>
        <p:spPr>
          <a:xfrm>
            <a:off x="4560581" y="4701654"/>
            <a:ext cx="2397201" cy="792540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31" name="Flèche : chevron 30">
            <a:extLst>
              <a:ext uri="{FF2B5EF4-FFF2-40B4-BE49-F238E27FC236}">
                <a16:creationId xmlns:a16="http://schemas.microsoft.com/office/drawing/2014/main" id="{490B9FA3-B892-8ADE-A377-8EE0DF031DF2}"/>
              </a:ext>
            </a:extLst>
          </p:cNvPr>
          <p:cNvSpPr/>
          <p:nvPr/>
        </p:nvSpPr>
        <p:spPr>
          <a:xfrm>
            <a:off x="6902270" y="4695792"/>
            <a:ext cx="2299422" cy="792541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F53F32FB-6CD0-34F3-89F7-B9B136689BF2}"/>
              </a:ext>
            </a:extLst>
          </p:cNvPr>
          <p:cNvSpPr/>
          <p:nvPr/>
        </p:nvSpPr>
        <p:spPr>
          <a:xfrm>
            <a:off x="9027957" y="4701654"/>
            <a:ext cx="2248452" cy="798402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CLOTURE  (évaluation) </a:t>
            </a:r>
          </a:p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C15E78-DDE3-847D-4A65-45AC85888EBD}"/>
              </a:ext>
            </a:extLst>
          </p:cNvPr>
          <p:cNvSpPr/>
          <p:nvPr/>
        </p:nvSpPr>
        <p:spPr>
          <a:xfrm rot="19691960">
            <a:off x="583838" y="4114786"/>
            <a:ext cx="2057502" cy="849354"/>
          </a:xfrm>
          <a:prstGeom prst="rect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latin typeface="Montserrat"/>
              </a:rPr>
              <a:t>Rappel phasage du projet</a:t>
            </a:r>
          </a:p>
        </p:txBody>
      </p:sp>
    </p:spTree>
    <p:extLst>
      <p:ext uri="{BB962C8B-B14F-4D97-AF65-F5344CB8AC3E}">
        <p14:creationId xmlns:p14="http://schemas.microsoft.com/office/powerpoint/2010/main" val="262232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5775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tx1"/>
                </a:solidFill>
                <a:latin typeface="Paytone One"/>
              </a:rPr>
              <a:t>Le phasage du projet 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" y="2748248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75345" y="2712586"/>
            <a:ext cx="2397200" cy="786679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67B5C0-4830-6F96-A948-873078C96AA6}"/>
              </a:ext>
            </a:extLst>
          </p:cNvPr>
          <p:cNvSpPr txBox="1"/>
          <p:nvPr/>
        </p:nvSpPr>
        <p:spPr>
          <a:xfrm>
            <a:off x="3210458" y="1198193"/>
            <a:ext cx="68861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05DA96"/>
                </a:solidFill>
                <a:latin typeface="Paytone One" panose="00000500000000000000" pitchFamily="2" charset="0"/>
              </a:rPr>
              <a:t>Un langage commun pour le Réseau</a:t>
            </a: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7" y="2712586"/>
            <a:ext cx="2248452" cy="798402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CLOTURE  (évaluation) </a:t>
            </a:r>
          </a:p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FD01A5-912A-5876-72D4-0088ED069F50}"/>
              </a:ext>
            </a:extLst>
          </p:cNvPr>
          <p:cNvSpPr txBox="1"/>
          <p:nvPr/>
        </p:nvSpPr>
        <p:spPr>
          <a:xfrm>
            <a:off x="1973380" y="5059642"/>
            <a:ext cx="86928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La mise en relation par Ma Question : étape de </a:t>
            </a:r>
            <a:r>
              <a:rPr lang="fr-FR" err="1">
                <a:latin typeface="Montserrat" panose="00000500000000000000" pitchFamily="2" charset="0"/>
              </a:rPr>
              <a:t>pré-qualification</a:t>
            </a:r>
            <a:r>
              <a:rPr lang="fr-FR">
                <a:latin typeface="Montserrat" panose="00000500000000000000" pitchFamily="2" charset="0"/>
              </a:rPr>
              <a:t> du projet par le porteur de projet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4637DFEB-8837-E295-CA15-1A628C388002}"/>
              </a:ext>
            </a:extLst>
          </p:cNvPr>
          <p:cNvSpPr/>
          <p:nvPr/>
        </p:nvSpPr>
        <p:spPr>
          <a:xfrm>
            <a:off x="1422727" y="3307932"/>
            <a:ext cx="392279" cy="364884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D9EDE869-F184-E5A0-E700-490CA1747CCC}"/>
              </a:ext>
            </a:extLst>
          </p:cNvPr>
          <p:cNvSpPr/>
          <p:nvPr/>
        </p:nvSpPr>
        <p:spPr>
          <a:xfrm>
            <a:off x="1422727" y="5145189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282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5775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tx1"/>
                </a:solidFill>
                <a:latin typeface="Paytone One"/>
              </a:rPr>
              <a:t>Le phasage de l’accompagnement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" y="2684661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98453" y="2720005"/>
            <a:ext cx="2397200" cy="786679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/>
              </a:rPr>
              <a:t>Appui à l’émergence</a:t>
            </a:r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/>
              </a:rPr>
              <a:t>Appui à la construction 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/>
              </a:rPr>
              <a:t>Suivi</a:t>
            </a:r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8" y="2680767"/>
            <a:ext cx="2472569" cy="809607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>
              <a:solidFill>
                <a:srgbClr val="FFFFFF"/>
              </a:solidFill>
              <a:latin typeface="Montserrat"/>
              <a:cs typeface="Calibri"/>
            </a:endParaRPr>
          </a:p>
          <a:p>
            <a:pPr algn="ctr"/>
            <a:endParaRPr lang="fr-FR" sz="1400">
              <a:solidFill>
                <a:srgbClr val="FFFFFF"/>
              </a:solidFill>
              <a:latin typeface="Montserrat"/>
              <a:cs typeface="Calibri"/>
            </a:endParaRPr>
          </a:p>
          <a:p>
            <a:pPr algn="ctr"/>
            <a:r>
              <a:rPr lang="fr-FR" sz="1400">
                <a:solidFill>
                  <a:srgbClr val="FFFFFF"/>
                </a:solidFill>
                <a:latin typeface="Montserrat"/>
                <a:cs typeface="Calibri"/>
              </a:rPr>
              <a:t>Evaluation </a:t>
            </a:r>
            <a:endParaRPr lang="fr-FR">
              <a:cs typeface="Calibri"/>
            </a:endParaRPr>
          </a:p>
          <a:p>
            <a:pPr algn="ctr"/>
            <a:r>
              <a:rPr lang="fr-FR" sz="1400">
                <a:solidFill>
                  <a:srgbClr val="FFFFFF"/>
                </a:solidFill>
                <a:latin typeface="Montserrat"/>
                <a:cs typeface="Calibri"/>
              </a:rPr>
              <a:t>Valorisation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D9EDE869-F184-E5A0-E700-490CA1747CCC}"/>
              </a:ext>
            </a:extLst>
          </p:cNvPr>
          <p:cNvSpPr/>
          <p:nvPr/>
        </p:nvSpPr>
        <p:spPr>
          <a:xfrm>
            <a:off x="2659297" y="278546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05EACC-0FF2-2FBB-C30D-3572598859C7}"/>
              </a:ext>
            </a:extLst>
          </p:cNvPr>
          <p:cNvSpPr txBox="1"/>
          <p:nvPr/>
        </p:nvSpPr>
        <p:spPr>
          <a:xfrm>
            <a:off x="2435179" y="2258327"/>
            <a:ext cx="176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A3B244-9116-3E8D-0DA5-FC4514F6DC6F}"/>
              </a:ext>
            </a:extLst>
          </p:cNvPr>
          <p:cNvSpPr txBox="1"/>
          <p:nvPr/>
        </p:nvSpPr>
        <p:spPr>
          <a:xfrm>
            <a:off x="4551055" y="2348419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39D8F17-08FE-8274-2DF3-8B874253E35A}"/>
              </a:ext>
            </a:extLst>
          </p:cNvPr>
          <p:cNvSpPr txBox="1"/>
          <p:nvPr/>
        </p:nvSpPr>
        <p:spPr>
          <a:xfrm>
            <a:off x="6856182" y="2349360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04929E-3AE7-4057-2568-C524916545BE}"/>
              </a:ext>
            </a:extLst>
          </p:cNvPr>
          <p:cNvSpPr txBox="1"/>
          <p:nvPr/>
        </p:nvSpPr>
        <p:spPr>
          <a:xfrm>
            <a:off x="9100092" y="2348418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CLOTURE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C6DBEB0E-579B-0B43-63E8-773C792A81FD}"/>
              </a:ext>
            </a:extLst>
          </p:cNvPr>
          <p:cNvSpPr/>
          <p:nvPr/>
        </p:nvSpPr>
        <p:spPr>
          <a:xfrm>
            <a:off x="1301760" y="3929227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EBD5A0-12D0-91C0-AC6B-C6E7DD52C110}"/>
              </a:ext>
            </a:extLst>
          </p:cNvPr>
          <p:cNvSpPr txBox="1"/>
          <p:nvPr/>
        </p:nvSpPr>
        <p:spPr>
          <a:xfrm>
            <a:off x="1972235" y="3929227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Grille de diagnostic</a:t>
            </a: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443FE666-1F1B-180B-B5F6-02839D806E90}"/>
              </a:ext>
            </a:extLst>
          </p:cNvPr>
          <p:cNvSpPr/>
          <p:nvPr/>
        </p:nvSpPr>
        <p:spPr>
          <a:xfrm>
            <a:off x="3343128" y="278484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4DC39FBA-209A-EB6C-1C96-FAE97D01A5B6}"/>
              </a:ext>
            </a:extLst>
          </p:cNvPr>
          <p:cNvSpPr/>
          <p:nvPr/>
        </p:nvSpPr>
        <p:spPr>
          <a:xfrm>
            <a:off x="1297164" y="4696911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85AF5BF-66EB-C6A1-0040-581629EEB896}"/>
              </a:ext>
            </a:extLst>
          </p:cNvPr>
          <p:cNvSpPr txBox="1"/>
          <p:nvPr/>
        </p:nvSpPr>
        <p:spPr>
          <a:xfrm>
            <a:off x="1943568" y="4716227"/>
            <a:ext cx="248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Temps de coordination (échange téléphonique ou réunion)</a:t>
            </a:r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268C2BA1-61CC-D0CF-008E-9EB09619B5B9}"/>
              </a:ext>
            </a:extLst>
          </p:cNvPr>
          <p:cNvSpPr/>
          <p:nvPr/>
        </p:nvSpPr>
        <p:spPr>
          <a:xfrm>
            <a:off x="4006676" y="2786080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F2EDE821-370C-E6AC-AE69-4886F52DEB05}"/>
              </a:ext>
            </a:extLst>
          </p:cNvPr>
          <p:cNvSpPr/>
          <p:nvPr/>
        </p:nvSpPr>
        <p:spPr>
          <a:xfrm>
            <a:off x="1297163" y="5548972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6510E6A-7A44-FD19-CC08-4D788428274E}"/>
              </a:ext>
            </a:extLst>
          </p:cNvPr>
          <p:cNvSpPr txBox="1"/>
          <p:nvPr/>
        </p:nvSpPr>
        <p:spPr>
          <a:xfrm>
            <a:off x="1943568" y="5548972"/>
            <a:ext cx="2486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Relevé de décisions réunion de coordination (au cas par cas à établir par le référent) </a:t>
            </a: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B8F9B782-3A4F-9741-944A-EC11E4F2600D}"/>
              </a:ext>
            </a:extLst>
          </p:cNvPr>
          <p:cNvSpPr/>
          <p:nvPr/>
        </p:nvSpPr>
        <p:spPr>
          <a:xfrm>
            <a:off x="4910149" y="2773213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42DC9446-DA75-9BE2-471E-3EA36DB89857}"/>
              </a:ext>
            </a:extLst>
          </p:cNvPr>
          <p:cNvSpPr/>
          <p:nvPr/>
        </p:nvSpPr>
        <p:spPr>
          <a:xfrm>
            <a:off x="4743489" y="4684730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5C64356-CC9F-AB63-31B6-6C1587265105}"/>
              </a:ext>
            </a:extLst>
          </p:cNvPr>
          <p:cNvSpPr txBox="1"/>
          <p:nvPr/>
        </p:nvSpPr>
        <p:spPr>
          <a:xfrm>
            <a:off x="5302428" y="4696911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Réunion starter</a:t>
            </a:r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A4190838-A3AD-B0CD-DF12-D11BB6D6A7B8}"/>
              </a:ext>
            </a:extLst>
          </p:cNvPr>
          <p:cNvSpPr/>
          <p:nvPr/>
        </p:nvSpPr>
        <p:spPr>
          <a:xfrm>
            <a:off x="7787208" y="2741342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9A443324-59DA-AAD8-5BBF-7606AC31A533}"/>
              </a:ext>
            </a:extLst>
          </p:cNvPr>
          <p:cNvSpPr/>
          <p:nvPr/>
        </p:nvSpPr>
        <p:spPr>
          <a:xfrm>
            <a:off x="4743490" y="5509513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90CA8C-553E-E792-626B-FFD3841D4016}"/>
              </a:ext>
            </a:extLst>
          </p:cNvPr>
          <p:cNvSpPr txBox="1"/>
          <p:nvPr/>
        </p:nvSpPr>
        <p:spPr>
          <a:xfrm>
            <a:off x="5302428" y="5554613"/>
            <a:ext cx="24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Suivi du projet (offre simple ou renforcée)</a:t>
            </a:r>
          </a:p>
        </p:txBody>
      </p:sp>
      <p:sp>
        <p:nvSpPr>
          <p:cNvPr id="44" name="Organigramme : Connecteur 43">
            <a:extLst>
              <a:ext uri="{FF2B5EF4-FFF2-40B4-BE49-F238E27FC236}">
                <a16:creationId xmlns:a16="http://schemas.microsoft.com/office/drawing/2014/main" id="{499C3689-84B6-5DA4-5347-289D4FAB40DB}"/>
              </a:ext>
            </a:extLst>
          </p:cNvPr>
          <p:cNvSpPr/>
          <p:nvPr/>
        </p:nvSpPr>
        <p:spPr>
          <a:xfrm>
            <a:off x="11245641" y="287894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id="{8184F52B-DF6C-1373-D8A1-98C6C63F30A0}"/>
              </a:ext>
            </a:extLst>
          </p:cNvPr>
          <p:cNvSpPr/>
          <p:nvPr/>
        </p:nvSpPr>
        <p:spPr>
          <a:xfrm>
            <a:off x="8987026" y="3773078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B0C274-8A39-F0E4-5331-3277226FD47F}"/>
              </a:ext>
            </a:extLst>
          </p:cNvPr>
          <p:cNvSpPr txBox="1"/>
          <p:nvPr/>
        </p:nvSpPr>
        <p:spPr>
          <a:xfrm>
            <a:off x="9346359" y="3693910"/>
            <a:ext cx="346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Questionnaire </a:t>
            </a:r>
          </a:p>
          <a:p>
            <a:r>
              <a:rPr lang="fr-FR" sz="1400">
                <a:latin typeface="Montserrat" panose="00000500000000000000" pitchFamily="2" charset="0"/>
              </a:rPr>
              <a:t>de satisfaction</a:t>
            </a:r>
          </a:p>
        </p:txBody>
      </p:sp>
      <p:sp>
        <p:nvSpPr>
          <p:cNvPr id="47" name="Organigramme : Connecteur 46">
            <a:extLst>
              <a:ext uri="{FF2B5EF4-FFF2-40B4-BE49-F238E27FC236}">
                <a16:creationId xmlns:a16="http://schemas.microsoft.com/office/drawing/2014/main" id="{BDE155A0-5FB1-470C-71A6-795C61A12A43}"/>
              </a:ext>
            </a:extLst>
          </p:cNvPr>
          <p:cNvSpPr/>
          <p:nvPr/>
        </p:nvSpPr>
        <p:spPr>
          <a:xfrm>
            <a:off x="1326765" y="3253694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54205AF-32A5-C400-A5AA-EEA998CF8AB3}"/>
              </a:ext>
            </a:extLst>
          </p:cNvPr>
          <p:cNvSpPr/>
          <p:nvPr/>
        </p:nvSpPr>
        <p:spPr>
          <a:xfrm>
            <a:off x="4449150" y="2787798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4DF3DEFD-5836-C775-6CF3-63ED386EEBF8}"/>
              </a:ext>
            </a:extLst>
          </p:cNvPr>
          <p:cNvSpPr/>
          <p:nvPr/>
        </p:nvSpPr>
        <p:spPr>
          <a:xfrm>
            <a:off x="4737177" y="3929226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1A5749-0876-10F4-EFD1-F90D065AB176}"/>
              </a:ext>
            </a:extLst>
          </p:cNvPr>
          <p:cNvSpPr txBox="1"/>
          <p:nvPr/>
        </p:nvSpPr>
        <p:spPr>
          <a:xfrm>
            <a:off x="5356840" y="3960283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Temps méthodologique</a:t>
            </a:r>
          </a:p>
        </p:txBody>
      </p:sp>
    </p:spTree>
    <p:extLst>
      <p:ext uri="{BB962C8B-B14F-4D97-AF65-F5344CB8AC3E}">
        <p14:creationId xmlns:p14="http://schemas.microsoft.com/office/powerpoint/2010/main" val="1376307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54805" y="6305265"/>
            <a:ext cx="1415043" cy="354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E991D-9681-877E-E875-6A42BDBD2447}"/>
              </a:ext>
            </a:extLst>
          </p:cNvPr>
          <p:cNvSpPr/>
          <p:nvPr/>
        </p:nvSpPr>
        <p:spPr>
          <a:xfrm>
            <a:off x="809576" y="1919162"/>
            <a:ext cx="6164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>
                <a:solidFill>
                  <a:prstClr val="black"/>
                </a:solidFill>
                <a:latin typeface="Paytone One" pitchFamily="2" charset="77"/>
              </a:rPr>
              <a:t>Origine des 108 demandes traitées par l’Agence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07983-7434-4A8F-B03E-4732D4100EA1}"/>
              </a:ext>
            </a:extLst>
          </p:cNvPr>
          <p:cNvSpPr/>
          <p:nvPr/>
        </p:nvSpPr>
        <p:spPr>
          <a:xfrm>
            <a:off x="7882325" y="5592908"/>
            <a:ext cx="9165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9FBC8F-4394-CBC6-04A5-7CA7C65E2F6C}"/>
              </a:ext>
            </a:extLst>
          </p:cNvPr>
          <p:cNvSpPr txBox="1"/>
          <p:nvPr/>
        </p:nvSpPr>
        <p:spPr>
          <a:xfrm>
            <a:off x="885254" y="5801109"/>
            <a:ext cx="525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Si les </a:t>
            </a: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collectivités</a:t>
            </a:r>
            <a:r>
              <a:rPr kumimoji="0" lang="fr-FR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restent les acteurs qui sollicitent le plus l’Agence, les </a:t>
            </a: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associations</a:t>
            </a:r>
            <a:r>
              <a:rPr kumimoji="0" lang="fr-FR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[notamment locales] </a:t>
            </a:r>
            <a:r>
              <a:rPr lang="fr-FR" sz="1200">
                <a:latin typeface="Montserrat" pitchFamily="2" charset="77"/>
              </a:rPr>
              <a:t>sont nettement plus nombreuses en 2022 </a:t>
            </a:r>
            <a:r>
              <a:rPr lang="fr-FR" sz="1200" i="1">
                <a:latin typeface="Montserrat" pitchFamily="2" charset="77"/>
              </a:rPr>
              <a:t>(qu’en 2021 où elles ne représentaient que </a:t>
            </a:r>
            <a:r>
              <a:rPr kumimoji="0" lang="fr-FR" sz="12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13% des sollicitations)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5713BF-A5FF-1FE9-9B4F-550CABE26F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68" r="8737"/>
          <a:stretch/>
        </p:blipFill>
        <p:spPr>
          <a:xfrm>
            <a:off x="1435225" y="2438060"/>
            <a:ext cx="4496999" cy="32191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215893-EA77-8B6A-176D-C4B97DF758CD}"/>
              </a:ext>
            </a:extLst>
          </p:cNvPr>
          <p:cNvSpPr txBox="1"/>
          <p:nvPr/>
        </p:nvSpPr>
        <p:spPr>
          <a:xfrm>
            <a:off x="6768358" y="5781305"/>
            <a:ext cx="385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latin typeface="Paytone One" panose="00000500000000000000" pitchFamily="2" charset="0"/>
              </a:rPr>
              <a:t>Principaux besoins exprimés</a:t>
            </a:r>
          </a:p>
          <a:p>
            <a:r>
              <a:rPr lang="fr-FR" sz="1200">
                <a:latin typeface="Montserrat" panose="00000500000000000000" pitchFamily="2" charset="0"/>
              </a:rPr>
              <a:t>Contacts : 20%</a:t>
            </a:r>
          </a:p>
          <a:p>
            <a:r>
              <a:rPr lang="fr-FR" sz="1200">
                <a:latin typeface="Montserrat" panose="00000500000000000000" pitchFamily="2" charset="0"/>
              </a:rPr>
              <a:t>Infos techniques : 38%</a:t>
            </a:r>
          </a:p>
          <a:p>
            <a:r>
              <a:rPr lang="fr-FR" sz="1200">
                <a:latin typeface="Montserrat" panose="00000500000000000000" pitchFamily="2" charset="0"/>
              </a:rPr>
              <a:t>Financements : 42%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6A60F25-1D76-5777-A709-564DD22BCB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6" r="18997"/>
          <a:stretch/>
        </p:blipFill>
        <p:spPr>
          <a:xfrm>
            <a:off x="7372099" y="2464908"/>
            <a:ext cx="4019827" cy="30338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25D20A0-E214-D12E-6F58-EE25E3404D81}"/>
              </a:ext>
            </a:extLst>
          </p:cNvPr>
          <p:cNvSpPr txBox="1"/>
          <p:nvPr/>
        </p:nvSpPr>
        <p:spPr>
          <a:xfrm>
            <a:off x="8158288" y="1945898"/>
            <a:ext cx="326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>
                <a:solidFill>
                  <a:prstClr val="black"/>
                </a:solidFill>
                <a:latin typeface="Paytone One" pitchFamily="2" charset="77"/>
              </a:rPr>
              <a:t>Thématiques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09238AB-50A1-2980-4F90-3AA693ECC24A}"/>
              </a:ext>
            </a:extLst>
          </p:cNvPr>
          <p:cNvSpPr txBox="1">
            <a:spLocks/>
          </p:cNvSpPr>
          <p:nvPr/>
        </p:nvSpPr>
        <p:spPr>
          <a:xfrm>
            <a:off x="1296808" y="243612"/>
            <a:ext cx="7499914" cy="109688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Accompagnement individuel</a:t>
            </a:r>
            <a:br>
              <a:rPr lang="fr-FR" sz="3600" b="1">
                <a:solidFill>
                  <a:srgbClr val="05DA96"/>
                </a:solidFill>
              </a:rPr>
            </a:br>
            <a:r>
              <a:rPr lang="fr-FR" sz="3600" b="1">
                <a:solidFill>
                  <a:srgbClr val="FFC000"/>
                </a:solidFill>
              </a:rPr>
              <a:t>par l’Agence en 2022</a:t>
            </a:r>
            <a:endParaRPr lang="fr-FR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1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93615" y="2977149"/>
            <a:ext cx="1201102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Tour de table  </a:t>
            </a: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609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875" y="3335466"/>
            <a:ext cx="307600" cy="307600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389" y="3338722"/>
            <a:ext cx="306430" cy="30643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2986872" y="3723846"/>
            <a:ext cx="3216035" cy="5087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500">
                <a:solidFill>
                  <a:srgbClr val="05DA96"/>
                </a:solidFill>
              </a:rPr>
              <a:t>#</a:t>
            </a:r>
            <a:r>
              <a:rPr lang="fr-FR" sz="2500" err="1">
                <a:solidFill>
                  <a:srgbClr val="05DA96"/>
                </a:solidFill>
              </a:rPr>
              <a:t>biodiversitéBZH</a:t>
            </a:r>
            <a:endParaRPr lang="fr-FR" sz="25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8489855" y="3149962"/>
            <a:ext cx="2729367" cy="54340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#</a:t>
            </a:r>
            <a:r>
              <a:rPr lang="fr-FR" sz="2200" b="1" err="1">
                <a:solidFill>
                  <a:srgbClr val="05DA96"/>
                </a:solidFill>
              </a:rPr>
              <a:t>biodiversitéBZH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8294770" y="2808521"/>
            <a:ext cx="3675079" cy="5461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Suivre notre communauté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202491" y="3211052"/>
            <a:ext cx="4893509" cy="688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Rdv sur </a:t>
            </a:r>
            <a:r>
              <a:rPr lang="fr-FR" sz="3600" b="1" err="1">
                <a:solidFill>
                  <a:srgbClr val="05DA96"/>
                </a:solidFill>
              </a:rPr>
              <a:t>MaQuestion</a:t>
            </a:r>
            <a:r>
              <a:rPr lang="fr-FR" sz="3600" b="1">
                <a:solidFill>
                  <a:srgbClr val="05DA96"/>
                </a:solidFill>
              </a:rPr>
              <a:t> </a:t>
            </a:r>
            <a:endParaRPr lang="fr-FR" sz="36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176669" y="2731386"/>
            <a:ext cx="6160551" cy="63456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000" b="1" i="1">
                <a:solidFill>
                  <a:srgbClr val="0025FF"/>
                </a:solidFill>
                <a:latin typeface="Paytone One"/>
              </a:rPr>
              <a:t>Un conseil pour votre projet ?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17DC1F4-F54E-DE48-8EEB-41EF52A87346}"/>
              </a:ext>
            </a:extLst>
          </p:cNvPr>
          <p:cNvSpPr txBox="1">
            <a:spLocks/>
          </p:cNvSpPr>
          <p:nvPr/>
        </p:nvSpPr>
        <p:spPr>
          <a:xfrm>
            <a:off x="8453153" y="4501532"/>
            <a:ext cx="3548234" cy="502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 err="1">
                <a:solidFill>
                  <a:srgbClr val="05DA96"/>
                </a:solidFill>
              </a:rPr>
              <a:t>www.biodiversite.bzh</a:t>
            </a:r>
            <a:r>
              <a:rPr lang="fr-FR" sz="2200" b="1">
                <a:solidFill>
                  <a:srgbClr val="05DA96"/>
                </a:solidFill>
              </a:rPr>
              <a:t> 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EEA109-E7ED-A643-8989-9FBF146AADA0}"/>
              </a:ext>
            </a:extLst>
          </p:cNvPr>
          <p:cNvSpPr txBox="1">
            <a:spLocks/>
          </p:cNvSpPr>
          <p:nvPr/>
        </p:nvSpPr>
        <p:spPr>
          <a:xfrm>
            <a:off x="8458314" y="4082605"/>
            <a:ext cx="3497458" cy="5580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Tout savoir sur l’Agence 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3A86EA5-4DBA-374A-A2B2-B5778BDE7D5F}"/>
              </a:ext>
            </a:extLst>
          </p:cNvPr>
          <p:cNvSpPr txBox="1">
            <a:spLocks/>
          </p:cNvSpPr>
          <p:nvPr/>
        </p:nvSpPr>
        <p:spPr>
          <a:xfrm>
            <a:off x="9007006" y="1602005"/>
            <a:ext cx="2990139" cy="6542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La Mensuelle de la 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9C4F5E9-8ABB-524C-8825-F3C731967AA9}"/>
              </a:ext>
            </a:extLst>
          </p:cNvPr>
          <p:cNvSpPr txBox="1">
            <a:spLocks/>
          </p:cNvSpPr>
          <p:nvPr/>
        </p:nvSpPr>
        <p:spPr>
          <a:xfrm>
            <a:off x="8129417" y="1395169"/>
            <a:ext cx="3840432" cy="5543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Recevoir nos actus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D6A29C1-DBE4-A848-8E16-5A339D75EC8F}"/>
              </a:ext>
            </a:extLst>
          </p:cNvPr>
          <p:cNvSpPr txBox="1">
            <a:spLocks/>
          </p:cNvSpPr>
          <p:nvPr/>
        </p:nvSpPr>
        <p:spPr>
          <a:xfrm>
            <a:off x="9858396" y="2083729"/>
            <a:ext cx="2145573" cy="45125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300">
                <a:solidFill>
                  <a:srgbClr val="05DA96"/>
                </a:solidFill>
              </a:rPr>
              <a:t>#</a:t>
            </a:r>
            <a:r>
              <a:rPr lang="fr-FR" sz="1700" err="1">
                <a:solidFill>
                  <a:srgbClr val="05DA96"/>
                </a:solidFill>
              </a:rPr>
              <a:t>biodiversitéBZH</a:t>
            </a:r>
            <a:endParaRPr lang="fr-FR" sz="1700" b="1">
              <a:solidFill>
                <a:srgbClr val="05DA9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73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696903" y="1011079"/>
            <a:ext cx="9695878" cy="683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err="1">
                <a:latin typeface="Montserrat"/>
                <a:cs typeface="Calibri"/>
              </a:rPr>
              <a:t>BioDiverTissons</a:t>
            </a:r>
            <a:endParaRPr lang="en-US">
              <a:latin typeface="Montserra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"/>
                <a:cs typeface="Calibri"/>
              </a:rPr>
              <a:t>Conseil </a:t>
            </a:r>
            <a:r>
              <a:rPr lang="en-US" err="1">
                <a:latin typeface="Montserrat"/>
                <a:cs typeface="Calibri"/>
              </a:rPr>
              <a:t>Départemental</a:t>
            </a:r>
            <a:r>
              <a:rPr lang="en-US">
                <a:latin typeface="Montserrat"/>
                <a:cs typeface="Calibri"/>
              </a:rPr>
              <a:t> 35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Direction </a:t>
            </a:r>
            <a:r>
              <a:rPr lang="en-US" err="1">
                <a:latin typeface="Montserrat "/>
                <a:cs typeface="Calibri"/>
              </a:rPr>
              <a:t>Départementale</a:t>
            </a:r>
            <a:r>
              <a:rPr lang="en-US">
                <a:latin typeface="Montserrat "/>
                <a:cs typeface="Calibri"/>
              </a:rPr>
              <a:t> des </a:t>
            </a:r>
            <a:r>
              <a:rPr lang="en-US" err="1">
                <a:latin typeface="Montserrat "/>
                <a:cs typeface="Calibri"/>
              </a:rPr>
              <a:t>Territoires</a:t>
            </a:r>
            <a:r>
              <a:rPr lang="en-US">
                <a:latin typeface="Montserrat "/>
                <a:cs typeface="Calibri"/>
              </a:rPr>
              <a:t> et de la Mer 22</a:t>
            </a:r>
            <a:endParaRPr lang="en-US">
              <a:latin typeface="Montserra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Parc Naturel </a:t>
            </a:r>
            <a:r>
              <a:rPr lang="en-US" err="1">
                <a:latin typeface="Montserrat "/>
                <a:cs typeface="Calibri"/>
              </a:rPr>
              <a:t>Régional</a:t>
            </a:r>
            <a:r>
              <a:rPr lang="en-US">
                <a:latin typeface="Montserrat "/>
                <a:cs typeface="Calibri"/>
              </a:rPr>
              <a:t> </a:t>
            </a:r>
            <a:r>
              <a:rPr lang="en-US" err="1">
                <a:latin typeface="Montserrat "/>
                <a:cs typeface="Calibri"/>
              </a:rPr>
              <a:t>d'Armorique</a:t>
            </a:r>
            <a:endParaRPr lang="en-US">
              <a:latin typeface="Montserrat 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Office </a:t>
            </a:r>
            <a:r>
              <a:rPr lang="en-US" err="1">
                <a:latin typeface="Montserrat "/>
                <a:cs typeface="Calibri"/>
              </a:rPr>
              <a:t>Français</a:t>
            </a:r>
            <a:r>
              <a:rPr lang="en-US">
                <a:latin typeface="Montserrat "/>
                <a:cs typeface="Calibri"/>
              </a:rPr>
              <a:t> de la Biodiversité</a:t>
            </a:r>
          </a:p>
          <a:p>
            <a:pPr algn="ctr">
              <a:lnSpc>
                <a:spcPct val="150000"/>
              </a:lnSpc>
            </a:pPr>
            <a:r>
              <a:rPr lang="en-US" err="1">
                <a:latin typeface="Montserrat "/>
                <a:cs typeface="Calibri"/>
              </a:rPr>
              <a:t>Région</a:t>
            </a:r>
            <a:r>
              <a:rPr lang="en-US">
                <a:latin typeface="Montserrat "/>
                <a:cs typeface="Calibri"/>
              </a:rPr>
              <a:t> Bretagne </a:t>
            </a: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URCPIE</a:t>
            </a: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Agence Bretonne de la Biodiversité</a:t>
            </a: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9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496815" y="2326909"/>
            <a:ext cx="1201102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Introduction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>
                <a:latin typeface="Montserrat" panose="00000500000000000000" pitchFamily="2" charset="0"/>
                <a:cs typeface="Calibri"/>
              </a:rPr>
              <a:t>Florent </a:t>
            </a:r>
            <a:r>
              <a:rPr lang="en-US" sz="2800" err="1">
                <a:latin typeface="Montserrat" panose="00000500000000000000" pitchFamily="2" charset="0"/>
                <a:cs typeface="Calibri"/>
              </a:rPr>
              <a:t>Vilbert</a:t>
            </a:r>
            <a:endParaRPr lang="en-US" sz="2800">
              <a:latin typeface="Montserrat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28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602B3-BD82-1C79-BD6D-18B5C924EA88}"/>
              </a:ext>
            </a:extLst>
          </p:cNvPr>
          <p:cNvSpPr txBox="1"/>
          <p:nvPr/>
        </p:nvSpPr>
        <p:spPr>
          <a:xfrm>
            <a:off x="1090022" y="443251"/>
            <a:ext cx="96418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Le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: dans les </a:t>
            </a:r>
            <a:r>
              <a:rPr lang="en-US" sz="2400" err="1">
                <a:latin typeface="Paytone One"/>
                <a:cs typeface="Calibri"/>
              </a:rPr>
              <a:t>gènes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l’ABB</a:t>
            </a:r>
            <a:endParaRPr lang="en-US" sz="2400">
              <a:latin typeface="Paytone One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B0EF22-81C2-1848-7B0C-BE87ED8A2784}"/>
              </a:ext>
            </a:extLst>
          </p:cNvPr>
          <p:cNvSpPr txBox="1"/>
          <p:nvPr/>
        </p:nvSpPr>
        <p:spPr>
          <a:xfrm>
            <a:off x="1275080" y="1806715"/>
            <a:ext cx="9641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itchFamily="2" charset="77"/>
              </a:rPr>
              <a:t>Les statuts de l’Agence </a:t>
            </a:r>
            <a:r>
              <a:rPr lang="fr-FR" i="1">
                <a:latin typeface="Montserrat" pitchFamily="2" charset="77"/>
              </a:rPr>
              <a:t>(article 4 : « Missions »)     </a:t>
            </a:r>
            <a:r>
              <a:rPr lang="fr-FR" b="1">
                <a:solidFill>
                  <a:srgbClr val="0025FF"/>
                </a:solidFill>
                <a:latin typeface="Montserrat" pitchFamily="2" charset="77"/>
              </a:rPr>
              <a:t>EXTRAITS</a:t>
            </a:r>
          </a:p>
          <a:p>
            <a:endParaRPr lang="fr-FR" b="1">
              <a:latin typeface="Montserrat" pitchFamily="2" charset="77"/>
            </a:endParaRPr>
          </a:p>
          <a:p>
            <a:endParaRPr lang="fr-FR" b="1">
              <a:latin typeface="Montserrat" pitchFamily="2" charset="7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effectLst/>
                <a:latin typeface="Montserrat" pitchFamily="2" charset="77"/>
              </a:rPr>
              <a:t>4.1 </a:t>
            </a:r>
            <a:r>
              <a:rPr lang="en-GB" sz="1600" b="1">
                <a:effectLst/>
                <a:latin typeface="Montserrat" pitchFamily="2" charset="77"/>
              </a:rPr>
              <a:t>– </a:t>
            </a:r>
            <a:r>
              <a:rPr lang="fr-FR" sz="1600">
                <a:effectLst/>
                <a:latin typeface="Montserrat" pitchFamily="2" charset="77"/>
              </a:rPr>
              <a:t>Animation et appui aux réseaux d'acteurs de la biodiversité en Bretagne </a:t>
            </a:r>
            <a:br>
              <a:rPr lang="fr-FR" sz="1600">
                <a:effectLst/>
                <a:latin typeface="Montserrat" pitchFamily="2" charset="77"/>
              </a:rPr>
            </a:br>
            <a:endParaRPr lang="en-GB" sz="1600">
              <a:effectLst/>
              <a:latin typeface="Montserrat" pitchFamily="2" charset="77"/>
            </a:endParaRPr>
          </a:p>
          <a:p>
            <a:pPr lvl="1"/>
            <a:r>
              <a:rPr lang="fr-FR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"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développer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l’interconnaissance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la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complémentarite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́ des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réseaux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d’acteurs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accompagner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l’émergence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démarches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conjointes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effectLst/>
                <a:latin typeface="Montserrat" pitchFamily="2" charset="77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>
              <a:effectLst/>
              <a:latin typeface="Montserrat" pitchFamily="2" charset="77"/>
            </a:endParaRPr>
          </a:p>
          <a:p>
            <a:r>
              <a:rPr lang="en-GB" sz="1600">
                <a:effectLst/>
                <a:latin typeface="Montserrat" pitchFamily="2" charset="77"/>
              </a:rPr>
              <a:t>4.3 – </a:t>
            </a:r>
            <a:r>
              <a:rPr lang="en-GB" sz="1600" err="1">
                <a:effectLst/>
                <a:latin typeface="Montserrat" pitchFamily="2" charset="77"/>
              </a:rPr>
              <a:t>L’appui</a:t>
            </a:r>
            <a:r>
              <a:rPr lang="en-GB" sz="1600">
                <a:effectLst/>
                <a:latin typeface="Montserrat" pitchFamily="2" charset="77"/>
              </a:rPr>
              <a:t> technique et </a:t>
            </a:r>
            <a:r>
              <a:rPr lang="en-GB" sz="1600" err="1">
                <a:effectLst/>
                <a:latin typeface="Montserrat" pitchFamily="2" charset="77"/>
              </a:rPr>
              <a:t>administratif</a:t>
            </a:r>
            <a:r>
              <a:rPr lang="en-GB" sz="1600">
                <a:effectLst/>
                <a:latin typeface="Montserrat" pitchFamily="2" charset="77"/>
              </a:rPr>
              <a:t>, </a:t>
            </a:r>
            <a:r>
              <a:rPr lang="en-GB" sz="1600" err="1">
                <a:effectLst/>
                <a:latin typeface="Montserrat" pitchFamily="2" charset="77"/>
              </a:rPr>
              <a:t>l’expertise</a:t>
            </a:r>
            <a:r>
              <a:rPr lang="en-GB" sz="1600">
                <a:effectLst/>
                <a:latin typeface="Montserrat" pitchFamily="2" charset="77"/>
              </a:rPr>
              <a:t> </a:t>
            </a:r>
            <a:r>
              <a:rPr lang="en-GB" sz="1600" err="1">
                <a:effectLst/>
                <a:latin typeface="Montserrat" pitchFamily="2" charset="77"/>
              </a:rPr>
              <a:t>auprès</a:t>
            </a:r>
            <a:r>
              <a:rPr lang="en-GB" sz="1600">
                <a:effectLst/>
                <a:latin typeface="Montserrat" pitchFamily="2" charset="77"/>
              </a:rPr>
              <a:t> des </a:t>
            </a:r>
            <a:r>
              <a:rPr lang="en-GB" sz="1600" err="1">
                <a:effectLst/>
                <a:latin typeface="Montserrat" pitchFamily="2" charset="77"/>
              </a:rPr>
              <a:t>acteurs</a:t>
            </a:r>
            <a:r>
              <a:rPr lang="en-GB" sz="1600">
                <a:effectLst/>
                <a:latin typeface="Montserrat" pitchFamily="2" charset="77"/>
              </a:rPr>
              <a:t> pour </a:t>
            </a:r>
            <a:r>
              <a:rPr lang="en-GB" sz="1600" err="1">
                <a:effectLst/>
                <a:latin typeface="Montserrat" pitchFamily="2" charset="77"/>
              </a:rPr>
              <a:t>une</a:t>
            </a:r>
            <a:r>
              <a:rPr lang="en-GB" sz="1600">
                <a:effectLst/>
                <a:latin typeface="Montserrat" pitchFamily="2" charset="77"/>
              </a:rPr>
              <a:t> </a:t>
            </a:r>
            <a:r>
              <a:rPr lang="en-GB" sz="1600" err="1">
                <a:effectLst/>
                <a:latin typeface="Montserrat" pitchFamily="2" charset="77"/>
              </a:rPr>
              <a:t>meilleure</a:t>
            </a:r>
            <a:r>
              <a:rPr lang="en-GB" sz="1600">
                <a:effectLst/>
                <a:latin typeface="Montserrat" pitchFamily="2" charset="77"/>
              </a:rPr>
              <a:t> prise </a:t>
            </a:r>
            <a:r>
              <a:rPr lang="en-GB" sz="1600" err="1">
                <a:effectLst/>
                <a:latin typeface="Montserrat" pitchFamily="2" charset="77"/>
              </a:rPr>
              <a:t>en</a:t>
            </a:r>
            <a:r>
              <a:rPr lang="en-GB" sz="1600">
                <a:effectLst/>
                <a:latin typeface="Montserrat" pitchFamily="2" charset="77"/>
              </a:rPr>
              <a:t> </a:t>
            </a:r>
            <a:r>
              <a:rPr lang="en-GB" sz="1600" err="1">
                <a:effectLst/>
                <a:latin typeface="Montserrat" pitchFamily="2" charset="77"/>
              </a:rPr>
              <a:t>compte</a:t>
            </a:r>
            <a:r>
              <a:rPr lang="en-GB" sz="1600">
                <a:effectLst/>
                <a:latin typeface="Montserrat" pitchFamily="2" charset="77"/>
              </a:rPr>
              <a:t> de la </a:t>
            </a:r>
            <a:r>
              <a:rPr lang="en-GB" sz="1600" err="1">
                <a:effectLst/>
                <a:latin typeface="Montserrat" pitchFamily="2" charset="77"/>
              </a:rPr>
              <a:t>biodiversite</a:t>
            </a:r>
            <a:r>
              <a:rPr lang="en-GB" sz="1600">
                <a:effectLst/>
                <a:latin typeface="Montserrat" pitchFamily="2" charset="77"/>
              </a:rPr>
              <a:t>́ dans les </a:t>
            </a:r>
            <a:r>
              <a:rPr lang="en-GB" sz="1600" err="1">
                <a:effectLst/>
                <a:latin typeface="Montserrat" pitchFamily="2" charset="77"/>
              </a:rPr>
              <a:t>démarches</a:t>
            </a:r>
            <a:r>
              <a:rPr lang="en-GB" sz="1600">
                <a:effectLst/>
                <a:latin typeface="Montserrat" pitchFamily="2" charset="77"/>
              </a:rPr>
              <a:t> et </a:t>
            </a:r>
            <a:r>
              <a:rPr lang="en-GB" sz="1600" err="1">
                <a:effectLst/>
                <a:latin typeface="Montserrat" pitchFamily="2" charset="77"/>
              </a:rPr>
              <a:t>projets</a:t>
            </a:r>
            <a:r>
              <a:rPr lang="en-GB" sz="1600">
                <a:effectLst/>
                <a:latin typeface="Montserrat" pitchFamily="2" charset="77"/>
              </a:rPr>
              <a:t> des </a:t>
            </a:r>
            <a:r>
              <a:rPr lang="en-GB" sz="1600" err="1">
                <a:effectLst/>
                <a:latin typeface="Montserrat" pitchFamily="2" charset="77"/>
              </a:rPr>
              <a:t>territoires</a:t>
            </a:r>
            <a:r>
              <a:rPr lang="en-GB" sz="1600">
                <a:effectLst/>
                <a:latin typeface="Montserrat" pitchFamily="2" charset="77"/>
              </a:rPr>
              <a:t> </a:t>
            </a:r>
            <a:br>
              <a:rPr lang="en-GB" sz="1600">
                <a:effectLst/>
                <a:latin typeface="Montserrat" pitchFamily="2" charset="77"/>
              </a:rPr>
            </a:br>
            <a:endParaRPr lang="en-GB" sz="1600" i="1">
              <a:latin typeface="Montserrat" pitchFamily="2" charset="77"/>
            </a:endParaRPr>
          </a:p>
          <a:p>
            <a:pPr lvl="1"/>
            <a:r>
              <a:rPr lang="en-GB" sz="1400" i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“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velopper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une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ing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nierie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</a:t>
            </a:r>
            <a:r>
              <a:rPr lang="fr-FR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'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appui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d</a:t>
            </a:r>
            <a:r>
              <a:rPr lang="fr-FR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'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accompagnement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porteurs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projets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”</a:t>
            </a:r>
            <a:b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</a:b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“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animer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dans un cadre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collectif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l’appui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aux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territoires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le retour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d’expériences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”</a:t>
            </a:r>
            <a:b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</a:b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“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laborer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diffuser des r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rentiels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outils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ressources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pour les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porteurs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projets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”</a:t>
            </a:r>
            <a:b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</a:b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“d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velopper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une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ing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nierie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financi</a:t>
            </a:r>
            <a:r>
              <a:rPr lang="fr-FR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è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ainsi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qu’un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appui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à la recherche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financements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EFEC8-B215-EEC7-E52A-FA9575928560}"/>
              </a:ext>
            </a:extLst>
          </p:cNvPr>
          <p:cNvSpPr txBox="1"/>
          <p:nvPr/>
        </p:nvSpPr>
        <p:spPr>
          <a:xfrm>
            <a:off x="10069283" y="511189"/>
            <a:ext cx="50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>
                <a:latin typeface="Montserrat" pitchFamily="2" charset="77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27758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716C6B-8D97-8E81-84BD-49226F4C756A}"/>
              </a:ext>
            </a:extLst>
          </p:cNvPr>
          <p:cNvSpPr txBox="1"/>
          <p:nvPr/>
        </p:nvSpPr>
        <p:spPr>
          <a:xfrm>
            <a:off x="1090022" y="443251"/>
            <a:ext cx="96418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Le </a:t>
            </a:r>
            <a:r>
              <a:rPr lang="en-US" sz="2400" err="1">
                <a:latin typeface="Paytone One"/>
                <a:cs typeface="Calibri"/>
              </a:rPr>
              <a:t>Réseau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l’accompagnement</a:t>
            </a:r>
            <a:r>
              <a:rPr lang="en-US" sz="2400">
                <a:latin typeface="Paytone One"/>
                <a:cs typeface="Calibri"/>
              </a:rPr>
              <a:t> : dans les </a:t>
            </a:r>
            <a:r>
              <a:rPr lang="en-US" sz="2400" err="1">
                <a:latin typeface="Paytone One"/>
                <a:cs typeface="Calibri"/>
              </a:rPr>
              <a:t>gènes</a:t>
            </a:r>
            <a:r>
              <a:rPr lang="en-US" sz="2400">
                <a:latin typeface="Paytone One"/>
                <a:cs typeface="Calibri"/>
              </a:rPr>
              <a:t> de </a:t>
            </a:r>
            <a:r>
              <a:rPr lang="en-US" sz="2400" err="1">
                <a:latin typeface="Paytone One"/>
                <a:cs typeface="Calibri"/>
              </a:rPr>
              <a:t>l’ABB</a:t>
            </a:r>
            <a:endParaRPr lang="en-US" sz="2400">
              <a:latin typeface="Paytone One"/>
              <a:cs typeface="Calibri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C49062D1-EB43-ADB5-BCE8-1AC4D2158EB3}"/>
              </a:ext>
            </a:extLst>
          </p:cNvPr>
          <p:cNvSpPr txBox="1"/>
          <p:nvPr/>
        </p:nvSpPr>
        <p:spPr>
          <a:xfrm>
            <a:off x="1307736" y="1291613"/>
            <a:ext cx="975214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itchFamily="2" charset="77"/>
              </a:rPr>
              <a:t>La feuille de route partenariale 2020-2023    </a:t>
            </a:r>
            <a:r>
              <a:rPr lang="fr-FR" b="1">
                <a:solidFill>
                  <a:srgbClr val="0025FF"/>
                </a:solidFill>
                <a:latin typeface="Montserrat" pitchFamily="2" charset="77"/>
              </a:rPr>
              <a:t>EXTRAITS</a:t>
            </a:r>
          </a:p>
          <a:p>
            <a:endParaRPr lang="fr-FR" b="1">
              <a:latin typeface="Montserrat" pitchFamily="2" charset="77"/>
            </a:endParaRPr>
          </a:p>
          <a:p>
            <a:endParaRPr lang="fr-FR" b="1">
              <a:latin typeface="Montserrat" pitchFamily="2" charset="7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effectLst/>
                <a:latin typeface="Montserrat" pitchFamily="2" charset="77"/>
              </a:rPr>
              <a:t>Obéir à certains principes forts </a:t>
            </a:r>
            <a:br>
              <a:rPr lang="fr-FR" sz="1600">
                <a:effectLst/>
                <a:latin typeface="Montserrat" pitchFamily="2" charset="77"/>
              </a:rPr>
            </a:br>
            <a:endParaRPr lang="en-GB" sz="1600">
              <a:effectLst/>
              <a:latin typeface="Montserrat" pitchFamily="2" charset="77"/>
            </a:endParaRPr>
          </a:p>
          <a:p>
            <a:pPr lvl="1"/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“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Développer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nouvelles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façons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travailler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s’autoriser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à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réinterroger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modes de faire, à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développer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modes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démocratiques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participatifs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citoyens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inventer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solutions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nouvelles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décloisonnant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</a:t>
            </a:r>
            <a:r>
              <a:rPr lang="en-GB" sz="14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approches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”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>
              <a:effectLst/>
              <a:latin typeface="Montserrat" pitchFamily="2" charset="77"/>
            </a:endParaRPr>
          </a:p>
          <a:p>
            <a:r>
              <a:rPr lang="en-GB" sz="1600" err="1">
                <a:effectLst/>
                <a:latin typeface="Montserrat" pitchFamily="2" charset="77"/>
              </a:rPr>
              <a:t>Chantiers</a:t>
            </a:r>
            <a:r>
              <a:rPr lang="en-GB" sz="1600">
                <a:effectLst/>
                <a:latin typeface="Montserrat" pitchFamily="2" charset="77"/>
              </a:rPr>
              <a:t> et actions </a:t>
            </a:r>
            <a:r>
              <a:rPr lang="en-GB" sz="1600" err="1">
                <a:effectLst/>
                <a:latin typeface="Montserrat" pitchFamily="2" charset="77"/>
              </a:rPr>
              <a:t>prioritaires</a:t>
            </a:r>
            <a:r>
              <a:rPr lang="en-GB" sz="1600">
                <a:effectLst/>
                <a:latin typeface="Montserrat" pitchFamily="2" charset="77"/>
              </a:rPr>
              <a:t> </a:t>
            </a:r>
            <a:br>
              <a:rPr lang="en-GB" sz="1600">
                <a:effectLst/>
                <a:latin typeface="Montserrat" pitchFamily="2" charset="77"/>
              </a:rPr>
            </a:br>
            <a:br>
              <a:rPr lang="en-GB" sz="1600">
                <a:effectLst/>
                <a:latin typeface="Montserrat" pitchFamily="2" charset="77"/>
              </a:rPr>
            </a:b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Appuyer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l’interconnaissance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la mise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réseau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acteurs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bretons</a:t>
            </a:r>
            <a:endParaRPr lang="en-GB" sz="1100" i="0">
              <a:solidFill>
                <a:schemeClr val="bg1">
                  <a:lumMod val="50000"/>
                </a:schemeClr>
              </a:solidFill>
              <a:effectLst/>
              <a:latin typeface="Montserrat" pitchFamily="2" charset="77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Finaliser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</a:t>
            </a:r>
            <a:r>
              <a:rPr lang="fr-FR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'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identification des r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seaux d</a:t>
            </a:r>
            <a:r>
              <a:rPr lang="fr-FR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'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acteurs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intervenant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sur le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sujet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la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biodiversit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Bretagne dans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ses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dimensions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terrestre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aquatique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marine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aliser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ou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finaliser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une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cartographie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acteurs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des comp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tences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(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ex : identification de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référents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pour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appuyer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 montage de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projets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d’experts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dans des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domaines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précis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velopper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actions de mise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r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seau et d</a:t>
            </a:r>
            <a:r>
              <a:rPr lang="fr-FR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'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animation, proposer et diffuser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outils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communs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(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priorite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́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direction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réseaux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d’accompagnement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technique,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mais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aussi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direction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réseaux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mobilisation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citoyenne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)</a:t>
            </a:r>
            <a:b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</a:br>
            <a:endParaRPr lang="en-GB" sz="1100" i="0">
              <a:solidFill>
                <a:schemeClr val="bg1">
                  <a:lumMod val="50000"/>
                </a:schemeClr>
              </a:solidFill>
              <a:effectLst/>
              <a:latin typeface="Montserrat" pitchFamily="2" charset="77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Proposer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une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ingénierie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d’accompagnement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acteurs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bretons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dans les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territoires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 .</a:t>
            </a:r>
            <a:r>
              <a:rPr lang="fr-FR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..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animer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un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réseau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régional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référents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[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L’organisation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d’une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chaine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d’accompagnement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des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territoires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est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à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finaliser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façon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prioritaire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début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2020,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précisant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modalités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mobilisation de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l’ingénierie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chaque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1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partenaire</a:t>
            </a:r>
            <a:r>
              <a:rPr lang="en-GB" sz="1100" i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)  </a:t>
            </a:r>
            <a:endParaRPr lang="en-GB" sz="1100" i="0">
              <a:solidFill>
                <a:schemeClr val="bg1">
                  <a:lumMod val="50000"/>
                </a:schemeClr>
              </a:solidFill>
              <a:effectLst/>
              <a:latin typeface="Montserrat" pitchFamily="2" charset="77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Diffuser et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valoriser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outils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r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rentiels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m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thodologiques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issus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travaux pr</a:t>
            </a:r>
            <a:r>
              <a:rPr lang="fr-FR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é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alables</a:t>
            </a:r>
            <a:endParaRPr lang="en-GB" sz="1100" i="0">
              <a:solidFill>
                <a:schemeClr val="bg1">
                  <a:lumMod val="50000"/>
                </a:schemeClr>
              </a:solidFill>
              <a:effectLst/>
              <a:latin typeface="Montserrat" pitchFamily="2" charset="77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Appuyer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les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territoires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en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matière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de recherche et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d’accès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aux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financements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(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appels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à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projets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</a:t>
            </a:r>
            <a:b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</a:b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européens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,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notamment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) et aide au montage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administratif</a:t>
            </a:r>
            <a:r>
              <a:rPr lang="en-GB" sz="1100" i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et technique des </a:t>
            </a:r>
            <a:r>
              <a:rPr lang="en-GB" sz="1100" i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projets</a:t>
            </a:r>
            <a:br>
              <a:rPr lang="en-GB" sz="1100" b="1" i="0">
                <a:effectLst/>
                <a:latin typeface="Calibri" panose="020F0502020204030204" pitchFamily="34" charset="0"/>
              </a:rPr>
            </a:br>
            <a:endParaRPr lang="en-GB" sz="1100" b="1" i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563A1-DDFA-E714-2EDA-BAF50D241993}"/>
              </a:ext>
            </a:extLst>
          </p:cNvPr>
          <p:cNvSpPr txBox="1"/>
          <p:nvPr/>
        </p:nvSpPr>
        <p:spPr>
          <a:xfrm>
            <a:off x="10069283" y="511189"/>
            <a:ext cx="66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>
                <a:latin typeface="Montserrat" pitchFamily="2" charset="77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94855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43650-AA13-B34A-6E87-5C3534405192}"/>
              </a:ext>
            </a:extLst>
          </p:cNvPr>
          <p:cNvSpPr txBox="1"/>
          <p:nvPr/>
        </p:nvSpPr>
        <p:spPr>
          <a:xfrm>
            <a:off x="1270000" y="336719"/>
            <a:ext cx="891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Paytone One"/>
                <a:cs typeface="Calibri"/>
              </a:rPr>
              <a:t>Le </a:t>
            </a:r>
            <a:r>
              <a:rPr lang="en-US" sz="2400" dirty="0" err="1">
                <a:latin typeface="Paytone One"/>
                <a:cs typeface="Calibri"/>
              </a:rPr>
              <a:t>Réseau</a:t>
            </a:r>
            <a:r>
              <a:rPr lang="en-US" sz="2400" dirty="0">
                <a:latin typeface="Paytone One"/>
                <a:cs typeface="Calibri"/>
              </a:rPr>
              <a:t> de </a:t>
            </a:r>
            <a:r>
              <a:rPr lang="en-US" sz="2400" dirty="0" err="1">
                <a:latin typeface="Paytone One"/>
                <a:cs typeface="Calibri"/>
              </a:rPr>
              <a:t>l’accompagnement</a:t>
            </a:r>
            <a:r>
              <a:rPr lang="en-US" sz="2400" dirty="0">
                <a:latin typeface="Paytone One"/>
                <a:cs typeface="Calibri"/>
              </a:rPr>
              <a:t> : </a:t>
            </a:r>
          </a:p>
          <a:p>
            <a:pPr algn="ctr"/>
            <a:r>
              <a:rPr lang="en-US" sz="2400" dirty="0">
                <a:latin typeface="Paytone One"/>
                <a:cs typeface="Calibri"/>
              </a:rPr>
              <a:t>un travail intense et </a:t>
            </a:r>
            <a:r>
              <a:rPr lang="en-US" sz="2400" dirty="0" err="1">
                <a:latin typeface="Paytone One"/>
                <a:cs typeface="Calibri"/>
              </a:rPr>
              <a:t>collectif</a:t>
            </a:r>
            <a:r>
              <a:rPr lang="en-US" sz="2400" dirty="0">
                <a:latin typeface="Paytone One"/>
                <a:cs typeface="Calibri"/>
              </a:rPr>
              <a:t> </a:t>
            </a:r>
            <a:r>
              <a:rPr lang="en-US" sz="2400" dirty="0" err="1">
                <a:latin typeface="Paytone One"/>
                <a:cs typeface="Calibri"/>
              </a:rPr>
              <a:t>depuis</a:t>
            </a:r>
            <a:r>
              <a:rPr lang="en-US" sz="2400" dirty="0">
                <a:latin typeface="Paytone One"/>
                <a:cs typeface="Calibri"/>
              </a:rPr>
              <a:t> 3 </a:t>
            </a:r>
            <a:r>
              <a:rPr lang="en-US" sz="2400" dirty="0" err="1">
                <a:latin typeface="Paytone One"/>
                <a:cs typeface="Calibri"/>
              </a:rPr>
              <a:t>années</a:t>
            </a:r>
            <a:endParaRPr lang="en-US" sz="2400" dirty="0">
              <a:latin typeface="Paytone One"/>
              <a:cs typeface="Calibri"/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5C49F937-6C0C-2693-748E-6053F827EE84}"/>
              </a:ext>
            </a:extLst>
          </p:cNvPr>
          <p:cNvSpPr/>
          <p:nvPr/>
        </p:nvSpPr>
        <p:spPr>
          <a:xfrm>
            <a:off x="1372313" y="1644503"/>
            <a:ext cx="9753600" cy="1354368"/>
          </a:xfrm>
          <a:prstGeom prst="rightArrow">
            <a:avLst/>
          </a:prstGeom>
          <a:solidFill>
            <a:srgbClr val="05DA9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3DA7D3-14CE-959A-24A1-0624E519F572}"/>
              </a:ext>
            </a:extLst>
          </p:cNvPr>
          <p:cNvSpPr/>
          <p:nvPr/>
        </p:nvSpPr>
        <p:spPr>
          <a:xfrm>
            <a:off x="8003067" y="1925968"/>
            <a:ext cx="2444877" cy="677184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kern="120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081FE15-5948-2267-AD3D-4EDD38A3797C}"/>
              </a:ext>
            </a:extLst>
          </p:cNvPr>
          <p:cNvSpPr/>
          <p:nvPr/>
        </p:nvSpPr>
        <p:spPr>
          <a:xfrm>
            <a:off x="5069215" y="1925968"/>
            <a:ext cx="2444877" cy="677184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kern="120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50D3D72-B476-37AC-A103-08B3AE2FC960}"/>
              </a:ext>
            </a:extLst>
          </p:cNvPr>
          <p:cNvSpPr/>
          <p:nvPr/>
        </p:nvSpPr>
        <p:spPr>
          <a:xfrm>
            <a:off x="1372313" y="1931590"/>
            <a:ext cx="2444877" cy="830997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Structuration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du Réseau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6F73C3E8-7642-B713-3F5B-5A56BEDDF4DF}"/>
              </a:ext>
            </a:extLst>
          </p:cNvPr>
          <p:cNvSpPr/>
          <p:nvPr/>
        </p:nvSpPr>
        <p:spPr>
          <a:xfrm>
            <a:off x="4205242" y="2005871"/>
            <a:ext cx="2444877" cy="677184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kern="12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DAF692-7C24-5371-602E-C7913D88FC57}"/>
              </a:ext>
            </a:extLst>
          </p:cNvPr>
          <p:cNvSpPr txBox="1"/>
          <p:nvPr/>
        </p:nvSpPr>
        <p:spPr>
          <a:xfrm>
            <a:off x="3184020" y="2760460"/>
            <a:ext cx="51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5DA96"/>
                </a:solidFill>
                <a:latin typeface="Montserrat" panose="00000500000000000000" pitchFamily="2" charset="0"/>
              </a:rPr>
              <a:t>Travaux des équipes-projet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7966757-5A94-29DD-7BE5-3C8A782840B6}"/>
              </a:ext>
            </a:extLst>
          </p:cNvPr>
          <p:cNvSpPr/>
          <p:nvPr/>
        </p:nvSpPr>
        <p:spPr>
          <a:xfrm>
            <a:off x="1372313" y="3360239"/>
            <a:ext cx="9797463" cy="3207677"/>
          </a:xfrm>
          <a:prstGeom prst="rightArrow">
            <a:avLst/>
          </a:prstGeom>
          <a:solidFill>
            <a:srgbClr val="0025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880265B6-ED60-8133-1192-4B57257DF133}"/>
              </a:ext>
            </a:extLst>
          </p:cNvPr>
          <p:cNvSpPr/>
          <p:nvPr/>
        </p:nvSpPr>
        <p:spPr>
          <a:xfrm>
            <a:off x="7992862" y="4859924"/>
            <a:ext cx="2444877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0" rIns="0" bIns="203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000" kern="120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D3C0247E-5279-8E22-7BBD-267F9152F993}"/>
              </a:ext>
            </a:extLst>
          </p:cNvPr>
          <p:cNvSpPr/>
          <p:nvPr/>
        </p:nvSpPr>
        <p:spPr>
          <a:xfrm>
            <a:off x="5059010" y="4859924"/>
            <a:ext cx="2444877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0" rIns="0" bIns="203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000" kern="120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D088A663-24F5-4674-63E9-2962575E886E}"/>
              </a:ext>
            </a:extLst>
          </p:cNvPr>
          <p:cNvSpPr/>
          <p:nvPr/>
        </p:nvSpPr>
        <p:spPr>
          <a:xfrm>
            <a:off x="1181782" y="3931475"/>
            <a:ext cx="3275011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Recensement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expertises et compétences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F96436-1457-5DF1-1B30-8F2FC6AC8123}"/>
              </a:ext>
            </a:extLst>
          </p:cNvPr>
          <p:cNvSpPr txBox="1"/>
          <p:nvPr/>
        </p:nvSpPr>
        <p:spPr>
          <a:xfrm>
            <a:off x="3237472" y="5777521"/>
            <a:ext cx="51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5FF"/>
                </a:solidFill>
                <a:latin typeface="Montserrat" panose="00000500000000000000" pitchFamily="2" charset="0"/>
              </a:rPr>
              <a:t>Productions ABB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433B23-2FB8-83CE-33E5-35CC4E84B1CA}"/>
              </a:ext>
            </a:extLst>
          </p:cNvPr>
          <p:cNvSpPr txBox="1"/>
          <p:nvPr/>
        </p:nvSpPr>
        <p:spPr>
          <a:xfrm>
            <a:off x="5059010" y="1470590"/>
            <a:ext cx="110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DA96"/>
                </a:solidFill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3E6321-FAE8-54AC-480C-5BA593E518A4}"/>
              </a:ext>
            </a:extLst>
          </p:cNvPr>
          <p:cNvSpPr txBox="1"/>
          <p:nvPr/>
        </p:nvSpPr>
        <p:spPr>
          <a:xfrm>
            <a:off x="2164509" y="1478140"/>
            <a:ext cx="110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DA96"/>
                </a:solidFill>
                <a:latin typeface="Montserrat" panose="00000500000000000000" pitchFamily="2" charset="0"/>
              </a:rPr>
              <a:t>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3058F8-109C-8DCB-856C-E1321D224368}"/>
              </a:ext>
            </a:extLst>
          </p:cNvPr>
          <p:cNvSpPr txBox="1"/>
          <p:nvPr/>
        </p:nvSpPr>
        <p:spPr>
          <a:xfrm>
            <a:off x="8154721" y="1410742"/>
            <a:ext cx="110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DA96"/>
                </a:solidFill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8235304-8134-F5A9-735A-B37049C19AC6}"/>
              </a:ext>
            </a:extLst>
          </p:cNvPr>
          <p:cNvSpPr/>
          <p:nvPr/>
        </p:nvSpPr>
        <p:spPr>
          <a:xfrm>
            <a:off x="4395574" y="1990941"/>
            <a:ext cx="2444877" cy="677184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Coordination du Réseau </a:t>
            </a:r>
            <a:r>
              <a:rPr lang="fr-FR" sz="11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phasage projet et accompagnement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B51CD686-7E35-F6CD-D56D-FE6B0D575740}"/>
              </a:ext>
            </a:extLst>
          </p:cNvPr>
          <p:cNvSpPr/>
          <p:nvPr/>
        </p:nvSpPr>
        <p:spPr>
          <a:xfrm>
            <a:off x="4514200" y="3996415"/>
            <a:ext cx="2381773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 Grille de diagnostic </a:t>
            </a: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C65B32B-42FB-6422-D1C2-E8C0087C0616}"/>
              </a:ext>
            </a:extLst>
          </p:cNvPr>
          <p:cNvSpPr/>
          <p:nvPr/>
        </p:nvSpPr>
        <p:spPr>
          <a:xfrm>
            <a:off x="1209775" y="5055445"/>
            <a:ext cx="9143287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															</a:t>
            </a: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2D9A05D2-AECD-909D-0651-BDF1B7249CDF}"/>
              </a:ext>
            </a:extLst>
          </p:cNvPr>
          <p:cNvSpPr/>
          <p:nvPr/>
        </p:nvSpPr>
        <p:spPr>
          <a:xfrm>
            <a:off x="7826647" y="3958699"/>
            <a:ext cx="1950643" cy="971334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MaQuestion développement V02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93CAD13B-4FD9-519B-C187-7B07DBD51745}"/>
              </a:ext>
            </a:extLst>
          </p:cNvPr>
          <p:cNvSpPr/>
          <p:nvPr/>
        </p:nvSpPr>
        <p:spPr>
          <a:xfrm>
            <a:off x="7474010" y="1906633"/>
            <a:ext cx="2444877" cy="830997"/>
          </a:xfrm>
          <a:custGeom>
            <a:avLst/>
            <a:gdLst>
              <a:gd name="connsiteX0" fmla="*/ 0 w 2444877"/>
              <a:gd name="connsiteY0" fmla="*/ 0 h 677184"/>
              <a:gd name="connsiteX1" fmla="*/ 2444877 w 2444877"/>
              <a:gd name="connsiteY1" fmla="*/ 0 h 677184"/>
              <a:gd name="connsiteX2" fmla="*/ 2444877 w 2444877"/>
              <a:gd name="connsiteY2" fmla="*/ 677184 h 677184"/>
              <a:gd name="connsiteX3" fmla="*/ 0 w 2444877"/>
              <a:gd name="connsiteY3" fmla="*/ 677184 h 677184"/>
              <a:gd name="connsiteX4" fmla="*/ 0 w 2444877"/>
              <a:gd name="connsiteY4" fmla="*/ 0 h 67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677184">
                <a:moveTo>
                  <a:pt x="0" y="0"/>
                </a:moveTo>
                <a:lnTo>
                  <a:pt x="2444877" y="0"/>
                </a:lnTo>
                <a:lnTo>
                  <a:pt x="2444877" y="677184"/>
                </a:lnTo>
                <a:lnTo>
                  <a:pt x="0" y="677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Evaluation de l’efficacité du Réseau</a:t>
            </a: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16026CD-522A-BDBC-BEAC-3E3B4FBF748C}"/>
              </a:ext>
            </a:extLst>
          </p:cNvPr>
          <p:cNvSpPr/>
          <p:nvPr/>
        </p:nvSpPr>
        <p:spPr>
          <a:xfrm>
            <a:off x="1372313" y="4435218"/>
            <a:ext cx="8604807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D11C595-3738-DDE9-BC96-D631BA428CC1}"/>
              </a:ext>
            </a:extLst>
          </p:cNvPr>
          <p:cNvSpPr/>
          <p:nvPr/>
        </p:nvSpPr>
        <p:spPr>
          <a:xfrm>
            <a:off x="7585999" y="4492399"/>
            <a:ext cx="2664798" cy="971334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La Rencontre du Réseau de l’accompagnement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3DB79F6-134D-B3B3-91A5-3F8145A56433}"/>
              </a:ext>
            </a:extLst>
          </p:cNvPr>
          <p:cNvSpPr/>
          <p:nvPr/>
        </p:nvSpPr>
        <p:spPr>
          <a:xfrm>
            <a:off x="4427125" y="5147240"/>
            <a:ext cx="2381773" cy="72000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 La Dépêche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ABF8D84-A740-75CC-6839-C21D63CD3884}"/>
              </a:ext>
            </a:extLst>
          </p:cNvPr>
          <p:cNvSpPr/>
          <p:nvPr/>
        </p:nvSpPr>
        <p:spPr>
          <a:xfrm>
            <a:off x="4469132" y="4390411"/>
            <a:ext cx="2507944" cy="843610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 MaQuestion animation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FFE2256-167A-4D8E-7FD2-D89918343D59}"/>
              </a:ext>
            </a:extLst>
          </p:cNvPr>
          <p:cNvSpPr/>
          <p:nvPr/>
        </p:nvSpPr>
        <p:spPr>
          <a:xfrm>
            <a:off x="7835455" y="5021573"/>
            <a:ext cx="1950643" cy="971334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La Dépêche</a:t>
            </a:r>
            <a:endParaRPr lang="fr-FR" sz="140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1894D5F-DBB1-A9A5-4458-96D1C8664374}"/>
              </a:ext>
            </a:extLst>
          </p:cNvPr>
          <p:cNvSpPr/>
          <p:nvPr/>
        </p:nvSpPr>
        <p:spPr>
          <a:xfrm>
            <a:off x="1838107" y="4580120"/>
            <a:ext cx="1950643" cy="971334"/>
          </a:xfrm>
          <a:custGeom>
            <a:avLst/>
            <a:gdLst>
              <a:gd name="connsiteX0" fmla="*/ 0 w 2444877"/>
              <a:gd name="connsiteY0" fmla="*/ 0 h 720000"/>
              <a:gd name="connsiteX1" fmla="*/ 2444877 w 2444877"/>
              <a:gd name="connsiteY1" fmla="*/ 0 h 720000"/>
              <a:gd name="connsiteX2" fmla="*/ 2444877 w 2444877"/>
              <a:gd name="connsiteY2" fmla="*/ 720000 h 720000"/>
              <a:gd name="connsiteX3" fmla="*/ 0 w 2444877"/>
              <a:gd name="connsiteY3" fmla="*/ 720000 h 720000"/>
              <a:gd name="connsiteX4" fmla="*/ 0 w 244487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77" h="720000">
                <a:moveTo>
                  <a:pt x="0" y="0"/>
                </a:moveTo>
                <a:lnTo>
                  <a:pt x="2444877" y="0"/>
                </a:lnTo>
                <a:lnTo>
                  <a:pt x="244487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</a:rPr>
              <a:t>MaQuestion développement V01</a:t>
            </a:r>
          </a:p>
        </p:txBody>
      </p:sp>
    </p:spTree>
    <p:extLst>
      <p:ext uri="{BB962C8B-B14F-4D97-AF65-F5344CB8AC3E}">
        <p14:creationId xmlns:p14="http://schemas.microsoft.com/office/powerpoint/2010/main" val="398715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>
                <a:latin typeface="Paytone One"/>
              </a:rPr>
              <a:t>L’animation du Réseau de l’accompagnement : informations </a:t>
            </a:r>
            <a:endParaRPr lang="fr-FR" sz="240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685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7" ma:contentTypeDescription="Crée un document." ma:contentTypeScope="" ma:versionID="51785a8926f591d7445d4c08cbda0190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a64239c539e6a5e47f8678d246229259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8bcaa8d-e374-485b-924b-61817d660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24a940-c018-412c-b698-2063e2c8d4a9}" ma:internalName="TaxCatchAll" ma:showField="CatchAllData" ma:web="4429343c-e868-4873-967f-9aeba40d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29343c-e868-4873-967f-9aeba40d275c" xsi:nil="true"/>
    <lcf76f155ced4ddcb4097134ff3c332f xmlns="5fdee459-b234-4efb-91ff-bf274d36d4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8B9D3B-8A7C-4FEA-825D-714AC2772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28BB8-BFAA-491A-899E-E906B74DBB64}">
  <ds:schemaRefs>
    <ds:schemaRef ds:uri="4429343c-e868-4873-967f-9aeba40d275c"/>
    <ds:schemaRef ds:uri="5fdee459-b234-4efb-91ff-bf274d36d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10AAC3-AFB5-4B49-8885-A720E01755AD}">
  <ds:schemaRefs>
    <ds:schemaRef ds:uri="5fdee459-b234-4efb-91ff-bf274d36d4ff"/>
    <ds:schemaRef ds:uri="http://schemas.openxmlformats.org/package/2006/metadata/core-properties"/>
    <ds:schemaRef ds:uri="http://www.w3.org/XML/1998/namespace"/>
    <ds:schemaRef ds:uri="http://purl.org/dc/elements/1.1/"/>
    <ds:schemaRef ds:uri="4429343c-e868-4873-967f-9aeba40d275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Widescreen</PresentationFormat>
  <Paragraphs>328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Conception personnalisée</vt:lpstr>
      <vt:lpstr>2_Conception personnalisée</vt:lpstr>
      <vt:lpstr>1_Conception personnalisée</vt:lpstr>
      <vt:lpstr>1_Conception personnalisée</vt:lpstr>
      <vt:lpstr>1_Conception personnalisée</vt:lpstr>
      <vt:lpstr>Conception personnalisée</vt:lpstr>
      <vt:lpstr>Equipe-projet  Réseau de l’accompagnement n° 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lastModifiedBy>Anne-Hélène LE DU</cp:lastModifiedBy>
  <cp:revision>2</cp:revision>
  <cp:lastPrinted>2021-09-22T09:19:57Z</cp:lastPrinted>
  <dcterms:created xsi:type="dcterms:W3CDTF">2020-11-18T12:42:54Z</dcterms:created>
  <dcterms:modified xsi:type="dcterms:W3CDTF">2023-05-04T07:04:58Z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  <property fmtid="{D5CDD505-2E9C-101B-9397-08002B2CF9AE}" pid="3" name="MediaServiceImageTags">
    <vt:lpwstr/>
  </property>
</Properties>
</file>