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7" r:id="rId5"/>
    <p:sldMasterId id="2147483652" r:id="rId6"/>
    <p:sldMasterId id="2147483664" r:id="rId7"/>
    <p:sldMasterId id="2147483660" r:id="rId8"/>
  </p:sldMasterIdLst>
  <p:notesMasterIdLst>
    <p:notesMasterId r:id="rId33"/>
  </p:notesMasterIdLst>
  <p:sldIdLst>
    <p:sldId id="263" r:id="rId9"/>
    <p:sldId id="260" r:id="rId10"/>
    <p:sldId id="399" r:id="rId11"/>
    <p:sldId id="398" r:id="rId12"/>
    <p:sldId id="400" r:id="rId13"/>
    <p:sldId id="379" r:id="rId14"/>
    <p:sldId id="396" r:id="rId15"/>
    <p:sldId id="408" r:id="rId16"/>
    <p:sldId id="401" r:id="rId17"/>
    <p:sldId id="367" r:id="rId18"/>
    <p:sldId id="371" r:id="rId19"/>
    <p:sldId id="384" r:id="rId20"/>
    <p:sldId id="409" r:id="rId21"/>
    <p:sldId id="385" r:id="rId22"/>
    <p:sldId id="411" r:id="rId23"/>
    <p:sldId id="410" r:id="rId24"/>
    <p:sldId id="346" r:id="rId25"/>
    <p:sldId id="377" r:id="rId26"/>
    <p:sldId id="412" r:id="rId27"/>
    <p:sldId id="280" r:id="rId28"/>
    <p:sldId id="405" r:id="rId29"/>
    <p:sldId id="374" r:id="rId30"/>
    <p:sldId id="345" r:id="rId31"/>
    <p:sldId id="370" r:id="rId3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25B0EB-A388-14FD-2E9A-5FB2EDE0826A}" name="Anne-Hélène LE DU" initials="AD" userId="S::annehelene.ledu@biodiversite.bzh::a606459e-45d1-43f8-a25a-e123f84c88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Hélène LE DU" initials="AD" lastIdx="12" clrIdx="0">
    <p:extLst>
      <p:ext uri="{19B8F6BF-5375-455C-9EA6-DF929625EA0E}">
        <p15:presenceInfo xmlns:p15="http://schemas.microsoft.com/office/powerpoint/2012/main" userId="S::annehelene.ledu@biodiversite.bzh::a606459e-45d1-43f8-a25a-e123f84c8875" providerId="AD"/>
      </p:ext>
    </p:extLst>
  </p:cmAuthor>
  <p:cmAuthor id="2" name="Agence Bretonne de la Biodiversité" initials="ABdlB" lastIdx="4" clrIdx="1">
    <p:extLst>
      <p:ext uri="{19B8F6BF-5375-455C-9EA6-DF929625EA0E}">
        <p15:presenceInfo xmlns:p15="http://schemas.microsoft.com/office/powerpoint/2012/main" userId="07e8efabd8a537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FF"/>
    <a:srgbClr val="FFCE00"/>
    <a:srgbClr val="05DA96"/>
    <a:srgbClr val="FFC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394AD-01D9-B15E-CBC7-82272FB50B82}" v="2" dt="2022-04-25T15:54:58.370"/>
    <p1510:client id="{1666BD62-5757-45AA-B881-AD4F4B0258AF}" v="238" dt="2022-04-25T15:59:12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9925082862211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Mises en relation</c:v>
                </c:pt>
              </c:strCache>
            </c:strRef>
          </c:tx>
          <c:spPr>
            <a:ln w="28575" cap="rnd">
              <a:solidFill>
                <a:srgbClr val="0025FF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2"/>
                <c:pt idx="0">
                  <c:v>Février</c:v>
                </c:pt>
                <c:pt idx="1">
                  <c:v>Mars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C-4A7A-8FFE-9FFDBD075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685407"/>
        <c:axId val="2134685823"/>
      </c:lineChart>
      <c:catAx>
        <c:axId val="213468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2134685823"/>
        <c:crosses val="autoZero"/>
        <c:auto val="1"/>
        <c:lblAlgn val="ctr"/>
        <c:lblOffset val="100"/>
        <c:noMultiLvlLbl val="0"/>
      </c:catAx>
      <c:valAx>
        <c:axId val="213468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468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22830611657204"/>
          <c:y val="2.2725208832590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Ressources téléchargées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2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AB-4F74-87FB-09062C6838EE}"/>
              </c:ext>
            </c:extLst>
          </c:dPt>
          <c:cat>
            <c:strRef>
              <c:f>Feuil1!$A$2:$A$3</c:f>
              <c:strCache>
                <c:ptCount val="2"/>
                <c:pt idx="0">
                  <c:v>Février</c:v>
                </c:pt>
                <c:pt idx="1">
                  <c:v>Mars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79</c:v>
                </c:pt>
                <c:pt idx="1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B-4F74-87FB-09062C683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751215"/>
        <c:axId val="290753711"/>
      </c:lineChart>
      <c:catAx>
        <c:axId val="290751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290753711"/>
        <c:crosses val="autoZero"/>
        <c:auto val="1"/>
        <c:lblAlgn val="ctr"/>
        <c:lblOffset val="100"/>
        <c:noMultiLvlLbl val="0"/>
      </c:catAx>
      <c:valAx>
        <c:axId val="290753711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5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Visites interface</c:v>
                </c:pt>
              </c:strCache>
            </c:strRef>
          </c:tx>
          <c:spPr>
            <a:ln w="28575" cap="rnd">
              <a:solidFill>
                <a:srgbClr val="0025FF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2"/>
                <c:pt idx="0">
                  <c:v>Février</c:v>
                </c:pt>
                <c:pt idx="1">
                  <c:v>Mars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448</c:v>
                </c:pt>
                <c:pt idx="1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44-4AA8-AC0B-78E6695E0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752047"/>
        <c:axId val="290752463"/>
      </c:lineChart>
      <c:catAx>
        <c:axId val="29075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290752463"/>
        <c:crosses val="autoZero"/>
        <c:auto val="1"/>
        <c:lblAlgn val="ctr"/>
        <c:lblOffset val="100"/>
        <c:noMultiLvlLbl val="0"/>
      </c:catAx>
      <c:valAx>
        <c:axId val="29075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075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C996D-E2FF-4043-BCC9-8A1F279D654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55484A-BDAC-4638-BB56-D1D660853D4D}">
      <dgm:prSet phldrT="[Texte]"/>
      <dgm:spPr>
        <a:solidFill>
          <a:srgbClr val="05DA96"/>
        </a:solidFill>
        <a:ln>
          <a:solidFill>
            <a:srgbClr val="05DA96"/>
          </a:solidFill>
        </a:ln>
      </dgm:spPr>
      <dgm:t>
        <a:bodyPr/>
        <a:lstStyle/>
        <a:p>
          <a:r>
            <a:rPr lang="fr-FR">
              <a:latin typeface="Montserrat" panose="00000500000000000000" pitchFamily="2" charset="0"/>
            </a:rPr>
            <a:t>2021</a:t>
          </a:r>
        </a:p>
        <a:p>
          <a:r>
            <a:rPr lang="fr-FR">
              <a:latin typeface="Montserrat" panose="00000500000000000000" pitchFamily="2" charset="0"/>
            </a:rPr>
            <a:t>Equipe-projet 1</a:t>
          </a:r>
        </a:p>
      </dgm:t>
    </dgm:pt>
    <dgm:pt modelId="{A53B6F24-FA80-4150-9807-F0CB61124F8A}" type="parTrans" cxnId="{A01DBED5-9537-4EDB-8466-E14B3F26BCB6}">
      <dgm:prSet/>
      <dgm:spPr/>
      <dgm:t>
        <a:bodyPr/>
        <a:lstStyle/>
        <a:p>
          <a:endParaRPr lang="fr-FR"/>
        </a:p>
      </dgm:t>
    </dgm:pt>
    <dgm:pt modelId="{BA9B563C-AF90-4183-9BFC-A58DA914FEBA}" type="sibTrans" cxnId="{A01DBED5-9537-4EDB-8466-E14B3F26BCB6}">
      <dgm:prSet/>
      <dgm:spPr/>
      <dgm:t>
        <a:bodyPr/>
        <a:lstStyle/>
        <a:p>
          <a:endParaRPr lang="fr-FR"/>
        </a:p>
      </dgm:t>
    </dgm:pt>
    <dgm:pt modelId="{F80048EA-73BF-4845-B79D-4C3D6D36CC5A}">
      <dgm:prSet phldrT="[Texte]" custT="1"/>
      <dgm:spPr/>
      <dgm:t>
        <a:bodyPr/>
        <a:lstStyle/>
        <a:p>
          <a:r>
            <a:rPr lang="fr-FR" sz="1100" dirty="0">
              <a:latin typeface="Montserrat" panose="00000500000000000000" pitchFamily="2" charset="0"/>
            </a:rPr>
            <a:t>Recensement des acteurs de l’accompagnement + mise en relation</a:t>
          </a:r>
        </a:p>
      </dgm:t>
    </dgm:pt>
    <dgm:pt modelId="{8E79FBD6-74B9-4D2B-BFA4-A7170C5838F5}" type="parTrans" cxnId="{4D1C0AE1-AB71-442C-A815-4F7AE8E37093}">
      <dgm:prSet/>
      <dgm:spPr/>
      <dgm:t>
        <a:bodyPr/>
        <a:lstStyle/>
        <a:p>
          <a:endParaRPr lang="fr-FR"/>
        </a:p>
      </dgm:t>
    </dgm:pt>
    <dgm:pt modelId="{8249A54D-190A-4049-9695-2AA947646F30}" type="sibTrans" cxnId="{4D1C0AE1-AB71-442C-A815-4F7AE8E37093}">
      <dgm:prSet/>
      <dgm:spPr/>
      <dgm:t>
        <a:bodyPr/>
        <a:lstStyle/>
        <a:p>
          <a:endParaRPr lang="fr-FR"/>
        </a:p>
      </dgm:t>
    </dgm:pt>
    <dgm:pt modelId="{6A771741-27E5-41D4-B66F-CEA548D526A0}">
      <dgm:prSet phldrT="[Texte]"/>
      <dgm:spPr>
        <a:solidFill>
          <a:srgbClr val="0025FF"/>
        </a:solidFill>
        <a:ln>
          <a:solidFill>
            <a:srgbClr val="0025FF"/>
          </a:solidFill>
        </a:ln>
      </dgm:spPr>
      <dgm:t>
        <a:bodyPr/>
        <a:lstStyle/>
        <a:p>
          <a:r>
            <a:rPr lang="fr-FR" b="0">
              <a:latin typeface="Montserrat" panose="00000500000000000000" pitchFamily="2" charset="0"/>
            </a:rPr>
            <a:t>2022</a:t>
          </a:r>
        </a:p>
        <a:p>
          <a:r>
            <a:rPr lang="fr-FR" b="0">
              <a:latin typeface="Montserrat" panose="00000500000000000000" pitchFamily="2" charset="0"/>
            </a:rPr>
            <a:t>Equipe-projet 2</a:t>
          </a:r>
        </a:p>
      </dgm:t>
    </dgm:pt>
    <dgm:pt modelId="{DA91DA0C-FD47-46B2-8F27-1A82BF54663D}" type="parTrans" cxnId="{0A0F7049-A078-4616-9F72-04D2530BD460}">
      <dgm:prSet/>
      <dgm:spPr/>
      <dgm:t>
        <a:bodyPr/>
        <a:lstStyle/>
        <a:p>
          <a:endParaRPr lang="fr-FR"/>
        </a:p>
      </dgm:t>
    </dgm:pt>
    <dgm:pt modelId="{72E0FAC4-F4B1-4FBA-85DF-BCA261C2D12C}" type="sibTrans" cxnId="{0A0F7049-A078-4616-9F72-04D2530BD460}">
      <dgm:prSet/>
      <dgm:spPr/>
      <dgm:t>
        <a:bodyPr/>
        <a:lstStyle/>
        <a:p>
          <a:endParaRPr lang="fr-FR"/>
        </a:p>
      </dgm:t>
    </dgm:pt>
    <dgm:pt modelId="{AF8F6C19-7343-49A1-B13D-47DAE3ABEFB5}">
      <dgm:prSet phldrT="[Texte]" custT="1"/>
      <dgm:spPr/>
      <dgm:t>
        <a:bodyPr/>
        <a:lstStyle/>
        <a:p>
          <a:r>
            <a:rPr lang="fr-FR" sz="1100" dirty="0">
              <a:latin typeface="Montserrat" panose="00000500000000000000" pitchFamily="2" charset="0"/>
            </a:rPr>
            <a:t>Amélioration de la coordination entre les acteurs de l’accompagnement + suivi dans les temps des porteurs de projets</a:t>
          </a:r>
        </a:p>
      </dgm:t>
    </dgm:pt>
    <dgm:pt modelId="{8F3D4092-7093-410A-AB2F-E8C06EC3C871}" type="parTrans" cxnId="{2ECECD4A-439F-4EE2-AEE3-93E74DD8D81E}">
      <dgm:prSet/>
      <dgm:spPr/>
      <dgm:t>
        <a:bodyPr/>
        <a:lstStyle/>
        <a:p>
          <a:endParaRPr lang="fr-FR"/>
        </a:p>
      </dgm:t>
    </dgm:pt>
    <dgm:pt modelId="{92F2D343-7CA1-40E2-BFFF-9FE7523AA267}" type="sibTrans" cxnId="{2ECECD4A-439F-4EE2-AEE3-93E74DD8D81E}">
      <dgm:prSet/>
      <dgm:spPr/>
      <dgm:t>
        <a:bodyPr/>
        <a:lstStyle/>
        <a:p>
          <a:endParaRPr lang="fr-FR"/>
        </a:p>
      </dgm:t>
    </dgm:pt>
    <dgm:pt modelId="{D4F26079-E825-4A3A-A375-1C17275FFA2D}">
      <dgm:prSet phldrT="[Texte]"/>
      <dgm:spPr>
        <a:solidFill>
          <a:srgbClr val="05DA96"/>
        </a:solidFill>
        <a:ln>
          <a:solidFill>
            <a:srgbClr val="05DA96"/>
          </a:solidFill>
        </a:ln>
      </dgm:spPr>
      <dgm:t>
        <a:bodyPr/>
        <a:lstStyle/>
        <a:p>
          <a:r>
            <a:rPr lang="fr-FR">
              <a:latin typeface="Montserrat" panose="00000500000000000000" pitchFamily="2" charset="0"/>
            </a:rPr>
            <a:t>2023</a:t>
          </a:r>
        </a:p>
        <a:p>
          <a:r>
            <a:rPr lang="fr-FR">
              <a:latin typeface="Montserrat" panose="00000500000000000000" pitchFamily="2" charset="0"/>
            </a:rPr>
            <a:t>Equipe-projet 3</a:t>
          </a:r>
        </a:p>
      </dgm:t>
    </dgm:pt>
    <dgm:pt modelId="{6DFAC9CA-A5AA-468D-9B6A-9F571A86D0B9}" type="parTrans" cxnId="{7E369EFE-7223-44B6-B31F-0C2FB8FFCD49}">
      <dgm:prSet/>
      <dgm:spPr/>
      <dgm:t>
        <a:bodyPr/>
        <a:lstStyle/>
        <a:p>
          <a:endParaRPr lang="fr-FR"/>
        </a:p>
      </dgm:t>
    </dgm:pt>
    <dgm:pt modelId="{5C225952-9894-4696-B03C-935EDB512F61}" type="sibTrans" cxnId="{7E369EFE-7223-44B6-B31F-0C2FB8FFCD49}">
      <dgm:prSet/>
      <dgm:spPr/>
      <dgm:t>
        <a:bodyPr/>
        <a:lstStyle/>
        <a:p>
          <a:endParaRPr lang="fr-FR"/>
        </a:p>
      </dgm:t>
    </dgm:pt>
    <dgm:pt modelId="{E395AF62-2ABD-4090-8864-A98986705495}">
      <dgm:prSet phldrT="[Texte]" custT="1"/>
      <dgm:spPr/>
      <dgm:t>
        <a:bodyPr/>
        <a:lstStyle/>
        <a:p>
          <a:r>
            <a:rPr lang="fr-FR" sz="1100" dirty="0">
              <a:latin typeface="Montserrat" panose="00000500000000000000" pitchFamily="2" charset="0"/>
            </a:rPr>
            <a:t>Animation et outils utiles au Réseau ? À définir par l’EP 2</a:t>
          </a:r>
        </a:p>
      </dgm:t>
    </dgm:pt>
    <dgm:pt modelId="{20AB7F98-3AC0-4DBA-B4FF-061689986344}" type="parTrans" cxnId="{CF4FFB98-8E8A-4A18-B51C-2410C77A7D1B}">
      <dgm:prSet/>
      <dgm:spPr/>
      <dgm:t>
        <a:bodyPr/>
        <a:lstStyle/>
        <a:p>
          <a:endParaRPr lang="fr-FR"/>
        </a:p>
      </dgm:t>
    </dgm:pt>
    <dgm:pt modelId="{9BB02D41-F8EF-403D-AE36-AEB6EADE18DE}" type="sibTrans" cxnId="{CF4FFB98-8E8A-4A18-B51C-2410C77A7D1B}">
      <dgm:prSet/>
      <dgm:spPr/>
      <dgm:t>
        <a:bodyPr/>
        <a:lstStyle/>
        <a:p>
          <a:endParaRPr lang="fr-FR"/>
        </a:p>
      </dgm:t>
    </dgm:pt>
    <dgm:pt modelId="{5712887F-F00E-438F-89BD-8081D887E30C}">
      <dgm:prSet phldrT="[Texte]"/>
      <dgm:spPr>
        <a:solidFill>
          <a:srgbClr val="05DA96"/>
        </a:solidFill>
        <a:ln>
          <a:solidFill>
            <a:srgbClr val="05DA96"/>
          </a:solidFill>
        </a:ln>
      </dgm:spPr>
      <dgm:t>
        <a:bodyPr/>
        <a:lstStyle/>
        <a:p>
          <a:r>
            <a:rPr lang="fr-FR" dirty="0">
              <a:latin typeface="Montserrat" panose="00000500000000000000" pitchFamily="2" charset="0"/>
            </a:rPr>
            <a:t>2024</a:t>
          </a:r>
        </a:p>
        <a:p>
          <a:r>
            <a:rPr lang="fr-FR" dirty="0">
              <a:latin typeface="Montserrat" panose="00000500000000000000" pitchFamily="2" charset="0"/>
            </a:rPr>
            <a:t>Groupe de travail </a:t>
          </a:r>
        </a:p>
      </dgm:t>
    </dgm:pt>
    <dgm:pt modelId="{0E00332C-3836-4253-9AD6-6D73FC7382E0}" type="parTrans" cxnId="{2344C17E-8563-4515-8271-374F4C5BA25F}">
      <dgm:prSet/>
      <dgm:spPr/>
      <dgm:t>
        <a:bodyPr/>
        <a:lstStyle/>
        <a:p>
          <a:endParaRPr lang="fr-FR"/>
        </a:p>
      </dgm:t>
    </dgm:pt>
    <dgm:pt modelId="{86493B21-7D1F-490D-B7F0-0A8A3282A2E1}" type="sibTrans" cxnId="{2344C17E-8563-4515-8271-374F4C5BA25F}">
      <dgm:prSet/>
      <dgm:spPr/>
      <dgm:t>
        <a:bodyPr/>
        <a:lstStyle/>
        <a:p>
          <a:endParaRPr lang="fr-FR"/>
        </a:p>
      </dgm:t>
    </dgm:pt>
    <dgm:pt modelId="{FF329AC8-A8F2-499E-83B5-B8C35DDB285B}" type="pres">
      <dgm:prSet presAssocID="{C1BC996D-E2FF-4043-BCC9-8A1F279D6548}" presName="rootnode" presStyleCnt="0">
        <dgm:presLayoutVars>
          <dgm:chMax/>
          <dgm:chPref/>
          <dgm:dir/>
          <dgm:animLvl val="lvl"/>
        </dgm:presLayoutVars>
      </dgm:prSet>
      <dgm:spPr/>
    </dgm:pt>
    <dgm:pt modelId="{E3E5E445-FF6E-41BD-A706-F7BE6BB88E2F}" type="pres">
      <dgm:prSet presAssocID="{9955484A-BDAC-4638-BB56-D1D660853D4D}" presName="composite" presStyleCnt="0"/>
      <dgm:spPr/>
    </dgm:pt>
    <dgm:pt modelId="{48BF9EEF-05CA-41CA-8C3C-27BA22F791FC}" type="pres">
      <dgm:prSet presAssocID="{9955484A-BDAC-4638-BB56-D1D660853D4D}" presName="bentUpArrow1" presStyleLbl="alignImgPlace1" presStyleIdx="0" presStyleCnt="3" custScaleX="95469" custScaleY="82864" custLinFactNeighborX="6284" custLinFactNeighborY="-7233"/>
      <dgm:spPr>
        <a:solidFill>
          <a:srgbClr val="0025FF"/>
        </a:solidFill>
        <a:ln>
          <a:solidFill>
            <a:srgbClr val="0025FF"/>
          </a:solidFill>
        </a:ln>
      </dgm:spPr>
    </dgm:pt>
    <dgm:pt modelId="{FE63AA94-D8A9-44B9-B3FC-383A07874B28}" type="pres">
      <dgm:prSet presAssocID="{9955484A-BDAC-4638-BB56-D1D660853D4D}" presName="ParentText" presStyleLbl="node1" presStyleIdx="0" presStyleCnt="4" custScaleX="134949" custLinFactNeighborX="-7258" custLinFactNeighborY="-1049">
        <dgm:presLayoutVars>
          <dgm:chMax val="1"/>
          <dgm:chPref val="1"/>
          <dgm:bulletEnabled val="1"/>
        </dgm:presLayoutVars>
      </dgm:prSet>
      <dgm:spPr/>
    </dgm:pt>
    <dgm:pt modelId="{5E5B36C9-7200-48D5-9435-3AA64CC06F8A}" type="pres">
      <dgm:prSet presAssocID="{9955484A-BDAC-4638-BB56-D1D660853D4D}" presName="ChildText" presStyleLbl="revTx" presStyleIdx="0" presStyleCnt="3" custScaleX="332224" custLinFactX="100000" custLinFactNeighborX="114132" custLinFactNeighborY="-11905">
        <dgm:presLayoutVars>
          <dgm:chMax val="0"/>
          <dgm:chPref val="0"/>
          <dgm:bulletEnabled val="1"/>
        </dgm:presLayoutVars>
      </dgm:prSet>
      <dgm:spPr/>
    </dgm:pt>
    <dgm:pt modelId="{D3D1F451-BF14-4719-AE99-601CAABB2C39}" type="pres">
      <dgm:prSet presAssocID="{BA9B563C-AF90-4183-9BFC-A58DA914FEBA}" presName="sibTrans" presStyleCnt="0"/>
      <dgm:spPr/>
    </dgm:pt>
    <dgm:pt modelId="{49E3D1FE-6FA5-4300-86AA-481E63F6E7D9}" type="pres">
      <dgm:prSet presAssocID="{6A771741-27E5-41D4-B66F-CEA548D526A0}" presName="composite" presStyleCnt="0"/>
      <dgm:spPr/>
    </dgm:pt>
    <dgm:pt modelId="{24CE1031-EEA5-433B-A82E-B683F8A921AB}" type="pres">
      <dgm:prSet presAssocID="{6A771741-27E5-41D4-B66F-CEA548D526A0}" presName="bentUpArrow1" presStyleLbl="alignImgPlace1" presStyleIdx="1" presStyleCnt="3" custLinFactNeighborX="7316" custLinFactNeighborY="-3802"/>
      <dgm:spPr>
        <a:solidFill>
          <a:srgbClr val="0025FF"/>
        </a:solidFill>
      </dgm:spPr>
    </dgm:pt>
    <dgm:pt modelId="{C4EF000F-7845-40E6-952D-487B6AD2446B}" type="pres">
      <dgm:prSet presAssocID="{6A771741-27E5-41D4-B66F-CEA548D526A0}" presName="ParentText" presStyleLbl="node1" presStyleIdx="1" presStyleCnt="4" custScaleX="131658" custLinFactNeighborX="-11383">
        <dgm:presLayoutVars>
          <dgm:chMax val="1"/>
          <dgm:chPref val="1"/>
          <dgm:bulletEnabled val="1"/>
        </dgm:presLayoutVars>
      </dgm:prSet>
      <dgm:spPr/>
    </dgm:pt>
    <dgm:pt modelId="{F33A7B0E-27FE-4E3D-9604-ECFA4DCAF123}" type="pres">
      <dgm:prSet presAssocID="{6A771741-27E5-41D4-B66F-CEA548D526A0}" presName="ChildText" presStyleLbl="revTx" presStyleIdx="1" presStyleCnt="3" custScaleX="315760" custLinFactX="88701" custLinFactNeighborX="100000" custLinFactNeighborY="-26718">
        <dgm:presLayoutVars>
          <dgm:chMax val="0"/>
          <dgm:chPref val="0"/>
          <dgm:bulletEnabled val="1"/>
        </dgm:presLayoutVars>
      </dgm:prSet>
      <dgm:spPr/>
    </dgm:pt>
    <dgm:pt modelId="{0EC28F7D-D7DC-4CBA-BAB2-1D71439F973D}" type="pres">
      <dgm:prSet presAssocID="{72E0FAC4-F4B1-4FBA-85DF-BCA261C2D12C}" presName="sibTrans" presStyleCnt="0"/>
      <dgm:spPr/>
    </dgm:pt>
    <dgm:pt modelId="{701517A7-F6E5-42C5-BBE9-E046792375BF}" type="pres">
      <dgm:prSet presAssocID="{D4F26079-E825-4A3A-A375-1C17275FFA2D}" presName="composite" presStyleCnt="0"/>
      <dgm:spPr/>
    </dgm:pt>
    <dgm:pt modelId="{B9C93CA3-72E5-4E7B-A82C-B8FC62EB6BCF}" type="pres">
      <dgm:prSet presAssocID="{D4F26079-E825-4A3A-A375-1C17275FFA2D}" presName="bentUpArrow1" presStyleLbl="alignImgPlace1" presStyleIdx="2" presStyleCnt="3" custLinFactNeighborX="25722" custLinFactNeighborY="2295"/>
      <dgm:spPr>
        <a:solidFill>
          <a:srgbClr val="0025FF"/>
        </a:solidFill>
      </dgm:spPr>
    </dgm:pt>
    <dgm:pt modelId="{336A58A7-69BE-4A98-9539-EAD044F54110}" type="pres">
      <dgm:prSet presAssocID="{D4F26079-E825-4A3A-A375-1C17275FFA2D}" presName="ParentText" presStyleLbl="node1" presStyleIdx="2" presStyleCnt="4" custScaleX="127070">
        <dgm:presLayoutVars>
          <dgm:chMax val="1"/>
          <dgm:chPref val="1"/>
          <dgm:bulletEnabled val="1"/>
        </dgm:presLayoutVars>
      </dgm:prSet>
      <dgm:spPr/>
    </dgm:pt>
    <dgm:pt modelId="{BCDC05E6-0E83-4203-A99D-44872F60AD7B}" type="pres">
      <dgm:prSet presAssocID="{D4F26079-E825-4A3A-A375-1C17275FFA2D}" presName="ChildText" presStyleLbl="revTx" presStyleIdx="2" presStyleCnt="3" custScaleX="226530" custLinFactX="29381" custLinFactNeighborX="100000" custLinFactNeighborY="-8769">
        <dgm:presLayoutVars>
          <dgm:chMax val="0"/>
          <dgm:chPref val="0"/>
          <dgm:bulletEnabled val="1"/>
        </dgm:presLayoutVars>
      </dgm:prSet>
      <dgm:spPr/>
    </dgm:pt>
    <dgm:pt modelId="{AE8F95C3-74BA-46D4-800B-35A2557FFFE1}" type="pres">
      <dgm:prSet presAssocID="{5C225952-9894-4696-B03C-935EDB512F61}" presName="sibTrans" presStyleCnt="0"/>
      <dgm:spPr/>
    </dgm:pt>
    <dgm:pt modelId="{A9CF02FB-32A6-4091-9E70-E27E6524CF2D}" type="pres">
      <dgm:prSet presAssocID="{5712887F-F00E-438F-89BD-8081D887E30C}" presName="composite" presStyleCnt="0"/>
      <dgm:spPr/>
    </dgm:pt>
    <dgm:pt modelId="{4571FD0B-36D0-4221-810A-42AC83178CD7}" type="pres">
      <dgm:prSet presAssocID="{5712887F-F00E-438F-89BD-8081D887E30C}" presName="ParentText" presStyleLbl="node1" presStyleIdx="3" presStyleCnt="4" custScaleX="138857">
        <dgm:presLayoutVars>
          <dgm:chMax val="1"/>
          <dgm:chPref val="1"/>
          <dgm:bulletEnabled val="1"/>
        </dgm:presLayoutVars>
      </dgm:prSet>
      <dgm:spPr/>
    </dgm:pt>
  </dgm:ptLst>
  <dgm:cxnLst>
    <dgm:cxn modelId="{12704D05-E1CA-4D36-988A-B9945531FD2D}" type="presOf" srcId="{E395AF62-2ABD-4090-8864-A98986705495}" destId="{BCDC05E6-0E83-4203-A99D-44872F60AD7B}" srcOrd="0" destOrd="0" presId="urn:microsoft.com/office/officeart/2005/8/layout/StepDownProcess"/>
    <dgm:cxn modelId="{4332DD09-3277-4A88-97DC-E6DA04AAE073}" type="presOf" srcId="{9955484A-BDAC-4638-BB56-D1D660853D4D}" destId="{FE63AA94-D8A9-44B9-B3FC-383A07874B28}" srcOrd="0" destOrd="0" presId="urn:microsoft.com/office/officeart/2005/8/layout/StepDownProcess"/>
    <dgm:cxn modelId="{E615EE43-C7E4-4570-856D-8BB094E28689}" type="presOf" srcId="{F80048EA-73BF-4845-B79D-4C3D6D36CC5A}" destId="{5E5B36C9-7200-48D5-9435-3AA64CC06F8A}" srcOrd="0" destOrd="0" presId="urn:microsoft.com/office/officeart/2005/8/layout/StepDownProcess"/>
    <dgm:cxn modelId="{532BC066-B50D-4653-A88D-CBA3B5ED4019}" type="presOf" srcId="{AF8F6C19-7343-49A1-B13D-47DAE3ABEFB5}" destId="{F33A7B0E-27FE-4E3D-9604-ECFA4DCAF123}" srcOrd="0" destOrd="0" presId="urn:microsoft.com/office/officeart/2005/8/layout/StepDownProcess"/>
    <dgm:cxn modelId="{0A0F7049-A078-4616-9F72-04D2530BD460}" srcId="{C1BC996D-E2FF-4043-BCC9-8A1F279D6548}" destId="{6A771741-27E5-41D4-B66F-CEA548D526A0}" srcOrd="1" destOrd="0" parTransId="{DA91DA0C-FD47-46B2-8F27-1A82BF54663D}" sibTransId="{72E0FAC4-F4B1-4FBA-85DF-BCA261C2D12C}"/>
    <dgm:cxn modelId="{2ECECD4A-439F-4EE2-AEE3-93E74DD8D81E}" srcId="{6A771741-27E5-41D4-B66F-CEA548D526A0}" destId="{AF8F6C19-7343-49A1-B13D-47DAE3ABEFB5}" srcOrd="0" destOrd="0" parTransId="{8F3D4092-7093-410A-AB2F-E8C06EC3C871}" sibTransId="{92F2D343-7CA1-40E2-BFFF-9FE7523AA267}"/>
    <dgm:cxn modelId="{B639A44B-7253-46AF-BFD7-F784064BDA19}" type="presOf" srcId="{5712887F-F00E-438F-89BD-8081D887E30C}" destId="{4571FD0B-36D0-4221-810A-42AC83178CD7}" srcOrd="0" destOrd="0" presId="urn:microsoft.com/office/officeart/2005/8/layout/StepDownProcess"/>
    <dgm:cxn modelId="{3E599254-48E8-47B7-8B52-7B8A62FDABC1}" type="presOf" srcId="{C1BC996D-E2FF-4043-BCC9-8A1F279D6548}" destId="{FF329AC8-A8F2-499E-83B5-B8C35DDB285B}" srcOrd="0" destOrd="0" presId="urn:microsoft.com/office/officeart/2005/8/layout/StepDownProcess"/>
    <dgm:cxn modelId="{2344C17E-8563-4515-8271-374F4C5BA25F}" srcId="{C1BC996D-E2FF-4043-BCC9-8A1F279D6548}" destId="{5712887F-F00E-438F-89BD-8081D887E30C}" srcOrd="3" destOrd="0" parTransId="{0E00332C-3836-4253-9AD6-6D73FC7382E0}" sibTransId="{86493B21-7D1F-490D-B7F0-0A8A3282A2E1}"/>
    <dgm:cxn modelId="{CF4FFB98-8E8A-4A18-B51C-2410C77A7D1B}" srcId="{D4F26079-E825-4A3A-A375-1C17275FFA2D}" destId="{E395AF62-2ABD-4090-8864-A98986705495}" srcOrd="0" destOrd="0" parTransId="{20AB7F98-3AC0-4DBA-B4FF-061689986344}" sibTransId="{9BB02D41-F8EF-403D-AE36-AEB6EADE18DE}"/>
    <dgm:cxn modelId="{63E0D299-EFB6-4339-A0E8-8EAC8F54C23B}" type="presOf" srcId="{6A771741-27E5-41D4-B66F-CEA548D526A0}" destId="{C4EF000F-7845-40E6-952D-487B6AD2446B}" srcOrd="0" destOrd="0" presId="urn:microsoft.com/office/officeart/2005/8/layout/StepDownProcess"/>
    <dgm:cxn modelId="{A01DBED5-9537-4EDB-8466-E14B3F26BCB6}" srcId="{C1BC996D-E2FF-4043-BCC9-8A1F279D6548}" destId="{9955484A-BDAC-4638-BB56-D1D660853D4D}" srcOrd="0" destOrd="0" parTransId="{A53B6F24-FA80-4150-9807-F0CB61124F8A}" sibTransId="{BA9B563C-AF90-4183-9BFC-A58DA914FEBA}"/>
    <dgm:cxn modelId="{4D1C0AE1-AB71-442C-A815-4F7AE8E37093}" srcId="{9955484A-BDAC-4638-BB56-D1D660853D4D}" destId="{F80048EA-73BF-4845-B79D-4C3D6D36CC5A}" srcOrd="0" destOrd="0" parTransId="{8E79FBD6-74B9-4D2B-BFA4-A7170C5838F5}" sibTransId="{8249A54D-190A-4049-9695-2AA947646F30}"/>
    <dgm:cxn modelId="{82D8F0EF-8236-4772-A8AB-901E21DAEC16}" type="presOf" srcId="{D4F26079-E825-4A3A-A375-1C17275FFA2D}" destId="{336A58A7-69BE-4A98-9539-EAD044F54110}" srcOrd="0" destOrd="0" presId="urn:microsoft.com/office/officeart/2005/8/layout/StepDownProcess"/>
    <dgm:cxn modelId="{7E369EFE-7223-44B6-B31F-0C2FB8FFCD49}" srcId="{C1BC996D-E2FF-4043-BCC9-8A1F279D6548}" destId="{D4F26079-E825-4A3A-A375-1C17275FFA2D}" srcOrd="2" destOrd="0" parTransId="{6DFAC9CA-A5AA-468D-9B6A-9F571A86D0B9}" sibTransId="{5C225952-9894-4696-B03C-935EDB512F61}"/>
    <dgm:cxn modelId="{DD18A6F3-7677-4457-A2BC-3059EE43AD02}" type="presParOf" srcId="{FF329AC8-A8F2-499E-83B5-B8C35DDB285B}" destId="{E3E5E445-FF6E-41BD-A706-F7BE6BB88E2F}" srcOrd="0" destOrd="0" presId="urn:microsoft.com/office/officeart/2005/8/layout/StepDownProcess"/>
    <dgm:cxn modelId="{999E9099-84C2-4E6E-9425-33DD45072E5C}" type="presParOf" srcId="{E3E5E445-FF6E-41BD-A706-F7BE6BB88E2F}" destId="{48BF9EEF-05CA-41CA-8C3C-27BA22F791FC}" srcOrd="0" destOrd="0" presId="urn:microsoft.com/office/officeart/2005/8/layout/StepDownProcess"/>
    <dgm:cxn modelId="{AB940676-13A0-48C3-9919-25A9CB424527}" type="presParOf" srcId="{E3E5E445-FF6E-41BD-A706-F7BE6BB88E2F}" destId="{FE63AA94-D8A9-44B9-B3FC-383A07874B28}" srcOrd="1" destOrd="0" presId="urn:microsoft.com/office/officeart/2005/8/layout/StepDownProcess"/>
    <dgm:cxn modelId="{46EA9DC4-A65A-42D3-91AF-78249C4A5A6D}" type="presParOf" srcId="{E3E5E445-FF6E-41BD-A706-F7BE6BB88E2F}" destId="{5E5B36C9-7200-48D5-9435-3AA64CC06F8A}" srcOrd="2" destOrd="0" presId="urn:microsoft.com/office/officeart/2005/8/layout/StepDownProcess"/>
    <dgm:cxn modelId="{16B26277-2E9E-4FDA-926F-5BD2B33AFF66}" type="presParOf" srcId="{FF329AC8-A8F2-499E-83B5-B8C35DDB285B}" destId="{D3D1F451-BF14-4719-AE99-601CAABB2C39}" srcOrd="1" destOrd="0" presId="urn:microsoft.com/office/officeart/2005/8/layout/StepDownProcess"/>
    <dgm:cxn modelId="{98FCAF23-63EB-4F26-91C6-E2CDCD2BFB8E}" type="presParOf" srcId="{FF329AC8-A8F2-499E-83B5-B8C35DDB285B}" destId="{49E3D1FE-6FA5-4300-86AA-481E63F6E7D9}" srcOrd="2" destOrd="0" presId="urn:microsoft.com/office/officeart/2005/8/layout/StepDownProcess"/>
    <dgm:cxn modelId="{C14947F9-B87C-42D0-90BE-CCF84443BBCF}" type="presParOf" srcId="{49E3D1FE-6FA5-4300-86AA-481E63F6E7D9}" destId="{24CE1031-EEA5-433B-A82E-B683F8A921AB}" srcOrd="0" destOrd="0" presId="urn:microsoft.com/office/officeart/2005/8/layout/StepDownProcess"/>
    <dgm:cxn modelId="{79DDB0AB-6339-40D9-96FA-917FD208268F}" type="presParOf" srcId="{49E3D1FE-6FA5-4300-86AA-481E63F6E7D9}" destId="{C4EF000F-7845-40E6-952D-487B6AD2446B}" srcOrd="1" destOrd="0" presId="urn:microsoft.com/office/officeart/2005/8/layout/StepDownProcess"/>
    <dgm:cxn modelId="{9DDFE927-B3A2-42B8-99AE-DDD3131BF0C4}" type="presParOf" srcId="{49E3D1FE-6FA5-4300-86AA-481E63F6E7D9}" destId="{F33A7B0E-27FE-4E3D-9604-ECFA4DCAF123}" srcOrd="2" destOrd="0" presId="urn:microsoft.com/office/officeart/2005/8/layout/StepDownProcess"/>
    <dgm:cxn modelId="{2CE71650-DBF5-462B-B268-8D890B152BDA}" type="presParOf" srcId="{FF329AC8-A8F2-499E-83B5-B8C35DDB285B}" destId="{0EC28F7D-D7DC-4CBA-BAB2-1D71439F973D}" srcOrd="3" destOrd="0" presId="urn:microsoft.com/office/officeart/2005/8/layout/StepDownProcess"/>
    <dgm:cxn modelId="{0872A589-1F48-4CD3-BF22-AEFE7FD5C236}" type="presParOf" srcId="{FF329AC8-A8F2-499E-83B5-B8C35DDB285B}" destId="{701517A7-F6E5-42C5-BBE9-E046792375BF}" srcOrd="4" destOrd="0" presId="urn:microsoft.com/office/officeart/2005/8/layout/StepDownProcess"/>
    <dgm:cxn modelId="{50DE0F1E-21CD-487F-8E50-AB8122F12441}" type="presParOf" srcId="{701517A7-F6E5-42C5-BBE9-E046792375BF}" destId="{B9C93CA3-72E5-4E7B-A82C-B8FC62EB6BCF}" srcOrd="0" destOrd="0" presId="urn:microsoft.com/office/officeart/2005/8/layout/StepDownProcess"/>
    <dgm:cxn modelId="{CE372F6B-C04A-45B3-A4A0-E1E05755FD5B}" type="presParOf" srcId="{701517A7-F6E5-42C5-BBE9-E046792375BF}" destId="{336A58A7-69BE-4A98-9539-EAD044F54110}" srcOrd="1" destOrd="0" presId="urn:microsoft.com/office/officeart/2005/8/layout/StepDownProcess"/>
    <dgm:cxn modelId="{5C4C3373-CEC9-4E7B-BD99-5B867EA78FD0}" type="presParOf" srcId="{701517A7-F6E5-42C5-BBE9-E046792375BF}" destId="{BCDC05E6-0E83-4203-A99D-44872F60AD7B}" srcOrd="2" destOrd="0" presId="urn:microsoft.com/office/officeart/2005/8/layout/StepDownProcess"/>
    <dgm:cxn modelId="{914AC873-F410-49CA-B957-B8862EFB6B99}" type="presParOf" srcId="{FF329AC8-A8F2-499E-83B5-B8C35DDB285B}" destId="{AE8F95C3-74BA-46D4-800B-35A2557FFFE1}" srcOrd="5" destOrd="0" presId="urn:microsoft.com/office/officeart/2005/8/layout/StepDownProcess"/>
    <dgm:cxn modelId="{5420962C-5F85-4EB6-8EA5-97A29C1748CF}" type="presParOf" srcId="{FF329AC8-A8F2-499E-83B5-B8C35DDB285B}" destId="{A9CF02FB-32A6-4091-9E70-E27E6524CF2D}" srcOrd="6" destOrd="0" presId="urn:microsoft.com/office/officeart/2005/8/layout/StepDownProcess"/>
    <dgm:cxn modelId="{664697CD-62B6-4F73-B3C1-DC3BFA2B8A9E}" type="presParOf" srcId="{A9CF02FB-32A6-4091-9E70-E27E6524CF2D}" destId="{4571FD0B-36D0-4221-810A-42AC83178CD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510CC-2E66-4AE7-8F96-EA386608AA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A5DBCE-7205-48FE-949B-890F50CCD687}">
      <dgm:prSet phldrT="[Texte]" custT="1"/>
      <dgm:spPr>
        <a:solidFill>
          <a:srgbClr val="05DA96"/>
        </a:solidFill>
      </dgm:spPr>
      <dgm:t>
        <a:bodyPr/>
        <a:lstStyle/>
        <a:p>
          <a:r>
            <a:rPr lang="fr-FR" sz="1200" b="1">
              <a:latin typeface="Montserrat" panose="00000500000000000000" pitchFamily="2" charset="0"/>
            </a:rPr>
            <a:t>Préparation</a:t>
          </a:r>
        </a:p>
        <a:p>
          <a:r>
            <a:rPr lang="fr-FR" sz="1000" b="1">
              <a:latin typeface="Montserrat" panose="00000500000000000000" pitchFamily="2" charset="0"/>
            </a:rPr>
            <a:t>grille de diagnostic</a:t>
          </a:r>
        </a:p>
        <a:p>
          <a:r>
            <a:rPr lang="fr-FR" sz="700">
              <a:latin typeface="Montserrat" panose="00000500000000000000" pitchFamily="2" charset="0"/>
            </a:rPr>
            <a:t>Généraliste  1</a:t>
          </a:r>
        </a:p>
        <a:p>
          <a:r>
            <a:rPr lang="fr-FR" sz="700">
              <a:latin typeface="Montserrat" panose="00000500000000000000" pitchFamily="2" charset="0"/>
            </a:rPr>
            <a:t>Généraliste 2 </a:t>
          </a:r>
        </a:p>
        <a:p>
          <a:r>
            <a:rPr lang="fr-FR" sz="700" err="1">
              <a:latin typeface="Montserrat" panose="00000500000000000000" pitchFamily="2" charset="0"/>
            </a:rPr>
            <a:t>Reformulaton</a:t>
          </a:r>
          <a:r>
            <a:rPr lang="fr-FR" sz="700">
              <a:latin typeface="Montserrat" panose="00000500000000000000" pitchFamily="2" charset="0"/>
            </a:rPr>
            <a:t> du besoin</a:t>
          </a:r>
        </a:p>
        <a:p>
          <a:r>
            <a:rPr lang="fr-FR" sz="700">
              <a:latin typeface="Montserrat" panose="00000500000000000000" pitchFamily="2" charset="0"/>
            </a:rPr>
            <a:t>Structuration du projet</a:t>
          </a:r>
        </a:p>
        <a:p>
          <a:r>
            <a:rPr lang="fr-FR" sz="700">
              <a:latin typeface="Montserrat" panose="00000500000000000000" pitchFamily="2" charset="0"/>
            </a:rPr>
            <a:t>Orientation du porteur de projet</a:t>
          </a:r>
        </a:p>
        <a:p>
          <a:endParaRPr lang="fr-FR" sz="700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</dgm:t>
    </dgm:pt>
    <dgm:pt modelId="{E3B6F559-C47E-431E-B82F-C7FA329A2A42}" type="parTrans" cxnId="{33E6A854-767D-4C08-AA4A-A39DB8C22BBC}">
      <dgm:prSet/>
      <dgm:spPr/>
      <dgm:t>
        <a:bodyPr/>
        <a:lstStyle/>
        <a:p>
          <a:endParaRPr lang="fr-FR"/>
        </a:p>
      </dgm:t>
    </dgm:pt>
    <dgm:pt modelId="{314B5CF0-65A9-409C-AA6C-394B2B963DD0}" type="sibTrans" cxnId="{33E6A854-767D-4C08-AA4A-A39DB8C22BBC}">
      <dgm:prSet/>
      <dgm:spPr/>
      <dgm:t>
        <a:bodyPr/>
        <a:lstStyle/>
        <a:p>
          <a:endParaRPr lang="fr-FR"/>
        </a:p>
      </dgm:t>
    </dgm:pt>
    <dgm:pt modelId="{C3296231-1E7B-4266-B102-8C68276CB10F}">
      <dgm:prSet phldrT="[Texte]" custT="1"/>
      <dgm:spPr>
        <a:solidFill>
          <a:srgbClr val="05DA96"/>
        </a:solidFill>
      </dgm:spPr>
      <dgm:t>
        <a:bodyPr/>
        <a:lstStyle/>
        <a:p>
          <a:endParaRPr lang="fr-FR" sz="800" b="1">
            <a:latin typeface="Montserrat" panose="00000500000000000000" pitchFamily="2" charset="0"/>
          </a:endParaRPr>
        </a:p>
        <a:p>
          <a:r>
            <a:rPr lang="fr-FR" sz="1200" b="1">
              <a:latin typeface="Montserrat" panose="00000500000000000000" pitchFamily="2" charset="0"/>
            </a:rPr>
            <a:t>Diagnostic</a:t>
          </a:r>
        </a:p>
        <a:p>
          <a:endParaRPr lang="fr-FR" sz="800" b="1">
            <a:latin typeface="Montserrat" panose="00000500000000000000" pitchFamily="2" charset="0"/>
          </a:endParaRPr>
        </a:p>
        <a:p>
          <a:r>
            <a:rPr lang="fr-FR" sz="800" b="1">
              <a:latin typeface="Montserrat" panose="00000500000000000000" pitchFamily="2" charset="0"/>
            </a:rPr>
            <a:t>Spécialiste 1</a:t>
          </a:r>
        </a:p>
        <a:p>
          <a:r>
            <a:rPr lang="fr-FR" sz="800" b="1">
              <a:latin typeface="Montserrat" panose="00000500000000000000" pitchFamily="2" charset="0"/>
            </a:rPr>
            <a:t>Spécialiste 2</a:t>
          </a:r>
        </a:p>
        <a:p>
          <a:r>
            <a:rPr lang="fr-FR" sz="800" b="1">
              <a:latin typeface="Montserrat" panose="00000500000000000000" pitchFamily="2" charset="0"/>
            </a:rPr>
            <a:t>Super-spécialiste</a:t>
          </a:r>
        </a:p>
        <a:p>
          <a:endParaRPr lang="fr-FR" sz="800">
            <a:latin typeface="Montserrat" panose="00000500000000000000" pitchFamily="2" charset="0"/>
          </a:endParaRPr>
        </a:p>
        <a:p>
          <a:r>
            <a:rPr lang="fr-FR" sz="800">
              <a:latin typeface="Montserrat" panose="00000500000000000000" pitchFamily="2" charset="0"/>
            </a:rPr>
            <a:t> outils Réseau ?</a:t>
          </a:r>
        </a:p>
        <a:p>
          <a:endParaRPr lang="fr-FR" sz="800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</dgm:t>
    </dgm:pt>
    <dgm:pt modelId="{28F3370D-FD26-48C1-9A68-514BD89C495C}" type="parTrans" cxnId="{67903052-A478-4EF9-B2D0-6C90DA14F029}">
      <dgm:prSet/>
      <dgm:spPr/>
      <dgm:t>
        <a:bodyPr/>
        <a:lstStyle/>
        <a:p>
          <a:endParaRPr lang="fr-FR"/>
        </a:p>
      </dgm:t>
    </dgm:pt>
    <dgm:pt modelId="{3329C950-1E92-4C59-93B8-EBD16695FE06}" type="sibTrans" cxnId="{67903052-A478-4EF9-B2D0-6C90DA14F029}">
      <dgm:prSet/>
      <dgm:spPr/>
      <dgm:t>
        <a:bodyPr/>
        <a:lstStyle/>
        <a:p>
          <a:endParaRPr lang="fr-FR"/>
        </a:p>
      </dgm:t>
    </dgm:pt>
    <dgm:pt modelId="{A6D87702-9573-4853-99C7-285E86FCF2F1}">
      <dgm:prSet phldrT="[Texte]"/>
      <dgm:spPr/>
      <dgm:t>
        <a:bodyPr/>
        <a:lstStyle/>
        <a:p>
          <a:r>
            <a:rPr lang="fr-FR" b="1">
              <a:latin typeface="Montserrat" panose="00000500000000000000" pitchFamily="2" charset="0"/>
            </a:rPr>
            <a:t>Mise en œuvre</a:t>
          </a:r>
        </a:p>
        <a:p>
          <a:endParaRPr lang="fr-FR">
            <a:latin typeface="Montserrat" panose="00000500000000000000" pitchFamily="2" charset="0"/>
          </a:endParaRPr>
        </a:p>
        <a:p>
          <a:r>
            <a:rPr lang="fr-FR">
              <a:latin typeface="Montserrat" panose="00000500000000000000" pitchFamily="2" charset="0"/>
            </a:rPr>
            <a:t>Spécialiste 1</a:t>
          </a:r>
        </a:p>
        <a:p>
          <a:r>
            <a:rPr lang="fr-FR">
              <a:latin typeface="Montserrat" panose="00000500000000000000" pitchFamily="2" charset="0"/>
            </a:rPr>
            <a:t>Spécialiste 2</a:t>
          </a:r>
        </a:p>
        <a:p>
          <a:r>
            <a:rPr lang="fr-FR">
              <a:latin typeface="Montserrat" panose="00000500000000000000" pitchFamily="2" charset="0"/>
            </a:rPr>
            <a:t>Super-spécialiste</a:t>
          </a: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r>
            <a:rPr lang="fr-FR">
              <a:latin typeface="Montserrat" panose="00000500000000000000" pitchFamily="2" charset="0"/>
            </a:rPr>
            <a:t> </a:t>
          </a:r>
        </a:p>
      </dgm:t>
    </dgm:pt>
    <dgm:pt modelId="{A6F592EB-83C7-415E-B011-58999AA51A80}" type="parTrans" cxnId="{DEF1DD50-C00E-4845-A17D-E8681A8C69E2}">
      <dgm:prSet/>
      <dgm:spPr/>
      <dgm:t>
        <a:bodyPr/>
        <a:lstStyle/>
        <a:p>
          <a:endParaRPr lang="fr-FR"/>
        </a:p>
      </dgm:t>
    </dgm:pt>
    <dgm:pt modelId="{1578156C-B59D-42B8-8048-1B4575CD36EA}" type="sibTrans" cxnId="{DEF1DD50-C00E-4845-A17D-E8681A8C69E2}">
      <dgm:prSet/>
      <dgm:spPr/>
      <dgm:t>
        <a:bodyPr/>
        <a:lstStyle/>
        <a:p>
          <a:endParaRPr lang="fr-FR"/>
        </a:p>
      </dgm:t>
    </dgm:pt>
    <dgm:pt modelId="{D1165C28-BAF7-4061-85BD-3E423CA0B859}">
      <dgm:prSet phldrT="[Texte]"/>
      <dgm:spPr/>
      <dgm:t>
        <a:bodyPr/>
        <a:lstStyle/>
        <a:p>
          <a:r>
            <a:rPr lang="fr-FR" b="1">
              <a:latin typeface="Montserrat" panose="00000500000000000000" pitchFamily="2" charset="0"/>
            </a:rPr>
            <a:t>Suivi</a:t>
          </a:r>
        </a:p>
        <a:p>
          <a:r>
            <a:rPr lang="fr-FR" b="1">
              <a:latin typeface="Montserrat" panose="00000500000000000000" pitchFamily="2" charset="0"/>
            </a:rPr>
            <a:t>Evaluation</a:t>
          </a:r>
        </a:p>
        <a:p>
          <a:endParaRPr lang="fr-FR">
            <a:latin typeface="Montserrat" panose="00000500000000000000" pitchFamily="2" charset="0"/>
          </a:endParaRPr>
        </a:p>
        <a:p>
          <a:r>
            <a:rPr lang="fr-FR">
              <a:latin typeface="Montserrat" panose="00000500000000000000" pitchFamily="2" charset="0"/>
            </a:rPr>
            <a:t>Généraliste</a:t>
          </a:r>
        </a:p>
        <a:p>
          <a:r>
            <a:rPr lang="fr-FR">
              <a:latin typeface="Montserrat" panose="00000500000000000000" pitchFamily="2" charset="0"/>
            </a:rPr>
            <a:t>Spécialiste </a:t>
          </a:r>
        </a:p>
        <a:p>
          <a:r>
            <a:rPr lang="fr-FR">
              <a:latin typeface="Montserrat" panose="00000500000000000000" pitchFamily="2" charset="0"/>
            </a:rPr>
            <a:t>Super spécialiste</a:t>
          </a: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</dgm:t>
    </dgm:pt>
    <dgm:pt modelId="{56601764-1A0C-440E-98DE-E191C0EED97F}" type="parTrans" cxnId="{5E0682E3-6BBE-4AD0-80C0-12D627B5EB82}">
      <dgm:prSet/>
      <dgm:spPr/>
      <dgm:t>
        <a:bodyPr/>
        <a:lstStyle/>
        <a:p>
          <a:endParaRPr lang="fr-FR"/>
        </a:p>
      </dgm:t>
    </dgm:pt>
    <dgm:pt modelId="{1B8CA74E-2BEC-488C-B595-9661E7C41977}" type="sibTrans" cxnId="{5E0682E3-6BBE-4AD0-80C0-12D627B5EB82}">
      <dgm:prSet/>
      <dgm:spPr/>
      <dgm:t>
        <a:bodyPr/>
        <a:lstStyle/>
        <a:p>
          <a:endParaRPr lang="fr-FR"/>
        </a:p>
      </dgm:t>
    </dgm:pt>
    <dgm:pt modelId="{3D1D7B37-004A-499B-A573-77584C902994}" type="pres">
      <dgm:prSet presAssocID="{991510CC-2E66-4AE7-8F96-EA386608AA70}" presName="CompostProcess" presStyleCnt="0">
        <dgm:presLayoutVars>
          <dgm:dir/>
          <dgm:resizeHandles val="exact"/>
        </dgm:presLayoutVars>
      </dgm:prSet>
      <dgm:spPr/>
    </dgm:pt>
    <dgm:pt modelId="{359DAE07-97D6-4101-B283-7A2AC5B49A88}" type="pres">
      <dgm:prSet presAssocID="{991510CC-2E66-4AE7-8F96-EA386608AA70}" presName="arrow" presStyleLbl="bgShp" presStyleIdx="0" presStyleCnt="1" custScaleX="117647" custLinFactNeighborX="898"/>
      <dgm:spPr>
        <a:solidFill>
          <a:srgbClr val="FFCE00"/>
        </a:solidFill>
        <a:ln>
          <a:solidFill>
            <a:srgbClr val="FFCE00"/>
          </a:solidFill>
        </a:ln>
      </dgm:spPr>
    </dgm:pt>
    <dgm:pt modelId="{0E4E547F-C03E-4606-9E6B-5DB64CE02F7A}" type="pres">
      <dgm:prSet presAssocID="{991510CC-2E66-4AE7-8F96-EA386608AA70}" presName="linearProcess" presStyleCnt="0"/>
      <dgm:spPr/>
    </dgm:pt>
    <dgm:pt modelId="{CF6A3133-6739-44B9-A956-82079D489B00}" type="pres">
      <dgm:prSet presAssocID="{24A5DBCE-7205-48FE-949B-890F50CCD687}" presName="textNode" presStyleLbl="node1" presStyleIdx="0" presStyleCnt="4" custScaleX="41269" custLinFactX="-7415" custLinFactNeighborX="-100000" custLinFactNeighborY="-4131">
        <dgm:presLayoutVars>
          <dgm:bulletEnabled val="1"/>
        </dgm:presLayoutVars>
      </dgm:prSet>
      <dgm:spPr/>
    </dgm:pt>
    <dgm:pt modelId="{AA5B4CDE-F055-4715-95DF-8398402E4283}" type="pres">
      <dgm:prSet presAssocID="{314B5CF0-65A9-409C-AA6C-394B2B963DD0}" presName="sibTrans" presStyleCnt="0"/>
      <dgm:spPr/>
    </dgm:pt>
    <dgm:pt modelId="{56CF7514-7B66-4BB3-B57F-88B5729D4934}" type="pres">
      <dgm:prSet presAssocID="{C3296231-1E7B-4266-B102-8C68276CB10F}" presName="textNode" presStyleLbl="node1" presStyleIdx="1" presStyleCnt="4" custScaleX="50392" custLinFactX="-8005" custLinFactNeighborX="-100000" custLinFactNeighborY="-3559">
        <dgm:presLayoutVars>
          <dgm:bulletEnabled val="1"/>
        </dgm:presLayoutVars>
      </dgm:prSet>
      <dgm:spPr/>
    </dgm:pt>
    <dgm:pt modelId="{A83D61A3-FCD4-4B0B-8D18-74E0EDD6FE34}" type="pres">
      <dgm:prSet presAssocID="{3329C950-1E92-4C59-93B8-EBD16695FE06}" presName="sibTrans" presStyleCnt="0"/>
      <dgm:spPr/>
    </dgm:pt>
    <dgm:pt modelId="{D9013AC3-B46E-41A4-9CE3-41CC240E20C8}" type="pres">
      <dgm:prSet presAssocID="{A6D87702-9573-4853-99C7-285E86FCF2F1}" presName="textNode" presStyleLbl="node1" presStyleIdx="2" presStyleCnt="4" custScaleX="100461" custLinFactX="-10400" custLinFactNeighborX="-100000" custLinFactNeighborY="-2837">
        <dgm:presLayoutVars>
          <dgm:bulletEnabled val="1"/>
        </dgm:presLayoutVars>
      </dgm:prSet>
      <dgm:spPr/>
    </dgm:pt>
    <dgm:pt modelId="{DF489552-E6CC-441F-8148-8DB4C68EBEF0}" type="pres">
      <dgm:prSet presAssocID="{1578156C-B59D-42B8-8048-1B4575CD36EA}" presName="sibTrans" presStyleCnt="0"/>
      <dgm:spPr/>
    </dgm:pt>
    <dgm:pt modelId="{AEB32B7E-2D15-48ED-9986-42269C15D705}" type="pres">
      <dgm:prSet presAssocID="{D1165C28-BAF7-4061-85BD-3E423CA0B859}" presName="textNode" presStyleLbl="node1" presStyleIdx="3" presStyleCnt="4" custScaleX="45603" custLinFactX="-11381" custLinFactNeighborX="-100000" custLinFactNeighborY="-2837">
        <dgm:presLayoutVars>
          <dgm:bulletEnabled val="1"/>
        </dgm:presLayoutVars>
      </dgm:prSet>
      <dgm:spPr/>
    </dgm:pt>
  </dgm:ptLst>
  <dgm:cxnLst>
    <dgm:cxn modelId="{3C627A21-23CD-4F20-93AE-82757779EA38}" type="presOf" srcId="{A6D87702-9573-4853-99C7-285E86FCF2F1}" destId="{D9013AC3-B46E-41A4-9CE3-41CC240E20C8}" srcOrd="0" destOrd="0" presId="urn:microsoft.com/office/officeart/2005/8/layout/hProcess9"/>
    <dgm:cxn modelId="{5501AA5E-A6B1-4FAD-87CC-010285A1B794}" type="presOf" srcId="{991510CC-2E66-4AE7-8F96-EA386608AA70}" destId="{3D1D7B37-004A-499B-A573-77584C902994}" srcOrd="0" destOrd="0" presId="urn:microsoft.com/office/officeart/2005/8/layout/hProcess9"/>
    <dgm:cxn modelId="{DEF1DD50-C00E-4845-A17D-E8681A8C69E2}" srcId="{991510CC-2E66-4AE7-8F96-EA386608AA70}" destId="{A6D87702-9573-4853-99C7-285E86FCF2F1}" srcOrd="2" destOrd="0" parTransId="{A6F592EB-83C7-415E-B011-58999AA51A80}" sibTransId="{1578156C-B59D-42B8-8048-1B4575CD36EA}"/>
    <dgm:cxn modelId="{67903052-A478-4EF9-B2D0-6C90DA14F029}" srcId="{991510CC-2E66-4AE7-8F96-EA386608AA70}" destId="{C3296231-1E7B-4266-B102-8C68276CB10F}" srcOrd="1" destOrd="0" parTransId="{28F3370D-FD26-48C1-9A68-514BD89C495C}" sibTransId="{3329C950-1E92-4C59-93B8-EBD16695FE06}"/>
    <dgm:cxn modelId="{33E6A854-767D-4C08-AA4A-A39DB8C22BBC}" srcId="{991510CC-2E66-4AE7-8F96-EA386608AA70}" destId="{24A5DBCE-7205-48FE-949B-890F50CCD687}" srcOrd="0" destOrd="0" parTransId="{E3B6F559-C47E-431E-B82F-C7FA329A2A42}" sibTransId="{314B5CF0-65A9-409C-AA6C-394B2B963DD0}"/>
    <dgm:cxn modelId="{3582A59D-694E-4BB4-B85B-56164E393153}" type="presOf" srcId="{24A5DBCE-7205-48FE-949B-890F50CCD687}" destId="{CF6A3133-6739-44B9-A956-82079D489B00}" srcOrd="0" destOrd="0" presId="urn:microsoft.com/office/officeart/2005/8/layout/hProcess9"/>
    <dgm:cxn modelId="{C346C6B7-2328-4E4C-86C7-10758D18EE5A}" type="presOf" srcId="{C3296231-1E7B-4266-B102-8C68276CB10F}" destId="{56CF7514-7B66-4BB3-B57F-88B5729D4934}" srcOrd="0" destOrd="0" presId="urn:microsoft.com/office/officeart/2005/8/layout/hProcess9"/>
    <dgm:cxn modelId="{5E0682E3-6BBE-4AD0-80C0-12D627B5EB82}" srcId="{991510CC-2E66-4AE7-8F96-EA386608AA70}" destId="{D1165C28-BAF7-4061-85BD-3E423CA0B859}" srcOrd="3" destOrd="0" parTransId="{56601764-1A0C-440E-98DE-E191C0EED97F}" sibTransId="{1B8CA74E-2BEC-488C-B595-9661E7C41977}"/>
    <dgm:cxn modelId="{EB4E79EE-A04F-47DC-BF02-DB3B03CB7007}" type="presOf" srcId="{D1165C28-BAF7-4061-85BD-3E423CA0B859}" destId="{AEB32B7E-2D15-48ED-9986-42269C15D705}" srcOrd="0" destOrd="0" presId="urn:microsoft.com/office/officeart/2005/8/layout/hProcess9"/>
    <dgm:cxn modelId="{2BF9ADF9-4080-4621-BA41-FF0FE9B2F6D5}" type="presParOf" srcId="{3D1D7B37-004A-499B-A573-77584C902994}" destId="{359DAE07-97D6-4101-B283-7A2AC5B49A88}" srcOrd="0" destOrd="0" presId="urn:microsoft.com/office/officeart/2005/8/layout/hProcess9"/>
    <dgm:cxn modelId="{3730BA6E-5A4D-40D1-8079-9BCECD88DA25}" type="presParOf" srcId="{3D1D7B37-004A-499B-A573-77584C902994}" destId="{0E4E547F-C03E-4606-9E6B-5DB64CE02F7A}" srcOrd="1" destOrd="0" presId="urn:microsoft.com/office/officeart/2005/8/layout/hProcess9"/>
    <dgm:cxn modelId="{982311C2-A219-4508-A2C4-0FFC0B657C1B}" type="presParOf" srcId="{0E4E547F-C03E-4606-9E6B-5DB64CE02F7A}" destId="{CF6A3133-6739-44B9-A956-82079D489B00}" srcOrd="0" destOrd="0" presId="urn:microsoft.com/office/officeart/2005/8/layout/hProcess9"/>
    <dgm:cxn modelId="{0DEC9533-BABD-44F1-B359-248158094082}" type="presParOf" srcId="{0E4E547F-C03E-4606-9E6B-5DB64CE02F7A}" destId="{AA5B4CDE-F055-4715-95DF-8398402E4283}" srcOrd="1" destOrd="0" presId="urn:microsoft.com/office/officeart/2005/8/layout/hProcess9"/>
    <dgm:cxn modelId="{96AA4FF9-3811-437A-89A6-A2970C0EA31C}" type="presParOf" srcId="{0E4E547F-C03E-4606-9E6B-5DB64CE02F7A}" destId="{56CF7514-7B66-4BB3-B57F-88B5729D4934}" srcOrd="2" destOrd="0" presId="urn:microsoft.com/office/officeart/2005/8/layout/hProcess9"/>
    <dgm:cxn modelId="{D56F2ACE-76E0-417A-9B8D-D4B854F02F97}" type="presParOf" srcId="{0E4E547F-C03E-4606-9E6B-5DB64CE02F7A}" destId="{A83D61A3-FCD4-4B0B-8D18-74E0EDD6FE34}" srcOrd="3" destOrd="0" presId="urn:microsoft.com/office/officeart/2005/8/layout/hProcess9"/>
    <dgm:cxn modelId="{B4C2FEB8-A56A-4E4C-941F-12F1BE7CAEC3}" type="presParOf" srcId="{0E4E547F-C03E-4606-9E6B-5DB64CE02F7A}" destId="{D9013AC3-B46E-41A4-9CE3-41CC240E20C8}" srcOrd="4" destOrd="0" presId="urn:microsoft.com/office/officeart/2005/8/layout/hProcess9"/>
    <dgm:cxn modelId="{E77FC7A9-C3C4-45BC-80C2-6F7542674915}" type="presParOf" srcId="{0E4E547F-C03E-4606-9E6B-5DB64CE02F7A}" destId="{DF489552-E6CC-441F-8148-8DB4C68EBEF0}" srcOrd="5" destOrd="0" presId="urn:microsoft.com/office/officeart/2005/8/layout/hProcess9"/>
    <dgm:cxn modelId="{719B88F1-2844-43D1-BDE5-AB63E8121BBD}" type="presParOf" srcId="{0E4E547F-C03E-4606-9E6B-5DB64CE02F7A}" destId="{AEB32B7E-2D15-48ED-9986-42269C15D7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510CC-2E66-4AE7-8F96-EA386608AA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A5DBCE-7205-48FE-949B-890F50CCD687}">
      <dgm:prSet phldrT="[Texte]" custT="1"/>
      <dgm:spPr>
        <a:solidFill>
          <a:srgbClr val="05DA96"/>
        </a:solidFill>
      </dgm:spPr>
      <dgm:t>
        <a:bodyPr/>
        <a:lstStyle/>
        <a:p>
          <a:r>
            <a:rPr lang="fr-FR" sz="1200" b="1">
              <a:latin typeface="Montserrat" panose="00000500000000000000" pitchFamily="2" charset="0"/>
            </a:rPr>
            <a:t>Préparation</a:t>
          </a:r>
        </a:p>
        <a:p>
          <a:r>
            <a:rPr lang="fr-FR" sz="1000" b="1">
              <a:latin typeface="Montserrat" panose="00000500000000000000" pitchFamily="2" charset="0"/>
            </a:rPr>
            <a:t>grille de diagnostic</a:t>
          </a:r>
        </a:p>
        <a:p>
          <a:endParaRPr lang="fr-FR" sz="1000" b="1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</dgm:t>
    </dgm:pt>
    <dgm:pt modelId="{E3B6F559-C47E-431E-B82F-C7FA329A2A42}" type="parTrans" cxnId="{33E6A854-767D-4C08-AA4A-A39DB8C22BBC}">
      <dgm:prSet/>
      <dgm:spPr/>
      <dgm:t>
        <a:bodyPr/>
        <a:lstStyle/>
        <a:p>
          <a:endParaRPr lang="fr-FR"/>
        </a:p>
      </dgm:t>
    </dgm:pt>
    <dgm:pt modelId="{314B5CF0-65A9-409C-AA6C-394B2B963DD0}" type="sibTrans" cxnId="{33E6A854-767D-4C08-AA4A-A39DB8C22BBC}">
      <dgm:prSet/>
      <dgm:spPr/>
      <dgm:t>
        <a:bodyPr/>
        <a:lstStyle/>
        <a:p>
          <a:endParaRPr lang="fr-FR"/>
        </a:p>
      </dgm:t>
    </dgm:pt>
    <dgm:pt modelId="{C3296231-1E7B-4266-B102-8C68276CB10F}">
      <dgm:prSet phldrT="[Texte]" custT="1"/>
      <dgm:spPr>
        <a:solidFill>
          <a:srgbClr val="05DA96"/>
        </a:solidFill>
      </dgm:spPr>
      <dgm:t>
        <a:bodyPr/>
        <a:lstStyle/>
        <a:p>
          <a:endParaRPr lang="fr-FR" sz="800" b="1">
            <a:latin typeface="Montserrat" panose="00000500000000000000" pitchFamily="2" charset="0"/>
          </a:endParaRPr>
        </a:p>
        <a:p>
          <a:r>
            <a:rPr lang="fr-FR" sz="1200" b="1">
              <a:latin typeface="Montserrat" panose="00000500000000000000" pitchFamily="2" charset="0"/>
            </a:rPr>
            <a:t>Diagnostic</a:t>
          </a:r>
        </a:p>
        <a:p>
          <a:endParaRPr lang="fr-FR" sz="1200" b="1">
            <a:latin typeface="Montserrat" panose="00000500000000000000" pitchFamily="2" charset="0"/>
          </a:endParaRPr>
        </a:p>
        <a:p>
          <a:endParaRPr lang="fr-FR" sz="1200" b="1">
            <a:latin typeface="Montserrat" panose="00000500000000000000" pitchFamily="2" charset="0"/>
          </a:endParaRPr>
        </a:p>
        <a:p>
          <a:endParaRPr lang="fr-FR" sz="800" b="1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</dgm:t>
    </dgm:pt>
    <dgm:pt modelId="{28F3370D-FD26-48C1-9A68-514BD89C495C}" type="parTrans" cxnId="{67903052-A478-4EF9-B2D0-6C90DA14F029}">
      <dgm:prSet/>
      <dgm:spPr/>
      <dgm:t>
        <a:bodyPr/>
        <a:lstStyle/>
        <a:p>
          <a:endParaRPr lang="fr-FR"/>
        </a:p>
      </dgm:t>
    </dgm:pt>
    <dgm:pt modelId="{3329C950-1E92-4C59-93B8-EBD16695FE06}" type="sibTrans" cxnId="{67903052-A478-4EF9-B2D0-6C90DA14F029}">
      <dgm:prSet/>
      <dgm:spPr/>
      <dgm:t>
        <a:bodyPr/>
        <a:lstStyle/>
        <a:p>
          <a:endParaRPr lang="fr-FR"/>
        </a:p>
      </dgm:t>
    </dgm:pt>
    <dgm:pt modelId="{A6D87702-9573-4853-99C7-285E86FCF2F1}">
      <dgm:prSet phldrT="[Texte]"/>
      <dgm:spPr/>
      <dgm:t>
        <a:bodyPr/>
        <a:lstStyle/>
        <a:p>
          <a:r>
            <a:rPr lang="fr-FR" b="1">
              <a:latin typeface="Montserrat" panose="00000500000000000000" pitchFamily="2" charset="0"/>
            </a:rPr>
            <a:t>Mise en œuvre</a:t>
          </a: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r>
            <a:rPr lang="fr-FR">
              <a:latin typeface="Montserrat" panose="00000500000000000000" pitchFamily="2" charset="0"/>
            </a:rPr>
            <a:t> </a:t>
          </a:r>
        </a:p>
      </dgm:t>
    </dgm:pt>
    <dgm:pt modelId="{A6F592EB-83C7-415E-B011-58999AA51A80}" type="parTrans" cxnId="{DEF1DD50-C00E-4845-A17D-E8681A8C69E2}">
      <dgm:prSet/>
      <dgm:spPr/>
      <dgm:t>
        <a:bodyPr/>
        <a:lstStyle/>
        <a:p>
          <a:endParaRPr lang="fr-FR"/>
        </a:p>
      </dgm:t>
    </dgm:pt>
    <dgm:pt modelId="{1578156C-B59D-42B8-8048-1B4575CD36EA}" type="sibTrans" cxnId="{DEF1DD50-C00E-4845-A17D-E8681A8C69E2}">
      <dgm:prSet/>
      <dgm:spPr/>
      <dgm:t>
        <a:bodyPr/>
        <a:lstStyle/>
        <a:p>
          <a:endParaRPr lang="fr-FR"/>
        </a:p>
      </dgm:t>
    </dgm:pt>
    <dgm:pt modelId="{D1165C28-BAF7-4061-85BD-3E423CA0B859}">
      <dgm:prSet phldrT="[Texte]"/>
      <dgm:spPr/>
      <dgm:t>
        <a:bodyPr/>
        <a:lstStyle/>
        <a:p>
          <a:r>
            <a:rPr lang="fr-FR" b="1">
              <a:latin typeface="Montserrat" panose="00000500000000000000" pitchFamily="2" charset="0"/>
            </a:rPr>
            <a:t>Suivi</a:t>
          </a:r>
        </a:p>
        <a:p>
          <a:r>
            <a:rPr lang="fr-FR" b="1">
              <a:latin typeface="Montserrat" panose="00000500000000000000" pitchFamily="2" charset="0"/>
            </a:rPr>
            <a:t>Evaluation</a:t>
          </a: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</dgm:t>
    </dgm:pt>
    <dgm:pt modelId="{56601764-1A0C-440E-98DE-E191C0EED97F}" type="parTrans" cxnId="{5E0682E3-6BBE-4AD0-80C0-12D627B5EB82}">
      <dgm:prSet/>
      <dgm:spPr/>
      <dgm:t>
        <a:bodyPr/>
        <a:lstStyle/>
        <a:p>
          <a:endParaRPr lang="fr-FR"/>
        </a:p>
      </dgm:t>
    </dgm:pt>
    <dgm:pt modelId="{1B8CA74E-2BEC-488C-B595-9661E7C41977}" type="sibTrans" cxnId="{5E0682E3-6BBE-4AD0-80C0-12D627B5EB82}">
      <dgm:prSet/>
      <dgm:spPr/>
      <dgm:t>
        <a:bodyPr/>
        <a:lstStyle/>
        <a:p>
          <a:endParaRPr lang="fr-FR"/>
        </a:p>
      </dgm:t>
    </dgm:pt>
    <dgm:pt modelId="{3D1D7B37-004A-499B-A573-77584C902994}" type="pres">
      <dgm:prSet presAssocID="{991510CC-2E66-4AE7-8F96-EA386608AA70}" presName="CompostProcess" presStyleCnt="0">
        <dgm:presLayoutVars>
          <dgm:dir/>
          <dgm:resizeHandles val="exact"/>
        </dgm:presLayoutVars>
      </dgm:prSet>
      <dgm:spPr/>
    </dgm:pt>
    <dgm:pt modelId="{359DAE07-97D6-4101-B283-7A2AC5B49A88}" type="pres">
      <dgm:prSet presAssocID="{991510CC-2E66-4AE7-8F96-EA386608AA70}" presName="arrow" presStyleLbl="bgShp" presStyleIdx="0" presStyleCnt="1" custScaleX="117647" custLinFactNeighborX="898"/>
      <dgm:spPr>
        <a:solidFill>
          <a:srgbClr val="FFCE00"/>
        </a:solidFill>
        <a:ln>
          <a:solidFill>
            <a:srgbClr val="FFCE00"/>
          </a:solidFill>
        </a:ln>
      </dgm:spPr>
    </dgm:pt>
    <dgm:pt modelId="{0E4E547F-C03E-4606-9E6B-5DB64CE02F7A}" type="pres">
      <dgm:prSet presAssocID="{991510CC-2E66-4AE7-8F96-EA386608AA70}" presName="linearProcess" presStyleCnt="0"/>
      <dgm:spPr/>
    </dgm:pt>
    <dgm:pt modelId="{CF6A3133-6739-44B9-A956-82079D489B00}" type="pres">
      <dgm:prSet presAssocID="{24A5DBCE-7205-48FE-949B-890F50CCD687}" presName="textNode" presStyleLbl="node1" presStyleIdx="0" presStyleCnt="4" custScaleX="41269" custLinFactX="-7415" custLinFactNeighborX="-100000" custLinFactNeighborY="-4131">
        <dgm:presLayoutVars>
          <dgm:bulletEnabled val="1"/>
        </dgm:presLayoutVars>
      </dgm:prSet>
      <dgm:spPr/>
    </dgm:pt>
    <dgm:pt modelId="{AA5B4CDE-F055-4715-95DF-8398402E4283}" type="pres">
      <dgm:prSet presAssocID="{314B5CF0-65A9-409C-AA6C-394B2B963DD0}" presName="sibTrans" presStyleCnt="0"/>
      <dgm:spPr/>
    </dgm:pt>
    <dgm:pt modelId="{56CF7514-7B66-4BB3-B57F-88B5729D4934}" type="pres">
      <dgm:prSet presAssocID="{C3296231-1E7B-4266-B102-8C68276CB10F}" presName="textNode" presStyleLbl="node1" presStyleIdx="1" presStyleCnt="4" custScaleX="50392" custLinFactX="-6842" custLinFactNeighborX="-100000" custLinFactNeighborY="-2517">
        <dgm:presLayoutVars>
          <dgm:bulletEnabled val="1"/>
        </dgm:presLayoutVars>
      </dgm:prSet>
      <dgm:spPr/>
    </dgm:pt>
    <dgm:pt modelId="{A83D61A3-FCD4-4B0B-8D18-74E0EDD6FE34}" type="pres">
      <dgm:prSet presAssocID="{3329C950-1E92-4C59-93B8-EBD16695FE06}" presName="sibTrans" presStyleCnt="0"/>
      <dgm:spPr/>
    </dgm:pt>
    <dgm:pt modelId="{D9013AC3-B46E-41A4-9CE3-41CC240E20C8}" type="pres">
      <dgm:prSet presAssocID="{A6D87702-9573-4853-99C7-285E86FCF2F1}" presName="textNode" presStyleLbl="node1" presStyleIdx="2" presStyleCnt="4" custScaleX="100461" custLinFactX="-10400" custLinFactNeighborX="-100000" custLinFactNeighborY="-2837">
        <dgm:presLayoutVars>
          <dgm:bulletEnabled val="1"/>
        </dgm:presLayoutVars>
      </dgm:prSet>
      <dgm:spPr/>
    </dgm:pt>
    <dgm:pt modelId="{DF489552-E6CC-441F-8148-8DB4C68EBEF0}" type="pres">
      <dgm:prSet presAssocID="{1578156C-B59D-42B8-8048-1B4575CD36EA}" presName="sibTrans" presStyleCnt="0"/>
      <dgm:spPr/>
    </dgm:pt>
    <dgm:pt modelId="{AEB32B7E-2D15-48ED-9986-42269C15D705}" type="pres">
      <dgm:prSet presAssocID="{D1165C28-BAF7-4061-85BD-3E423CA0B859}" presName="textNode" presStyleLbl="node1" presStyleIdx="3" presStyleCnt="4" custScaleX="45603" custLinFactX="-11381" custLinFactNeighborX="-100000" custLinFactNeighborY="-2837">
        <dgm:presLayoutVars>
          <dgm:bulletEnabled val="1"/>
        </dgm:presLayoutVars>
      </dgm:prSet>
      <dgm:spPr/>
    </dgm:pt>
  </dgm:ptLst>
  <dgm:cxnLst>
    <dgm:cxn modelId="{3C627A21-23CD-4F20-93AE-82757779EA38}" type="presOf" srcId="{A6D87702-9573-4853-99C7-285E86FCF2F1}" destId="{D9013AC3-B46E-41A4-9CE3-41CC240E20C8}" srcOrd="0" destOrd="0" presId="urn:microsoft.com/office/officeart/2005/8/layout/hProcess9"/>
    <dgm:cxn modelId="{5501AA5E-A6B1-4FAD-87CC-010285A1B794}" type="presOf" srcId="{991510CC-2E66-4AE7-8F96-EA386608AA70}" destId="{3D1D7B37-004A-499B-A573-77584C902994}" srcOrd="0" destOrd="0" presId="urn:microsoft.com/office/officeart/2005/8/layout/hProcess9"/>
    <dgm:cxn modelId="{DEF1DD50-C00E-4845-A17D-E8681A8C69E2}" srcId="{991510CC-2E66-4AE7-8F96-EA386608AA70}" destId="{A6D87702-9573-4853-99C7-285E86FCF2F1}" srcOrd="2" destOrd="0" parTransId="{A6F592EB-83C7-415E-B011-58999AA51A80}" sibTransId="{1578156C-B59D-42B8-8048-1B4575CD36EA}"/>
    <dgm:cxn modelId="{67903052-A478-4EF9-B2D0-6C90DA14F029}" srcId="{991510CC-2E66-4AE7-8F96-EA386608AA70}" destId="{C3296231-1E7B-4266-B102-8C68276CB10F}" srcOrd="1" destOrd="0" parTransId="{28F3370D-FD26-48C1-9A68-514BD89C495C}" sibTransId="{3329C950-1E92-4C59-93B8-EBD16695FE06}"/>
    <dgm:cxn modelId="{33E6A854-767D-4C08-AA4A-A39DB8C22BBC}" srcId="{991510CC-2E66-4AE7-8F96-EA386608AA70}" destId="{24A5DBCE-7205-48FE-949B-890F50CCD687}" srcOrd="0" destOrd="0" parTransId="{E3B6F559-C47E-431E-B82F-C7FA329A2A42}" sibTransId="{314B5CF0-65A9-409C-AA6C-394B2B963DD0}"/>
    <dgm:cxn modelId="{3582A59D-694E-4BB4-B85B-56164E393153}" type="presOf" srcId="{24A5DBCE-7205-48FE-949B-890F50CCD687}" destId="{CF6A3133-6739-44B9-A956-82079D489B00}" srcOrd="0" destOrd="0" presId="urn:microsoft.com/office/officeart/2005/8/layout/hProcess9"/>
    <dgm:cxn modelId="{C346C6B7-2328-4E4C-86C7-10758D18EE5A}" type="presOf" srcId="{C3296231-1E7B-4266-B102-8C68276CB10F}" destId="{56CF7514-7B66-4BB3-B57F-88B5729D4934}" srcOrd="0" destOrd="0" presId="urn:microsoft.com/office/officeart/2005/8/layout/hProcess9"/>
    <dgm:cxn modelId="{5E0682E3-6BBE-4AD0-80C0-12D627B5EB82}" srcId="{991510CC-2E66-4AE7-8F96-EA386608AA70}" destId="{D1165C28-BAF7-4061-85BD-3E423CA0B859}" srcOrd="3" destOrd="0" parTransId="{56601764-1A0C-440E-98DE-E191C0EED97F}" sibTransId="{1B8CA74E-2BEC-488C-B595-9661E7C41977}"/>
    <dgm:cxn modelId="{EB4E79EE-A04F-47DC-BF02-DB3B03CB7007}" type="presOf" srcId="{D1165C28-BAF7-4061-85BD-3E423CA0B859}" destId="{AEB32B7E-2D15-48ED-9986-42269C15D705}" srcOrd="0" destOrd="0" presId="urn:microsoft.com/office/officeart/2005/8/layout/hProcess9"/>
    <dgm:cxn modelId="{2BF9ADF9-4080-4621-BA41-FF0FE9B2F6D5}" type="presParOf" srcId="{3D1D7B37-004A-499B-A573-77584C902994}" destId="{359DAE07-97D6-4101-B283-7A2AC5B49A88}" srcOrd="0" destOrd="0" presId="urn:microsoft.com/office/officeart/2005/8/layout/hProcess9"/>
    <dgm:cxn modelId="{3730BA6E-5A4D-40D1-8079-9BCECD88DA25}" type="presParOf" srcId="{3D1D7B37-004A-499B-A573-77584C902994}" destId="{0E4E547F-C03E-4606-9E6B-5DB64CE02F7A}" srcOrd="1" destOrd="0" presId="urn:microsoft.com/office/officeart/2005/8/layout/hProcess9"/>
    <dgm:cxn modelId="{982311C2-A219-4508-A2C4-0FFC0B657C1B}" type="presParOf" srcId="{0E4E547F-C03E-4606-9E6B-5DB64CE02F7A}" destId="{CF6A3133-6739-44B9-A956-82079D489B00}" srcOrd="0" destOrd="0" presId="urn:microsoft.com/office/officeart/2005/8/layout/hProcess9"/>
    <dgm:cxn modelId="{0DEC9533-BABD-44F1-B359-248158094082}" type="presParOf" srcId="{0E4E547F-C03E-4606-9E6B-5DB64CE02F7A}" destId="{AA5B4CDE-F055-4715-95DF-8398402E4283}" srcOrd="1" destOrd="0" presId="urn:microsoft.com/office/officeart/2005/8/layout/hProcess9"/>
    <dgm:cxn modelId="{96AA4FF9-3811-437A-89A6-A2970C0EA31C}" type="presParOf" srcId="{0E4E547F-C03E-4606-9E6B-5DB64CE02F7A}" destId="{56CF7514-7B66-4BB3-B57F-88B5729D4934}" srcOrd="2" destOrd="0" presId="urn:microsoft.com/office/officeart/2005/8/layout/hProcess9"/>
    <dgm:cxn modelId="{D56F2ACE-76E0-417A-9B8D-D4B854F02F97}" type="presParOf" srcId="{0E4E547F-C03E-4606-9E6B-5DB64CE02F7A}" destId="{A83D61A3-FCD4-4B0B-8D18-74E0EDD6FE34}" srcOrd="3" destOrd="0" presId="urn:microsoft.com/office/officeart/2005/8/layout/hProcess9"/>
    <dgm:cxn modelId="{B4C2FEB8-A56A-4E4C-941F-12F1BE7CAEC3}" type="presParOf" srcId="{0E4E547F-C03E-4606-9E6B-5DB64CE02F7A}" destId="{D9013AC3-B46E-41A4-9CE3-41CC240E20C8}" srcOrd="4" destOrd="0" presId="urn:microsoft.com/office/officeart/2005/8/layout/hProcess9"/>
    <dgm:cxn modelId="{E77FC7A9-C3C4-45BC-80C2-6F7542674915}" type="presParOf" srcId="{0E4E547F-C03E-4606-9E6B-5DB64CE02F7A}" destId="{DF489552-E6CC-441F-8148-8DB4C68EBEF0}" srcOrd="5" destOrd="0" presId="urn:microsoft.com/office/officeart/2005/8/layout/hProcess9"/>
    <dgm:cxn modelId="{719B88F1-2844-43D1-BDE5-AB63E8121BBD}" type="presParOf" srcId="{0E4E547F-C03E-4606-9E6B-5DB64CE02F7A}" destId="{AEB32B7E-2D15-48ED-9986-42269C15D7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510CC-2E66-4AE7-8F96-EA386608AA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A5DBCE-7205-48FE-949B-890F50CCD687}">
      <dgm:prSet phldrT="[Texte]" custT="1"/>
      <dgm:spPr>
        <a:solidFill>
          <a:srgbClr val="05DA96"/>
        </a:solidFill>
      </dgm:spPr>
      <dgm:t>
        <a:bodyPr/>
        <a:lstStyle/>
        <a:p>
          <a:r>
            <a:rPr lang="fr-FR" sz="1200" b="1">
              <a:latin typeface="Montserrat" panose="00000500000000000000" pitchFamily="2" charset="0"/>
            </a:rPr>
            <a:t>Préparation</a:t>
          </a:r>
        </a:p>
        <a:p>
          <a:r>
            <a:rPr lang="fr-FR" sz="1000" b="1">
              <a:latin typeface="Montserrat" panose="00000500000000000000" pitchFamily="2" charset="0"/>
            </a:rPr>
            <a:t>grille de diagnostic</a:t>
          </a:r>
        </a:p>
        <a:p>
          <a:endParaRPr lang="fr-FR" sz="1000" b="1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  <a:p>
          <a:endParaRPr lang="fr-FR" sz="700">
            <a:latin typeface="Montserrat" panose="00000500000000000000" pitchFamily="2" charset="0"/>
          </a:endParaRPr>
        </a:p>
      </dgm:t>
    </dgm:pt>
    <dgm:pt modelId="{E3B6F559-C47E-431E-B82F-C7FA329A2A42}" type="parTrans" cxnId="{33E6A854-767D-4C08-AA4A-A39DB8C22BBC}">
      <dgm:prSet/>
      <dgm:spPr/>
      <dgm:t>
        <a:bodyPr/>
        <a:lstStyle/>
        <a:p>
          <a:endParaRPr lang="fr-FR"/>
        </a:p>
      </dgm:t>
    </dgm:pt>
    <dgm:pt modelId="{314B5CF0-65A9-409C-AA6C-394B2B963DD0}" type="sibTrans" cxnId="{33E6A854-767D-4C08-AA4A-A39DB8C22BBC}">
      <dgm:prSet/>
      <dgm:spPr/>
      <dgm:t>
        <a:bodyPr/>
        <a:lstStyle/>
        <a:p>
          <a:endParaRPr lang="fr-FR"/>
        </a:p>
      </dgm:t>
    </dgm:pt>
    <dgm:pt modelId="{C3296231-1E7B-4266-B102-8C68276CB10F}">
      <dgm:prSet phldrT="[Texte]" custT="1"/>
      <dgm:spPr>
        <a:solidFill>
          <a:srgbClr val="05DA96"/>
        </a:solidFill>
      </dgm:spPr>
      <dgm:t>
        <a:bodyPr/>
        <a:lstStyle/>
        <a:p>
          <a:endParaRPr lang="fr-FR" sz="800" b="1">
            <a:latin typeface="Montserrat" panose="00000500000000000000" pitchFamily="2" charset="0"/>
          </a:endParaRPr>
        </a:p>
        <a:p>
          <a:r>
            <a:rPr lang="fr-FR" sz="1200" b="1">
              <a:latin typeface="Montserrat" panose="00000500000000000000" pitchFamily="2" charset="0"/>
            </a:rPr>
            <a:t>Diagnostic</a:t>
          </a:r>
        </a:p>
        <a:p>
          <a:endParaRPr lang="fr-FR" sz="1200" b="1">
            <a:latin typeface="Montserrat" panose="00000500000000000000" pitchFamily="2" charset="0"/>
          </a:endParaRPr>
        </a:p>
        <a:p>
          <a:endParaRPr lang="fr-FR" sz="1200" b="1">
            <a:latin typeface="Montserrat" panose="00000500000000000000" pitchFamily="2" charset="0"/>
          </a:endParaRPr>
        </a:p>
        <a:p>
          <a:endParaRPr lang="fr-FR" sz="800" b="1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  <a:p>
          <a:endParaRPr lang="fr-FR" sz="800">
            <a:latin typeface="Montserrat" panose="00000500000000000000" pitchFamily="2" charset="0"/>
          </a:endParaRPr>
        </a:p>
      </dgm:t>
    </dgm:pt>
    <dgm:pt modelId="{28F3370D-FD26-48C1-9A68-514BD89C495C}" type="parTrans" cxnId="{67903052-A478-4EF9-B2D0-6C90DA14F029}">
      <dgm:prSet/>
      <dgm:spPr/>
      <dgm:t>
        <a:bodyPr/>
        <a:lstStyle/>
        <a:p>
          <a:endParaRPr lang="fr-FR"/>
        </a:p>
      </dgm:t>
    </dgm:pt>
    <dgm:pt modelId="{3329C950-1E92-4C59-93B8-EBD16695FE06}" type="sibTrans" cxnId="{67903052-A478-4EF9-B2D0-6C90DA14F029}">
      <dgm:prSet/>
      <dgm:spPr/>
      <dgm:t>
        <a:bodyPr/>
        <a:lstStyle/>
        <a:p>
          <a:endParaRPr lang="fr-FR"/>
        </a:p>
      </dgm:t>
    </dgm:pt>
    <dgm:pt modelId="{A6D87702-9573-4853-99C7-285E86FCF2F1}">
      <dgm:prSet phldrT="[Texte]"/>
      <dgm:spPr/>
      <dgm:t>
        <a:bodyPr/>
        <a:lstStyle/>
        <a:p>
          <a:r>
            <a:rPr lang="fr-FR" b="1">
              <a:latin typeface="Montserrat" panose="00000500000000000000" pitchFamily="2" charset="0"/>
            </a:rPr>
            <a:t>Mise en œuvre</a:t>
          </a: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r>
            <a:rPr lang="fr-FR">
              <a:latin typeface="Montserrat" panose="00000500000000000000" pitchFamily="2" charset="0"/>
            </a:rPr>
            <a:t> </a:t>
          </a:r>
        </a:p>
      </dgm:t>
    </dgm:pt>
    <dgm:pt modelId="{A6F592EB-83C7-415E-B011-58999AA51A80}" type="parTrans" cxnId="{DEF1DD50-C00E-4845-A17D-E8681A8C69E2}">
      <dgm:prSet/>
      <dgm:spPr/>
      <dgm:t>
        <a:bodyPr/>
        <a:lstStyle/>
        <a:p>
          <a:endParaRPr lang="fr-FR"/>
        </a:p>
      </dgm:t>
    </dgm:pt>
    <dgm:pt modelId="{1578156C-B59D-42B8-8048-1B4575CD36EA}" type="sibTrans" cxnId="{DEF1DD50-C00E-4845-A17D-E8681A8C69E2}">
      <dgm:prSet/>
      <dgm:spPr/>
      <dgm:t>
        <a:bodyPr/>
        <a:lstStyle/>
        <a:p>
          <a:endParaRPr lang="fr-FR"/>
        </a:p>
      </dgm:t>
    </dgm:pt>
    <dgm:pt modelId="{D1165C28-BAF7-4061-85BD-3E423CA0B859}">
      <dgm:prSet phldrT="[Texte]"/>
      <dgm:spPr/>
      <dgm:t>
        <a:bodyPr/>
        <a:lstStyle/>
        <a:p>
          <a:r>
            <a:rPr lang="fr-FR" b="1">
              <a:latin typeface="Montserrat" panose="00000500000000000000" pitchFamily="2" charset="0"/>
            </a:rPr>
            <a:t>Suivi</a:t>
          </a:r>
        </a:p>
        <a:p>
          <a:r>
            <a:rPr lang="fr-FR" b="1">
              <a:latin typeface="Montserrat" panose="00000500000000000000" pitchFamily="2" charset="0"/>
            </a:rPr>
            <a:t>Evaluation</a:t>
          </a: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  <a:p>
          <a:endParaRPr lang="fr-FR">
            <a:latin typeface="Montserrat" panose="00000500000000000000" pitchFamily="2" charset="0"/>
          </a:endParaRPr>
        </a:p>
      </dgm:t>
    </dgm:pt>
    <dgm:pt modelId="{56601764-1A0C-440E-98DE-E191C0EED97F}" type="parTrans" cxnId="{5E0682E3-6BBE-4AD0-80C0-12D627B5EB82}">
      <dgm:prSet/>
      <dgm:spPr/>
      <dgm:t>
        <a:bodyPr/>
        <a:lstStyle/>
        <a:p>
          <a:endParaRPr lang="fr-FR"/>
        </a:p>
      </dgm:t>
    </dgm:pt>
    <dgm:pt modelId="{1B8CA74E-2BEC-488C-B595-9661E7C41977}" type="sibTrans" cxnId="{5E0682E3-6BBE-4AD0-80C0-12D627B5EB82}">
      <dgm:prSet/>
      <dgm:spPr/>
      <dgm:t>
        <a:bodyPr/>
        <a:lstStyle/>
        <a:p>
          <a:endParaRPr lang="fr-FR"/>
        </a:p>
      </dgm:t>
    </dgm:pt>
    <dgm:pt modelId="{3D1D7B37-004A-499B-A573-77584C902994}" type="pres">
      <dgm:prSet presAssocID="{991510CC-2E66-4AE7-8F96-EA386608AA70}" presName="CompostProcess" presStyleCnt="0">
        <dgm:presLayoutVars>
          <dgm:dir/>
          <dgm:resizeHandles val="exact"/>
        </dgm:presLayoutVars>
      </dgm:prSet>
      <dgm:spPr/>
    </dgm:pt>
    <dgm:pt modelId="{359DAE07-97D6-4101-B283-7A2AC5B49A88}" type="pres">
      <dgm:prSet presAssocID="{991510CC-2E66-4AE7-8F96-EA386608AA70}" presName="arrow" presStyleLbl="bgShp" presStyleIdx="0" presStyleCnt="1" custScaleX="117647" custLinFactNeighborX="898"/>
      <dgm:spPr>
        <a:solidFill>
          <a:srgbClr val="FFCE00"/>
        </a:solidFill>
        <a:ln>
          <a:solidFill>
            <a:srgbClr val="FFCE00"/>
          </a:solidFill>
        </a:ln>
      </dgm:spPr>
    </dgm:pt>
    <dgm:pt modelId="{0E4E547F-C03E-4606-9E6B-5DB64CE02F7A}" type="pres">
      <dgm:prSet presAssocID="{991510CC-2E66-4AE7-8F96-EA386608AA70}" presName="linearProcess" presStyleCnt="0"/>
      <dgm:spPr/>
    </dgm:pt>
    <dgm:pt modelId="{CF6A3133-6739-44B9-A956-82079D489B00}" type="pres">
      <dgm:prSet presAssocID="{24A5DBCE-7205-48FE-949B-890F50CCD687}" presName="textNode" presStyleLbl="node1" presStyleIdx="0" presStyleCnt="4" custScaleX="41269" custLinFactX="-7415" custLinFactNeighborX="-100000" custLinFactNeighborY="-4131">
        <dgm:presLayoutVars>
          <dgm:bulletEnabled val="1"/>
        </dgm:presLayoutVars>
      </dgm:prSet>
      <dgm:spPr/>
    </dgm:pt>
    <dgm:pt modelId="{AA5B4CDE-F055-4715-95DF-8398402E4283}" type="pres">
      <dgm:prSet presAssocID="{314B5CF0-65A9-409C-AA6C-394B2B963DD0}" presName="sibTrans" presStyleCnt="0"/>
      <dgm:spPr/>
    </dgm:pt>
    <dgm:pt modelId="{56CF7514-7B66-4BB3-B57F-88B5729D4934}" type="pres">
      <dgm:prSet presAssocID="{C3296231-1E7B-4266-B102-8C68276CB10F}" presName="textNode" presStyleLbl="node1" presStyleIdx="1" presStyleCnt="4" custScaleX="50392" custLinFactX="-6842" custLinFactNeighborX="-100000" custLinFactNeighborY="-2517">
        <dgm:presLayoutVars>
          <dgm:bulletEnabled val="1"/>
        </dgm:presLayoutVars>
      </dgm:prSet>
      <dgm:spPr/>
    </dgm:pt>
    <dgm:pt modelId="{A83D61A3-FCD4-4B0B-8D18-74E0EDD6FE34}" type="pres">
      <dgm:prSet presAssocID="{3329C950-1E92-4C59-93B8-EBD16695FE06}" presName="sibTrans" presStyleCnt="0"/>
      <dgm:spPr/>
    </dgm:pt>
    <dgm:pt modelId="{D9013AC3-B46E-41A4-9CE3-41CC240E20C8}" type="pres">
      <dgm:prSet presAssocID="{A6D87702-9573-4853-99C7-285E86FCF2F1}" presName="textNode" presStyleLbl="node1" presStyleIdx="2" presStyleCnt="4" custScaleX="100461" custLinFactX="-10400" custLinFactNeighborX="-100000" custLinFactNeighborY="-2837">
        <dgm:presLayoutVars>
          <dgm:bulletEnabled val="1"/>
        </dgm:presLayoutVars>
      </dgm:prSet>
      <dgm:spPr/>
    </dgm:pt>
    <dgm:pt modelId="{DF489552-E6CC-441F-8148-8DB4C68EBEF0}" type="pres">
      <dgm:prSet presAssocID="{1578156C-B59D-42B8-8048-1B4575CD36EA}" presName="sibTrans" presStyleCnt="0"/>
      <dgm:spPr/>
    </dgm:pt>
    <dgm:pt modelId="{AEB32B7E-2D15-48ED-9986-42269C15D705}" type="pres">
      <dgm:prSet presAssocID="{D1165C28-BAF7-4061-85BD-3E423CA0B859}" presName="textNode" presStyleLbl="node1" presStyleIdx="3" presStyleCnt="4" custScaleX="45603" custLinFactX="-11381" custLinFactNeighborX="-100000" custLinFactNeighborY="-2837">
        <dgm:presLayoutVars>
          <dgm:bulletEnabled val="1"/>
        </dgm:presLayoutVars>
      </dgm:prSet>
      <dgm:spPr/>
    </dgm:pt>
  </dgm:ptLst>
  <dgm:cxnLst>
    <dgm:cxn modelId="{3C627A21-23CD-4F20-93AE-82757779EA38}" type="presOf" srcId="{A6D87702-9573-4853-99C7-285E86FCF2F1}" destId="{D9013AC3-B46E-41A4-9CE3-41CC240E20C8}" srcOrd="0" destOrd="0" presId="urn:microsoft.com/office/officeart/2005/8/layout/hProcess9"/>
    <dgm:cxn modelId="{5501AA5E-A6B1-4FAD-87CC-010285A1B794}" type="presOf" srcId="{991510CC-2E66-4AE7-8F96-EA386608AA70}" destId="{3D1D7B37-004A-499B-A573-77584C902994}" srcOrd="0" destOrd="0" presId="urn:microsoft.com/office/officeart/2005/8/layout/hProcess9"/>
    <dgm:cxn modelId="{DEF1DD50-C00E-4845-A17D-E8681A8C69E2}" srcId="{991510CC-2E66-4AE7-8F96-EA386608AA70}" destId="{A6D87702-9573-4853-99C7-285E86FCF2F1}" srcOrd="2" destOrd="0" parTransId="{A6F592EB-83C7-415E-B011-58999AA51A80}" sibTransId="{1578156C-B59D-42B8-8048-1B4575CD36EA}"/>
    <dgm:cxn modelId="{67903052-A478-4EF9-B2D0-6C90DA14F029}" srcId="{991510CC-2E66-4AE7-8F96-EA386608AA70}" destId="{C3296231-1E7B-4266-B102-8C68276CB10F}" srcOrd="1" destOrd="0" parTransId="{28F3370D-FD26-48C1-9A68-514BD89C495C}" sibTransId="{3329C950-1E92-4C59-93B8-EBD16695FE06}"/>
    <dgm:cxn modelId="{33E6A854-767D-4C08-AA4A-A39DB8C22BBC}" srcId="{991510CC-2E66-4AE7-8F96-EA386608AA70}" destId="{24A5DBCE-7205-48FE-949B-890F50CCD687}" srcOrd="0" destOrd="0" parTransId="{E3B6F559-C47E-431E-B82F-C7FA329A2A42}" sibTransId="{314B5CF0-65A9-409C-AA6C-394B2B963DD0}"/>
    <dgm:cxn modelId="{3582A59D-694E-4BB4-B85B-56164E393153}" type="presOf" srcId="{24A5DBCE-7205-48FE-949B-890F50CCD687}" destId="{CF6A3133-6739-44B9-A956-82079D489B00}" srcOrd="0" destOrd="0" presId="urn:microsoft.com/office/officeart/2005/8/layout/hProcess9"/>
    <dgm:cxn modelId="{C346C6B7-2328-4E4C-86C7-10758D18EE5A}" type="presOf" srcId="{C3296231-1E7B-4266-B102-8C68276CB10F}" destId="{56CF7514-7B66-4BB3-B57F-88B5729D4934}" srcOrd="0" destOrd="0" presId="urn:microsoft.com/office/officeart/2005/8/layout/hProcess9"/>
    <dgm:cxn modelId="{5E0682E3-6BBE-4AD0-80C0-12D627B5EB82}" srcId="{991510CC-2E66-4AE7-8F96-EA386608AA70}" destId="{D1165C28-BAF7-4061-85BD-3E423CA0B859}" srcOrd="3" destOrd="0" parTransId="{56601764-1A0C-440E-98DE-E191C0EED97F}" sibTransId="{1B8CA74E-2BEC-488C-B595-9661E7C41977}"/>
    <dgm:cxn modelId="{EB4E79EE-A04F-47DC-BF02-DB3B03CB7007}" type="presOf" srcId="{D1165C28-BAF7-4061-85BD-3E423CA0B859}" destId="{AEB32B7E-2D15-48ED-9986-42269C15D705}" srcOrd="0" destOrd="0" presId="urn:microsoft.com/office/officeart/2005/8/layout/hProcess9"/>
    <dgm:cxn modelId="{2BF9ADF9-4080-4621-BA41-FF0FE9B2F6D5}" type="presParOf" srcId="{3D1D7B37-004A-499B-A573-77584C902994}" destId="{359DAE07-97D6-4101-B283-7A2AC5B49A88}" srcOrd="0" destOrd="0" presId="urn:microsoft.com/office/officeart/2005/8/layout/hProcess9"/>
    <dgm:cxn modelId="{3730BA6E-5A4D-40D1-8079-9BCECD88DA25}" type="presParOf" srcId="{3D1D7B37-004A-499B-A573-77584C902994}" destId="{0E4E547F-C03E-4606-9E6B-5DB64CE02F7A}" srcOrd="1" destOrd="0" presId="urn:microsoft.com/office/officeart/2005/8/layout/hProcess9"/>
    <dgm:cxn modelId="{982311C2-A219-4508-A2C4-0FFC0B657C1B}" type="presParOf" srcId="{0E4E547F-C03E-4606-9E6B-5DB64CE02F7A}" destId="{CF6A3133-6739-44B9-A956-82079D489B00}" srcOrd="0" destOrd="0" presId="urn:microsoft.com/office/officeart/2005/8/layout/hProcess9"/>
    <dgm:cxn modelId="{0DEC9533-BABD-44F1-B359-248158094082}" type="presParOf" srcId="{0E4E547F-C03E-4606-9E6B-5DB64CE02F7A}" destId="{AA5B4CDE-F055-4715-95DF-8398402E4283}" srcOrd="1" destOrd="0" presId="urn:microsoft.com/office/officeart/2005/8/layout/hProcess9"/>
    <dgm:cxn modelId="{96AA4FF9-3811-437A-89A6-A2970C0EA31C}" type="presParOf" srcId="{0E4E547F-C03E-4606-9E6B-5DB64CE02F7A}" destId="{56CF7514-7B66-4BB3-B57F-88B5729D4934}" srcOrd="2" destOrd="0" presId="urn:microsoft.com/office/officeart/2005/8/layout/hProcess9"/>
    <dgm:cxn modelId="{D56F2ACE-76E0-417A-9B8D-D4B854F02F97}" type="presParOf" srcId="{0E4E547F-C03E-4606-9E6B-5DB64CE02F7A}" destId="{A83D61A3-FCD4-4B0B-8D18-74E0EDD6FE34}" srcOrd="3" destOrd="0" presId="urn:microsoft.com/office/officeart/2005/8/layout/hProcess9"/>
    <dgm:cxn modelId="{B4C2FEB8-A56A-4E4C-941F-12F1BE7CAEC3}" type="presParOf" srcId="{0E4E547F-C03E-4606-9E6B-5DB64CE02F7A}" destId="{D9013AC3-B46E-41A4-9CE3-41CC240E20C8}" srcOrd="4" destOrd="0" presId="urn:microsoft.com/office/officeart/2005/8/layout/hProcess9"/>
    <dgm:cxn modelId="{E77FC7A9-C3C4-45BC-80C2-6F7542674915}" type="presParOf" srcId="{0E4E547F-C03E-4606-9E6B-5DB64CE02F7A}" destId="{DF489552-E6CC-441F-8148-8DB4C68EBEF0}" srcOrd="5" destOrd="0" presId="urn:microsoft.com/office/officeart/2005/8/layout/hProcess9"/>
    <dgm:cxn modelId="{719B88F1-2844-43D1-BDE5-AB63E8121BBD}" type="presParOf" srcId="{0E4E547F-C03E-4606-9E6B-5DB64CE02F7A}" destId="{AEB32B7E-2D15-48ED-9986-42269C15D7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C0D3E7-4854-42C7-A595-E6C95953AE4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7977F-6BA8-49E3-A841-73C358861CB8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Avril </a:t>
          </a:r>
        </a:p>
      </dgm:t>
    </dgm:pt>
    <dgm:pt modelId="{4900F4A0-1BF0-4891-BA43-0B7B663BB43B}" type="parTrans" cxnId="{3C1B6245-D309-4D54-A34F-28FE37747376}">
      <dgm:prSet/>
      <dgm:spPr/>
      <dgm:t>
        <a:bodyPr/>
        <a:lstStyle/>
        <a:p>
          <a:endParaRPr lang="en-US"/>
        </a:p>
      </dgm:t>
    </dgm:pt>
    <dgm:pt modelId="{24A36A39-8CBF-4F63-8B04-66698EE4EE46}" type="sibTrans" cxnId="{3C1B6245-D309-4D54-A34F-28FE37747376}">
      <dgm:prSet/>
      <dgm:spPr/>
      <dgm:t>
        <a:bodyPr/>
        <a:lstStyle/>
        <a:p>
          <a:endParaRPr lang="en-US"/>
        </a:p>
      </dgm:t>
    </dgm:pt>
    <dgm:pt modelId="{5CF971C5-F356-4863-A3BC-A4A324AF9258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Juin</a:t>
          </a:r>
        </a:p>
      </dgm:t>
    </dgm:pt>
    <dgm:pt modelId="{AE6A3B3E-3FD6-45D6-A699-E3B5A1C43DBC}" type="parTrans" cxnId="{4580C2CC-4F0C-49C0-B2F2-8EA6B6DF4875}">
      <dgm:prSet/>
      <dgm:spPr/>
      <dgm:t>
        <a:bodyPr/>
        <a:lstStyle/>
        <a:p>
          <a:endParaRPr lang="en-US"/>
        </a:p>
      </dgm:t>
    </dgm:pt>
    <dgm:pt modelId="{5D92411D-221F-487E-A62D-C3E786B0F832}" type="sibTrans" cxnId="{4580C2CC-4F0C-49C0-B2F2-8EA6B6DF4875}">
      <dgm:prSet/>
      <dgm:spPr/>
      <dgm:t>
        <a:bodyPr/>
        <a:lstStyle/>
        <a:p>
          <a:endParaRPr lang="en-US"/>
        </a:p>
      </dgm:t>
    </dgm:pt>
    <dgm:pt modelId="{F14462BA-D49D-4EBC-9233-1320087CC506}">
      <dgm:prSet phldrT="[Text]" phldr="0"/>
      <dgm:spPr/>
      <dgm:t>
        <a:bodyPr/>
        <a:lstStyle/>
        <a:p>
          <a:pPr rtl="0"/>
          <a:r>
            <a:rPr lang="fr-FR" dirty="0">
              <a:latin typeface="Montserrat "/>
            </a:rPr>
            <a:t>Critères d'évaluation de l'efficacité de l'accompagnement</a:t>
          </a:r>
        </a:p>
      </dgm:t>
    </dgm:pt>
    <dgm:pt modelId="{C6DE36A8-1616-4A52-8D0E-5B83DF9D5D0E}" type="parTrans" cxnId="{A9141BDB-79C2-479B-A4E6-7D981D1E54B4}">
      <dgm:prSet/>
      <dgm:spPr/>
      <dgm:t>
        <a:bodyPr/>
        <a:lstStyle/>
        <a:p>
          <a:endParaRPr lang="en-US"/>
        </a:p>
      </dgm:t>
    </dgm:pt>
    <dgm:pt modelId="{F39C9156-75F6-4509-9840-99F98EB2B10B}" type="sibTrans" cxnId="{A9141BDB-79C2-479B-A4E6-7D981D1E54B4}">
      <dgm:prSet/>
      <dgm:spPr/>
      <dgm:t>
        <a:bodyPr/>
        <a:lstStyle/>
        <a:p>
          <a:endParaRPr lang="en-US"/>
        </a:p>
      </dgm:t>
    </dgm:pt>
    <dgm:pt modelId="{A6B60DF5-5E90-41DF-9FB6-7268A835AB75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 Septembre </a:t>
          </a:r>
        </a:p>
      </dgm:t>
    </dgm:pt>
    <dgm:pt modelId="{254F74B9-5FDF-43BC-BF91-5F448FC3BD47}" type="parTrans" cxnId="{7DE5DB68-623A-4698-A9B6-EF2F800624E4}">
      <dgm:prSet/>
      <dgm:spPr/>
      <dgm:t>
        <a:bodyPr/>
        <a:lstStyle/>
        <a:p>
          <a:endParaRPr lang="en-US"/>
        </a:p>
      </dgm:t>
    </dgm:pt>
    <dgm:pt modelId="{A28F03EE-D501-4212-850C-A3A9469CEB58}" type="sibTrans" cxnId="{7DE5DB68-623A-4698-A9B6-EF2F800624E4}">
      <dgm:prSet/>
      <dgm:spPr/>
      <dgm:t>
        <a:bodyPr/>
        <a:lstStyle/>
        <a:p>
          <a:endParaRPr lang="en-US"/>
        </a:p>
      </dgm:t>
    </dgm:pt>
    <dgm:pt modelId="{E3660193-0AAE-4988-B06A-13ECAD05F2F4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Novembre </a:t>
          </a:r>
        </a:p>
      </dgm:t>
    </dgm:pt>
    <dgm:pt modelId="{901F1665-F99D-41AE-AB41-71B7FE9CCC7A}" type="parTrans" cxnId="{D3ED5B7F-33EC-4D07-89BF-17E7F6A91962}">
      <dgm:prSet/>
      <dgm:spPr/>
      <dgm:t>
        <a:bodyPr/>
        <a:lstStyle/>
        <a:p>
          <a:endParaRPr lang="fr-FR"/>
        </a:p>
      </dgm:t>
    </dgm:pt>
    <dgm:pt modelId="{88E7608F-6334-4D6A-A0A8-6F50ECB2B9CC}" type="sibTrans" cxnId="{D3ED5B7F-33EC-4D07-89BF-17E7F6A91962}">
      <dgm:prSet/>
      <dgm:spPr/>
      <dgm:t>
        <a:bodyPr/>
        <a:lstStyle/>
        <a:p>
          <a:endParaRPr lang="fr-FR"/>
        </a:p>
      </dgm:t>
    </dgm:pt>
    <dgm:pt modelId="{E6FDC15C-676D-4DA2-8ED8-287F64DAED5B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Critères d'intégration des RETEX au Réseau</a:t>
          </a:r>
        </a:p>
      </dgm:t>
    </dgm:pt>
    <dgm:pt modelId="{DDD34B08-875B-495B-8093-DB9636BDEA32}" type="parTrans" cxnId="{20D5B8BA-C926-4746-8513-114EA52096BA}">
      <dgm:prSet/>
      <dgm:spPr/>
      <dgm:t>
        <a:bodyPr/>
        <a:lstStyle/>
        <a:p>
          <a:endParaRPr lang="fr-FR"/>
        </a:p>
      </dgm:t>
    </dgm:pt>
    <dgm:pt modelId="{5F1CA95F-F5D7-4CDE-8C2E-85EDD3273D95}" type="sibTrans" cxnId="{20D5B8BA-C926-4746-8513-114EA52096BA}">
      <dgm:prSet/>
      <dgm:spPr/>
      <dgm:t>
        <a:bodyPr/>
        <a:lstStyle/>
        <a:p>
          <a:endParaRPr lang="fr-FR"/>
        </a:p>
      </dgm:t>
    </dgm:pt>
    <dgm:pt modelId="{3DE17C77-011D-486A-947B-3C990BD6C97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Réseau d'accompagnement complété des RETEX</a:t>
          </a:r>
        </a:p>
      </dgm:t>
    </dgm:pt>
    <dgm:pt modelId="{1215C138-215D-4EFA-84A1-7544D11D124F}" type="parTrans" cxnId="{03F2E8EA-E43F-410E-A1A9-F55B4B228CA6}">
      <dgm:prSet/>
      <dgm:spPr/>
      <dgm:t>
        <a:bodyPr/>
        <a:lstStyle/>
        <a:p>
          <a:endParaRPr lang="fr-FR"/>
        </a:p>
      </dgm:t>
    </dgm:pt>
    <dgm:pt modelId="{E7100F7A-C471-4D31-9ED5-9166FB0D1CC6}" type="sibTrans" cxnId="{03F2E8EA-E43F-410E-A1A9-F55B4B228CA6}">
      <dgm:prSet/>
      <dgm:spPr/>
      <dgm:t>
        <a:bodyPr/>
        <a:lstStyle/>
        <a:p>
          <a:endParaRPr lang="fr-FR"/>
        </a:p>
      </dgm:t>
    </dgm:pt>
    <dgm:pt modelId="{6DAA0CDA-D7B2-4623-99CC-73555DC0BBAB}">
      <dgm:prSet phldr="0"/>
      <dgm:spPr/>
      <dgm:t>
        <a:bodyPr/>
        <a:lstStyle/>
        <a:p>
          <a:pPr rtl="0"/>
          <a:r>
            <a:rPr lang="en-US" dirty="0">
              <a:latin typeface="Montserrat "/>
            </a:rPr>
            <a:t>Travail sur 2 </a:t>
          </a:r>
          <a:r>
            <a:rPr lang="en-US" dirty="0" err="1">
              <a:latin typeface="Montserrat "/>
            </a:rPr>
            <a:t>cas</a:t>
          </a:r>
          <a:r>
            <a:rPr lang="en-US" dirty="0">
              <a:latin typeface="Montserrat "/>
            </a:rPr>
            <a:t> pratiques</a:t>
          </a:r>
        </a:p>
      </dgm:t>
    </dgm:pt>
    <dgm:pt modelId="{C5686997-8F46-4D13-B438-BBB7682DEF37}" type="parTrans" cxnId="{8406DB7F-6733-4C4E-92CC-E5D60888FC6C}">
      <dgm:prSet/>
      <dgm:spPr/>
      <dgm:t>
        <a:bodyPr/>
        <a:lstStyle/>
        <a:p>
          <a:endParaRPr lang="fr-FR"/>
        </a:p>
      </dgm:t>
    </dgm:pt>
    <dgm:pt modelId="{A0342659-080C-49D3-B355-C9BDC97B9721}" type="sibTrans" cxnId="{8406DB7F-6733-4C4E-92CC-E5D60888FC6C}">
      <dgm:prSet/>
      <dgm:spPr/>
      <dgm:t>
        <a:bodyPr/>
        <a:lstStyle/>
        <a:p>
          <a:endParaRPr lang="fr-FR"/>
        </a:p>
      </dgm:t>
    </dgm:pt>
    <dgm:pt modelId="{DF3CF0DF-9A90-413C-923E-10EE958B28F5}">
      <dgm:prSet phldr="0"/>
      <dgm:spPr/>
      <dgm:t>
        <a:bodyPr/>
        <a:lstStyle/>
        <a:p>
          <a:pPr rtl="0"/>
          <a:r>
            <a:rPr lang="fr-FR" dirty="0">
              <a:latin typeface="Montserrat "/>
            </a:rPr>
            <a:t>Information charte éthique</a:t>
          </a:r>
        </a:p>
      </dgm:t>
    </dgm:pt>
    <dgm:pt modelId="{09D53058-85D0-4977-8244-FE171F715596}" type="parTrans" cxnId="{0D1EDBD7-9315-40A1-B3A2-86F1AFEEF3D4}">
      <dgm:prSet/>
      <dgm:spPr/>
      <dgm:t>
        <a:bodyPr/>
        <a:lstStyle/>
        <a:p>
          <a:endParaRPr lang="fr-FR"/>
        </a:p>
      </dgm:t>
    </dgm:pt>
    <dgm:pt modelId="{1FD3A148-053D-4DBF-953B-C38277C7074A}" type="sibTrans" cxnId="{0D1EDBD7-9315-40A1-B3A2-86F1AFEEF3D4}">
      <dgm:prSet/>
      <dgm:spPr/>
      <dgm:t>
        <a:bodyPr/>
        <a:lstStyle/>
        <a:p>
          <a:endParaRPr lang="fr-FR"/>
        </a:p>
      </dgm:t>
    </dgm:pt>
    <dgm:pt modelId="{F065DDFA-4128-4A8C-A31F-6D02BEC60367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Février</a:t>
          </a:r>
        </a:p>
      </dgm:t>
    </dgm:pt>
    <dgm:pt modelId="{D7CBA68E-FC3E-406B-9CF6-70106295F74E}" type="parTrans" cxnId="{B4E094BD-4676-4A76-AFA6-F8B3D7C28C57}">
      <dgm:prSet/>
      <dgm:spPr/>
      <dgm:t>
        <a:bodyPr/>
        <a:lstStyle/>
        <a:p>
          <a:endParaRPr lang="fr-FR"/>
        </a:p>
      </dgm:t>
    </dgm:pt>
    <dgm:pt modelId="{D9372CA3-5E71-489B-8B22-EEA9B07BEA19}" type="sibTrans" cxnId="{B4E094BD-4676-4A76-AFA6-F8B3D7C28C57}">
      <dgm:prSet/>
      <dgm:spPr/>
      <dgm:t>
        <a:bodyPr/>
        <a:lstStyle/>
        <a:p>
          <a:endParaRPr lang="fr-FR"/>
        </a:p>
      </dgm:t>
    </dgm:pt>
    <dgm:pt modelId="{0684A827-60EF-4ECA-BFAB-3C49E102559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Cadrage du projet (partage des objectifs)</a:t>
          </a:r>
        </a:p>
      </dgm:t>
    </dgm:pt>
    <dgm:pt modelId="{1EC4B743-A15A-46EB-9B76-626E2D702844}" type="parTrans" cxnId="{1FE139CB-2AA8-4C11-A000-2C8E32DCC380}">
      <dgm:prSet/>
      <dgm:spPr/>
      <dgm:t>
        <a:bodyPr/>
        <a:lstStyle/>
        <a:p>
          <a:endParaRPr lang="fr-FR"/>
        </a:p>
      </dgm:t>
    </dgm:pt>
    <dgm:pt modelId="{1504A237-2FD1-4845-8CFE-78B0904C89DC}" type="sibTrans" cxnId="{1FE139CB-2AA8-4C11-A000-2C8E32DCC380}">
      <dgm:prSet/>
      <dgm:spPr/>
      <dgm:t>
        <a:bodyPr/>
        <a:lstStyle/>
        <a:p>
          <a:endParaRPr lang="fr-FR"/>
        </a:p>
      </dgm:t>
    </dgm:pt>
    <dgm:pt modelId="{9C1B31E2-FC1E-4F53-9F85-AF4F76CF9E4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Modalités de travail collectif</a:t>
          </a:r>
        </a:p>
      </dgm:t>
    </dgm:pt>
    <dgm:pt modelId="{C1E41269-6072-40EC-8EC3-124BE22197D9}" type="parTrans" cxnId="{53EBD4AE-FDB9-4538-AFCA-55AAF6E0FBCE}">
      <dgm:prSet/>
      <dgm:spPr/>
      <dgm:t>
        <a:bodyPr/>
        <a:lstStyle/>
        <a:p>
          <a:endParaRPr lang="fr-FR"/>
        </a:p>
      </dgm:t>
    </dgm:pt>
    <dgm:pt modelId="{BB6C96CA-6FD1-4A26-94D1-1F6244430614}" type="sibTrans" cxnId="{53EBD4AE-FDB9-4538-AFCA-55AAF6E0FBCE}">
      <dgm:prSet/>
      <dgm:spPr/>
      <dgm:t>
        <a:bodyPr/>
        <a:lstStyle/>
        <a:p>
          <a:endParaRPr lang="fr-FR"/>
        </a:p>
      </dgm:t>
    </dgm:pt>
    <dgm:pt modelId="{94097F15-5328-4031-90C0-17F2C4F1237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Suivi de l’accompagnement organisé</a:t>
          </a:r>
        </a:p>
      </dgm:t>
    </dgm:pt>
    <dgm:pt modelId="{E55508C5-02A2-4529-9F61-C62518C64AC0}" type="parTrans" cxnId="{794BF10D-ED54-4D00-A697-D7DFA15542AA}">
      <dgm:prSet/>
      <dgm:spPr/>
      <dgm:t>
        <a:bodyPr/>
        <a:lstStyle/>
        <a:p>
          <a:endParaRPr lang="fr-FR"/>
        </a:p>
      </dgm:t>
    </dgm:pt>
    <dgm:pt modelId="{07DDD621-40E8-4327-9835-9B34DBFD7EA9}" type="sibTrans" cxnId="{794BF10D-ED54-4D00-A697-D7DFA15542AA}">
      <dgm:prSet/>
      <dgm:spPr/>
      <dgm:t>
        <a:bodyPr/>
        <a:lstStyle/>
        <a:p>
          <a:endParaRPr lang="fr-FR"/>
        </a:p>
      </dgm:t>
    </dgm:pt>
    <dgm:pt modelId="{4F93FC51-AC3F-4ABF-A484-959EED57DA2B}" type="pres">
      <dgm:prSet presAssocID="{23C0D3E7-4854-42C7-A595-E6C95953AE45}" presName="linearFlow" presStyleCnt="0">
        <dgm:presLayoutVars>
          <dgm:dir/>
          <dgm:animLvl val="lvl"/>
          <dgm:resizeHandles val="exact"/>
        </dgm:presLayoutVars>
      </dgm:prSet>
      <dgm:spPr/>
    </dgm:pt>
    <dgm:pt modelId="{5316CB18-F14C-4BF0-890C-9772E5A6073B}" type="pres">
      <dgm:prSet presAssocID="{F065DDFA-4128-4A8C-A31F-6D02BEC60367}" presName="composite" presStyleCnt="0"/>
      <dgm:spPr/>
    </dgm:pt>
    <dgm:pt modelId="{2F6E7B9A-D4EC-47BE-8E55-BA9570BB4573}" type="pres">
      <dgm:prSet presAssocID="{F065DDFA-4128-4A8C-A31F-6D02BEC60367}" presName="parentText" presStyleLbl="alignNode1" presStyleIdx="0" presStyleCnt="5" custLinFactNeighborX="-76" custLinFactNeighborY="-168">
        <dgm:presLayoutVars>
          <dgm:chMax val="1"/>
          <dgm:bulletEnabled val="1"/>
        </dgm:presLayoutVars>
      </dgm:prSet>
      <dgm:spPr/>
    </dgm:pt>
    <dgm:pt modelId="{B32EF3B8-2FEA-44F4-B16E-821849D36D02}" type="pres">
      <dgm:prSet presAssocID="{F065DDFA-4128-4A8C-A31F-6D02BEC60367}" presName="descendantText" presStyleLbl="alignAcc1" presStyleIdx="0" presStyleCnt="5" custLinFactNeighborX="3360" custLinFactNeighborY="-259">
        <dgm:presLayoutVars>
          <dgm:bulletEnabled val="1"/>
        </dgm:presLayoutVars>
      </dgm:prSet>
      <dgm:spPr/>
    </dgm:pt>
    <dgm:pt modelId="{A3963259-B601-4DBA-ACCE-BEA19256B381}" type="pres">
      <dgm:prSet presAssocID="{D9372CA3-5E71-489B-8B22-EEA9B07BEA19}" presName="sp" presStyleCnt="0"/>
      <dgm:spPr/>
    </dgm:pt>
    <dgm:pt modelId="{590F6C18-3EC9-44EC-B772-D9FCEEBBE1B1}" type="pres">
      <dgm:prSet presAssocID="{7497977F-6BA8-49E3-A841-73C358861CB8}" presName="composite" presStyleCnt="0"/>
      <dgm:spPr/>
    </dgm:pt>
    <dgm:pt modelId="{629EFE16-CB90-4365-B10B-C3343BB3A355}" type="pres">
      <dgm:prSet presAssocID="{7497977F-6BA8-49E3-A841-73C358861CB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F765FA2-0F0F-469E-A8CE-2DFE66882245}" type="pres">
      <dgm:prSet presAssocID="{7497977F-6BA8-49E3-A841-73C358861CB8}" presName="descendantText" presStyleLbl="alignAcc1" presStyleIdx="1" presStyleCnt="5">
        <dgm:presLayoutVars>
          <dgm:bulletEnabled val="1"/>
        </dgm:presLayoutVars>
      </dgm:prSet>
      <dgm:spPr/>
    </dgm:pt>
    <dgm:pt modelId="{D00245C2-E178-42E1-AB08-30E14FC51CDC}" type="pres">
      <dgm:prSet presAssocID="{24A36A39-8CBF-4F63-8B04-66698EE4EE46}" presName="sp" presStyleCnt="0"/>
      <dgm:spPr/>
    </dgm:pt>
    <dgm:pt modelId="{2B2D6E49-B1DF-47E9-AE02-BDA0F60F9A99}" type="pres">
      <dgm:prSet presAssocID="{5CF971C5-F356-4863-A3BC-A4A324AF9258}" presName="composite" presStyleCnt="0"/>
      <dgm:spPr/>
    </dgm:pt>
    <dgm:pt modelId="{A3FC77AA-5925-4E20-B4BF-BF31F63EF0D5}" type="pres">
      <dgm:prSet presAssocID="{5CF971C5-F356-4863-A3BC-A4A324AF925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D9D573-D724-494A-89C5-A3BC7A467BBA}" type="pres">
      <dgm:prSet presAssocID="{5CF971C5-F356-4863-A3BC-A4A324AF9258}" presName="descendantText" presStyleLbl="alignAcc1" presStyleIdx="2" presStyleCnt="5">
        <dgm:presLayoutVars>
          <dgm:bulletEnabled val="1"/>
        </dgm:presLayoutVars>
      </dgm:prSet>
      <dgm:spPr/>
    </dgm:pt>
    <dgm:pt modelId="{25266ED9-B3DA-4228-91AB-B16703894495}" type="pres">
      <dgm:prSet presAssocID="{5D92411D-221F-487E-A62D-C3E786B0F832}" presName="sp" presStyleCnt="0"/>
      <dgm:spPr/>
    </dgm:pt>
    <dgm:pt modelId="{B94797A7-1ADB-4997-938E-04BC4FE6028C}" type="pres">
      <dgm:prSet presAssocID="{A6B60DF5-5E90-41DF-9FB6-7268A835AB75}" presName="composite" presStyleCnt="0"/>
      <dgm:spPr/>
    </dgm:pt>
    <dgm:pt modelId="{00264815-2C3A-443B-AA9D-6C84E42F9044}" type="pres">
      <dgm:prSet presAssocID="{A6B60DF5-5E90-41DF-9FB6-7268A835AB7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607256C-3CC2-46E1-8834-96B97A5FB61B}" type="pres">
      <dgm:prSet presAssocID="{A6B60DF5-5E90-41DF-9FB6-7268A835AB75}" presName="descendantText" presStyleLbl="alignAcc1" presStyleIdx="3" presStyleCnt="5">
        <dgm:presLayoutVars>
          <dgm:bulletEnabled val="1"/>
        </dgm:presLayoutVars>
      </dgm:prSet>
      <dgm:spPr/>
    </dgm:pt>
    <dgm:pt modelId="{C3A84588-2F86-408A-BC2A-0DEBB191AA99}" type="pres">
      <dgm:prSet presAssocID="{A28F03EE-D501-4212-850C-A3A9469CEB58}" presName="sp" presStyleCnt="0"/>
      <dgm:spPr/>
    </dgm:pt>
    <dgm:pt modelId="{F9C53FC1-C9AF-498B-AAB0-EA1C373C2271}" type="pres">
      <dgm:prSet presAssocID="{E3660193-0AAE-4988-B06A-13ECAD05F2F4}" presName="composite" presStyleCnt="0"/>
      <dgm:spPr/>
    </dgm:pt>
    <dgm:pt modelId="{E6944922-C540-464E-83F6-811995620497}" type="pres">
      <dgm:prSet presAssocID="{E3660193-0AAE-4988-B06A-13ECAD05F2F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34E8F4A-402D-417A-9066-B639FC67D6DC}" type="pres">
      <dgm:prSet presAssocID="{E3660193-0AAE-4988-B06A-13ECAD05F2F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94BF10D-ED54-4D00-A697-D7DFA15542AA}" srcId="{E3660193-0AAE-4988-B06A-13ECAD05F2F4}" destId="{94097F15-5328-4031-90C0-17F2C4F12375}" srcOrd="0" destOrd="0" parTransId="{E55508C5-02A2-4529-9F61-C62518C64AC0}" sibTransId="{07DDD621-40E8-4327-9835-9B34DBFD7EA9}"/>
    <dgm:cxn modelId="{67BB9C23-C233-46A8-AD19-816968A090AC}" type="presOf" srcId="{7497977F-6BA8-49E3-A841-73C358861CB8}" destId="{629EFE16-CB90-4365-B10B-C3343BB3A355}" srcOrd="0" destOrd="0" presId="urn:microsoft.com/office/officeart/2005/8/layout/chevron2"/>
    <dgm:cxn modelId="{E26E3738-7BF7-47F6-9C73-730728CFFEFC}" type="presOf" srcId="{0684A827-60EF-4ECA-BFAB-3C49E102559C}" destId="{B32EF3B8-2FEA-44F4-B16E-821849D36D02}" srcOrd="0" destOrd="0" presId="urn:microsoft.com/office/officeart/2005/8/layout/chevron2"/>
    <dgm:cxn modelId="{3984475C-3B97-4FF9-846F-1E0ADE701449}" type="presOf" srcId="{F14462BA-D49D-4EBC-9233-1320087CC506}" destId="{38D9D573-D724-494A-89C5-A3BC7A467BBA}" srcOrd="0" destOrd="0" presId="urn:microsoft.com/office/officeart/2005/8/layout/chevron2"/>
    <dgm:cxn modelId="{A9F5FE5D-5540-4DFD-8AAD-8C659DC9405F}" type="presOf" srcId="{E3660193-0AAE-4988-B06A-13ECAD05F2F4}" destId="{E6944922-C540-464E-83F6-811995620497}" srcOrd="0" destOrd="0" presId="urn:microsoft.com/office/officeart/2005/8/layout/chevron2"/>
    <dgm:cxn modelId="{32832364-F16D-4B00-9470-4A3F1DBE5B3C}" type="presOf" srcId="{5CF971C5-F356-4863-A3BC-A4A324AF9258}" destId="{A3FC77AA-5925-4E20-B4BF-BF31F63EF0D5}" srcOrd="0" destOrd="0" presId="urn:microsoft.com/office/officeart/2005/8/layout/chevron2"/>
    <dgm:cxn modelId="{49C04244-D8C4-4AF4-948E-032DA01359AB}" type="presOf" srcId="{DF3CF0DF-9A90-413C-923E-10EE958B28F5}" destId="{1607256C-3CC2-46E1-8834-96B97A5FB61B}" srcOrd="0" destOrd="1" presId="urn:microsoft.com/office/officeart/2005/8/layout/chevron2"/>
    <dgm:cxn modelId="{3C1B6245-D309-4D54-A34F-28FE37747376}" srcId="{23C0D3E7-4854-42C7-A595-E6C95953AE45}" destId="{7497977F-6BA8-49E3-A841-73C358861CB8}" srcOrd="1" destOrd="0" parTransId="{4900F4A0-1BF0-4891-BA43-0B7B663BB43B}" sibTransId="{24A36A39-8CBF-4F63-8B04-66698EE4EE46}"/>
    <dgm:cxn modelId="{7DE5DB68-623A-4698-A9B6-EF2F800624E4}" srcId="{23C0D3E7-4854-42C7-A595-E6C95953AE45}" destId="{A6B60DF5-5E90-41DF-9FB6-7268A835AB75}" srcOrd="3" destOrd="0" parTransId="{254F74B9-5FDF-43BC-BF91-5F448FC3BD47}" sibTransId="{A28F03EE-D501-4212-850C-A3A9469CEB58}"/>
    <dgm:cxn modelId="{2AF43150-70D4-4EF4-A0A4-CFDCA0080ADD}" type="presOf" srcId="{3DE17C77-011D-486A-947B-3C990BD6C975}" destId="{A34E8F4A-402D-417A-9066-B639FC67D6DC}" srcOrd="0" destOrd="1" presId="urn:microsoft.com/office/officeart/2005/8/layout/chevron2"/>
    <dgm:cxn modelId="{248DAB50-4CAE-423F-A572-289FF7E8AD1C}" type="presOf" srcId="{23C0D3E7-4854-42C7-A595-E6C95953AE45}" destId="{4F93FC51-AC3F-4ABF-A484-959EED57DA2B}" srcOrd="0" destOrd="0" presId="urn:microsoft.com/office/officeart/2005/8/layout/chevron2"/>
    <dgm:cxn modelId="{8AF7A358-20EF-4810-AA70-858C672456E8}" type="presOf" srcId="{A6B60DF5-5E90-41DF-9FB6-7268A835AB75}" destId="{00264815-2C3A-443B-AA9D-6C84E42F9044}" srcOrd="0" destOrd="0" presId="urn:microsoft.com/office/officeart/2005/8/layout/chevron2"/>
    <dgm:cxn modelId="{D3ED5B7F-33EC-4D07-89BF-17E7F6A91962}" srcId="{23C0D3E7-4854-42C7-A595-E6C95953AE45}" destId="{E3660193-0AAE-4988-B06A-13ECAD05F2F4}" srcOrd="4" destOrd="0" parTransId="{901F1665-F99D-41AE-AB41-71B7FE9CCC7A}" sibTransId="{88E7608F-6334-4D6A-A0A8-6F50ECB2B9CC}"/>
    <dgm:cxn modelId="{8406DB7F-6733-4C4E-92CC-E5D60888FC6C}" srcId="{7497977F-6BA8-49E3-A841-73C358861CB8}" destId="{6DAA0CDA-D7B2-4623-99CC-73555DC0BBAB}" srcOrd="0" destOrd="0" parTransId="{C5686997-8F46-4D13-B438-BBB7682DEF37}" sibTransId="{A0342659-080C-49D3-B355-C9BDC97B9721}"/>
    <dgm:cxn modelId="{53EBD4AE-FDB9-4538-AFCA-55AAF6E0FBCE}" srcId="{F065DDFA-4128-4A8C-A31F-6D02BEC60367}" destId="{9C1B31E2-FC1E-4F53-9F85-AF4F76CF9E4C}" srcOrd="1" destOrd="0" parTransId="{C1E41269-6072-40EC-8EC3-124BE22197D9}" sibTransId="{BB6C96CA-6FD1-4A26-94D1-1F6244430614}"/>
    <dgm:cxn modelId="{19B68FB4-15D1-473C-8907-CC70978FB7C5}" type="presOf" srcId="{94097F15-5328-4031-90C0-17F2C4F12375}" destId="{A34E8F4A-402D-417A-9066-B639FC67D6DC}" srcOrd="0" destOrd="0" presId="urn:microsoft.com/office/officeart/2005/8/layout/chevron2"/>
    <dgm:cxn modelId="{20D5B8BA-C926-4746-8513-114EA52096BA}" srcId="{A6B60DF5-5E90-41DF-9FB6-7268A835AB75}" destId="{E6FDC15C-676D-4DA2-8ED8-287F64DAED5B}" srcOrd="0" destOrd="0" parTransId="{DDD34B08-875B-495B-8093-DB9636BDEA32}" sibTransId="{5F1CA95F-F5D7-4CDE-8C2E-85EDD3273D95}"/>
    <dgm:cxn modelId="{460764BB-79F2-4A2B-96D8-D43CD719EC16}" type="presOf" srcId="{E6FDC15C-676D-4DA2-8ED8-287F64DAED5B}" destId="{1607256C-3CC2-46E1-8834-96B97A5FB61B}" srcOrd="0" destOrd="0" presId="urn:microsoft.com/office/officeart/2005/8/layout/chevron2"/>
    <dgm:cxn modelId="{B4E094BD-4676-4A76-AFA6-F8B3D7C28C57}" srcId="{23C0D3E7-4854-42C7-A595-E6C95953AE45}" destId="{F065DDFA-4128-4A8C-A31F-6D02BEC60367}" srcOrd="0" destOrd="0" parTransId="{D7CBA68E-FC3E-406B-9CF6-70106295F74E}" sibTransId="{D9372CA3-5E71-489B-8B22-EEA9B07BEA19}"/>
    <dgm:cxn modelId="{9D69EAC7-FA58-4C06-B819-EB1F0E4E3165}" type="presOf" srcId="{6DAA0CDA-D7B2-4623-99CC-73555DC0BBAB}" destId="{6F765FA2-0F0F-469E-A8CE-2DFE66882245}" srcOrd="0" destOrd="0" presId="urn:microsoft.com/office/officeart/2005/8/layout/chevron2"/>
    <dgm:cxn modelId="{1FE139CB-2AA8-4C11-A000-2C8E32DCC380}" srcId="{F065DDFA-4128-4A8C-A31F-6D02BEC60367}" destId="{0684A827-60EF-4ECA-BFAB-3C49E102559C}" srcOrd="0" destOrd="0" parTransId="{1EC4B743-A15A-46EB-9B76-626E2D702844}" sibTransId="{1504A237-2FD1-4845-8CFE-78B0904C89DC}"/>
    <dgm:cxn modelId="{4580C2CC-4F0C-49C0-B2F2-8EA6B6DF4875}" srcId="{23C0D3E7-4854-42C7-A595-E6C95953AE45}" destId="{5CF971C5-F356-4863-A3BC-A4A324AF9258}" srcOrd="2" destOrd="0" parTransId="{AE6A3B3E-3FD6-45D6-A699-E3B5A1C43DBC}" sibTransId="{5D92411D-221F-487E-A62D-C3E786B0F832}"/>
    <dgm:cxn modelId="{0D1EDBD7-9315-40A1-B3A2-86F1AFEEF3D4}" srcId="{A6B60DF5-5E90-41DF-9FB6-7268A835AB75}" destId="{DF3CF0DF-9A90-413C-923E-10EE958B28F5}" srcOrd="1" destOrd="0" parTransId="{09D53058-85D0-4977-8244-FE171F715596}" sibTransId="{1FD3A148-053D-4DBF-953B-C38277C7074A}"/>
    <dgm:cxn modelId="{A9141BDB-79C2-479B-A4E6-7D981D1E54B4}" srcId="{5CF971C5-F356-4863-A3BC-A4A324AF9258}" destId="{F14462BA-D49D-4EBC-9233-1320087CC506}" srcOrd="0" destOrd="0" parTransId="{C6DE36A8-1616-4A52-8D0E-5B83DF9D5D0E}" sibTransId="{F39C9156-75F6-4509-9840-99F98EB2B10B}"/>
    <dgm:cxn modelId="{93B8C3DB-CFA4-4E56-88A7-EEA2DADF6190}" type="presOf" srcId="{F065DDFA-4128-4A8C-A31F-6D02BEC60367}" destId="{2F6E7B9A-D4EC-47BE-8E55-BA9570BB4573}" srcOrd="0" destOrd="0" presId="urn:microsoft.com/office/officeart/2005/8/layout/chevron2"/>
    <dgm:cxn modelId="{00F723E2-548D-452D-9421-25F88F6E352E}" type="presOf" srcId="{9C1B31E2-FC1E-4F53-9F85-AF4F76CF9E4C}" destId="{B32EF3B8-2FEA-44F4-B16E-821849D36D02}" srcOrd="0" destOrd="1" presId="urn:microsoft.com/office/officeart/2005/8/layout/chevron2"/>
    <dgm:cxn modelId="{03F2E8EA-E43F-410E-A1A9-F55B4B228CA6}" srcId="{E3660193-0AAE-4988-B06A-13ECAD05F2F4}" destId="{3DE17C77-011D-486A-947B-3C990BD6C975}" srcOrd="1" destOrd="0" parTransId="{1215C138-215D-4EFA-84A1-7544D11D124F}" sibTransId="{E7100F7A-C471-4D31-9ED5-9166FB0D1CC6}"/>
    <dgm:cxn modelId="{A4CCA374-2813-45C0-84E9-02146591D6F0}" type="presParOf" srcId="{4F93FC51-AC3F-4ABF-A484-959EED57DA2B}" destId="{5316CB18-F14C-4BF0-890C-9772E5A6073B}" srcOrd="0" destOrd="0" presId="urn:microsoft.com/office/officeart/2005/8/layout/chevron2"/>
    <dgm:cxn modelId="{177F7301-2E1D-4B1D-A61E-F5AB21DC6921}" type="presParOf" srcId="{5316CB18-F14C-4BF0-890C-9772E5A6073B}" destId="{2F6E7B9A-D4EC-47BE-8E55-BA9570BB4573}" srcOrd="0" destOrd="0" presId="urn:microsoft.com/office/officeart/2005/8/layout/chevron2"/>
    <dgm:cxn modelId="{E90D746B-74D7-4609-AE85-693456AD7509}" type="presParOf" srcId="{5316CB18-F14C-4BF0-890C-9772E5A6073B}" destId="{B32EF3B8-2FEA-44F4-B16E-821849D36D02}" srcOrd="1" destOrd="0" presId="urn:microsoft.com/office/officeart/2005/8/layout/chevron2"/>
    <dgm:cxn modelId="{16289041-59CD-49DF-9D08-18CE79CA9223}" type="presParOf" srcId="{4F93FC51-AC3F-4ABF-A484-959EED57DA2B}" destId="{A3963259-B601-4DBA-ACCE-BEA19256B381}" srcOrd="1" destOrd="0" presId="urn:microsoft.com/office/officeart/2005/8/layout/chevron2"/>
    <dgm:cxn modelId="{4F458E84-7C3F-4AC2-BA02-2C3E628C564B}" type="presParOf" srcId="{4F93FC51-AC3F-4ABF-A484-959EED57DA2B}" destId="{590F6C18-3EC9-44EC-B772-D9FCEEBBE1B1}" srcOrd="2" destOrd="0" presId="urn:microsoft.com/office/officeart/2005/8/layout/chevron2"/>
    <dgm:cxn modelId="{056D5E22-FF7A-4D74-AD23-3F5AFAB74CD6}" type="presParOf" srcId="{590F6C18-3EC9-44EC-B772-D9FCEEBBE1B1}" destId="{629EFE16-CB90-4365-B10B-C3343BB3A355}" srcOrd="0" destOrd="0" presId="urn:microsoft.com/office/officeart/2005/8/layout/chevron2"/>
    <dgm:cxn modelId="{6EB6B07C-81E9-43F4-A0BC-E165C722ECEB}" type="presParOf" srcId="{590F6C18-3EC9-44EC-B772-D9FCEEBBE1B1}" destId="{6F765FA2-0F0F-469E-A8CE-2DFE66882245}" srcOrd="1" destOrd="0" presId="urn:microsoft.com/office/officeart/2005/8/layout/chevron2"/>
    <dgm:cxn modelId="{69245E48-35AE-4EB2-8615-1E81567DC4D3}" type="presParOf" srcId="{4F93FC51-AC3F-4ABF-A484-959EED57DA2B}" destId="{D00245C2-E178-42E1-AB08-30E14FC51CDC}" srcOrd="3" destOrd="0" presId="urn:microsoft.com/office/officeart/2005/8/layout/chevron2"/>
    <dgm:cxn modelId="{6E787435-12BF-4EB1-8927-090803EF0B55}" type="presParOf" srcId="{4F93FC51-AC3F-4ABF-A484-959EED57DA2B}" destId="{2B2D6E49-B1DF-47E9-AE02-BDA0F60F9A99}" srcOrd="4" destOrd="0" presId="urn:microsoft.com/office/officeart/2005/8/layout/chevron2"/>
    <dgm:cxn modelId="{6103A362-0439-4567-8E38-6B471AEEB644}" type="presParOf" srcId="{2B2D6E49-B1DF-47E9-AE02-BDA0F60F9A99}" destId="{A3FC77AA-5925-4E20-B4BF-BF31F63EF0D5}" srcOrd="0" destOrd="0" presId="urn:microsoft.com/office/officeart/2005/8/layout/chevron2"/>
    <dgm:cxn modelId="{EF381EF6-740C-4998-B8C4-98789C99A8DD}" type="presParOf" srcId="{2B2D6E49-B1DF-47E9-AE02-BDA0F60F9A99}" destId="{38D9D573-D724-494A-89C5-A3BC7A467BBA}" srcOrd="1" destOrd="0" presId="urn:microsoft.com/office/officeart/2005/8/layout/chevron2"/>
    <dgm:cxn modelId="{FFE2DFBD-60E2-4E5D-860C-B3E7F1E78204}" type="presParOf" srcId="{4F93FC51-AC3F-4ABF-A484-959EED57DA2B}" destId="{25266ED9-B3DA-4228-91AB-B16703894495}" srcOrd="5" destOrd="0" presId="urn:microsoft.com/office/officeart/2005/8/layout/chevron2"/>
    <dgm:cxn modelId="{208FD5BF-3392-426B-B1FA-D933BF29C02A}" type="presParOf" srcId="{4F93FC51-AC3F-4ABF-A484-959EED57DA2B}" destId="{B94797A7-1ADB-4997-938E-04BC4FE6028C}" srcOrd="6" destOrd="0" presId="urn:microsoft.com/office/officeart/2005/8/layout/chevron2"/>
    <dgm:cxn modelId="{BE2D1212-F538-4C78-9DAB-9AAA7C2A230D}" type="presParOf" srcId="{B94797A7-1ADB-4997-938E-04BC4FE6028C}" destId="{00264815-2C3A-443B-AA9D-6C84E42F9044}" srcOrd="0" destOrd="0" presId="urn:microsoft.com/office/officeart/2005/8/layout/chevron2"/>
    <dgm:cxn modelId="{D9BCAACD-4A58-4C5A-B9D7-D897C7FEE238}" type="presParOf" srcId="{B94797A7-1ADB-4997-938E-04BC4FE6028C}" destId="{1607256C-3CC2-46E1-8834-96B97A5FB61B}" srcOrd="1" destOrd="0" presId="urn:microsoft.com/office/officeart/2005/8/layout/chevron2"/>
    <dgm:cxn modelId="{37CAC50D-B69D-4237-B6E3-64E1812FB9A6}" type="presParOf" srcId="{4F93FC51-AC3F-4ABF-A484-959EED57DA2B}" destId="{C3A84588-2F86-408A-BC2A-0DEBB191AA99}" srcOrd="7" destOrd="0" presId="urn:microsoft.com/office/officeart/2005/8/layout/chevron2"/>
    <dgm:cxn modelId="{0C306B12-8B08-47AF-9EF9-40371DC61197}" type="presParOf" srcId="{4F93FC51-AC3F-4ABF-A484-959EED57DA2B}" destId="{F9C53FC1-C9AF-498B-AAB0-EA1C373C2271}" srcOrd="8" destOrd="0" presId="urn:microsoft.com/office/officeart/2005/8/layout/chevron2"/>
    <dgm:cxn modelId="{8C619BB3-9A18-435C-BF09-01A7F860D532}" type="presParOf" srcId="{F9C53FC1-C9AF-498B-AAB0-EA1C373C2271}" destId="{E6944922-C540-464E-83F6-811995620497}" srcOrd="0" destOrd="0" presId="urn:microsoft.com/office/officeart/2005/8/layout/chevron2"/>
    <dgm:cxn modelId="{B7FA26E7-9D2A-4B82-BDD0-C64ED48E750F}" type="presParOf" srcId="{F9C53FC1-C9AF-498B-AAB0-EA1C373C2271}" destId="{A34E8F4A-402D-417A-9066-B639FC67D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4B05D1-A2B5-4002-BE5E-CF8A231A818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B73C0B-4521-4F31-879C-D69A6D7371BE}">
      <dgm:prSet phldrT="[Text]"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Elaboration d'une V2 de la grille de diagnostic</a:t>
          </a:r>
        </a:p>
      </dgm:t>
    </dgm:pt>
    <dgm:pt modelId="{2D6B692B-30E1-467C-8943-BF5764F486C8}" type="parTrans" cxnId="{21C6E704-7832-4426-9FDE-3A54FD8F1BD8}">
      <dgm:prSet/>
      <dgm:spPr/>
      <dgm:t>
        <a:bodyPr/>
        <a:lstStyle/>
        <a:p>
          <a:endParaRPr lang="en-US"/>
        </a:p>
      </dgm:t>
    </dgm:pt>
    <dgm:pt modelId="{EBFC71D5-BAA8-48B3-BF90-4213B462076D}" type="sibTrans" cxnId="{21C6E704-7832-4426-9FDE-3A54FD8F1BD8}">
      <dgm:prSet/>
      <dgm:spPr/>
      <dgm:t>
        <a:bodyPr/>
        <a:lstStyle/>
        <a:p>
          <a:endParaRPr lang="en-US"/>
        </a:p>
      </dgm:t>
    </dgm:pt>
    <dgm:pt modelId="{0C075610-FF9F-4187-B2FA-DB551385C403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Mai - Juin</a:t>
          </a:r>
        </a:p>
      </dgm:t>
    </dgm:pt>
    <dgm:pt modelId="{E042350C-0C09-4D82-A994-85A667B016A2}" type="parTrans" cxnId="{03C2E145-88B9-45B8-AD27-FBD584340A65}">
      <dgm:prSet/>
      <dgm:spPr/>
      <dgm:t>
        <a:bodyPr/>
        <a:lstStyle/>
        <a:p>
          <a:endParaRPr lang="en-US"/>
        </a:p>
      </dgm:t>
    </dgm:pt>
    <dgm:pt modelId="{B292881F-21C2-49E3-9B0F-4AD08A377FA4}" type="sibTrans" cxnId="{03C2E145-88B9-45B8-AD27-FBD584340A65}">
      <dgm:prSet/>
      <dgm:spPr/>
      <dgm:t>
        <a:bodyPr/>
        <a:lstStyle/>
        <a:p>
          <a:endParaRPr lang="en-US"/>
        </a:p>
      </dgm:t>
    </dgm:pt>
    <dgm:pt modelId="{F49D233F-4E74-4379-BCA2-47482BE91A38}">
      <dgm:prSet phldrT="[Text]" phldr="0" custT="1"/>
      <dgm:spPr/>
      <dgm:t>
        <a:bodyPr/>
        <a:lstStyle/>
        <a:p>
          <a:r>
            <a:rPr lang="en-US" sz="1100" err="1">
              <a:latin typeface="Montserrat"/>
            </a:rPr>
            <a:t>Modélisation</a:t>
          </a:r>
          <a:r>
            <a:rPr lang="en-US" sz="1100">
              <a:latin typeface="Montserrat"/>
            </a:rPr>
            <a:t> du circuit d'accompagnement </a:t>
          </a:r>
          <a:endParaRPr lang="fr-FR" sz="1100">
            <a:latin typeface="Montserrat "/>
          </a:endParaRPr>
        </a:p>
      </dgm:t>
    </dgm:pt>
    <dgm:pt modelId="{C63E9D76-DDD5-44B3-A76E-CC9C70A8A5D9}" type="parTrans" cxnId="{195E4FC5-AAB4-407F-BA75-7A90C0658B67}">
      <dgm:prSet/>
      <dgm:spPr/>
      <dgm:t>
        <a:bodyPr/>
        <a:lstStyle/>
        <a:p>
          <a:endParaRPr lang="en-US"/>
        </a:p>
      </dgm:t>
    </dgm:pt>
    <dgm:pt modelId="{7960507E-675C-4EF4-B5E4-A548B4F4D678}" type="sibTrans" cxnId="{195E4FC5-AAB4-407F-BA75-7A90C0658B67}">
      <dgm:prSet/>
      <dgm:spPr/>
      <dgm:t>
        <a:bodyPr/>
        <a:lstStyle/>
        <a:p>
          <a:endParaRPr lang="en-US"/>
        </a:p>
      </dgm:t>
    </dgm:pt>
    <dgm:pt modelId="{DE413C40-CD79-47F6-8814-1F2ED6913795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Octobre</a:t>
          </a:r>
        </a:p>
      </dgm:t>
    </dgm:pt>
    <dgm:pt modelId="{380EBEBD-DFC3-434A-B2C7-BBFA5B8F379C}" type="parTrans" cxnId="{17F5B5E5-8503-4639-8B54-4F18DDB8B25B}">
      <dgm:prSet/>
      <dgm:spPr/>
      <dgm:t>
        <a:bodyPr/>
        <a:lstStyle/>
        <a:p>
          <a:endParaRPr lang="en-US"/>
        </a:p>
      </dgm:t>
    </dgm:pt>
    <dgm:pt modelId="{DD0C5FED-6CD7-4428-8C41-9B3C86196216}" type="sibTrans" cxnId="{17F5B5E5-8503-4639-8B54-4F18DDB8B25B}">
      <dgm:prSet/>
      <dgm:spPr/>
      <dgm:t>
        <a:bodyPr/>
        <a:lstStyle/>
        <a:p>
          <a:endParaRPr lang="en-US"/>
        </a:p>
      </dgm:t>
    </dgm:pt>
    <dgm:pt modelId="{DA8CA3A7-9BB0-418F-AF5F-7A67323BB169}">
      <dgm:prSet phldrT="[Text]" phldr="0" custT="1"/>
      <dgm:spPr/>
      <dgm:t>
        <a:bodyPr/>
        <a:lstStyle/>
        <a:p>
          <a:pPr rtl="0"/>
          <a:r>
            <a:rPr lang="fr-FR" sz="1000">
              <a:latin typeface="Montserrat "/>
            </a:rPr>
            <a:t>Sélection d'une liste d'acteurs bretons pouvant fournir des RETEX</a:t>
          </a:r>
        </a:p>
      </dgm:t>
    </dgm:pt>
    <dgm:pt modelId="{93219940-9865-4DAE-B2DA-440A721BBE9C}" type="parTrans" cxnId="{791BF5CE-D1AC-45C7-AE62-C587829E74B2}">
      <dgm:prSet/>
      <dgm:spPr/>
      <dgm:t>
        <a:bodyPr/>
        <a:lstStyle/>
        <a:p>
          <a:endParaRPr lang="en-US"/>
        </a:p>
      </dgm:t>
    </dgm:pt>
    <dgm:pt modelId="{97A45261-B0FE-4030-8DE6-5B84C0085E55}" type="sibTrans" cxnId="{791BF5CE-D1AC-45C7-AE62-C587829E74B2}">
      <dgm:prSet/>
      <dgm:spPr/>
      <dgm:t>
        <a:bodyPr/>
        <a:lstStyle/>
        <a:p>
          <a:endParaRPr lang="en-US"/>
        </a:p>
      </dgm:t>
    </dgm:pt>
    <dgm:pt modelId="{92B5C3BC-13E0-4F8B-BBC1-02C4EA43343F}">
      <dgm:prSet phldr="0" custT="1"/>
      <dgm:spPr/>
      <dgm:t>
        <a:bodyPr/>
        <a:lstStyle/>
        <a:p>
          <a:pPr rtl="0"/>
          <a:r>
            <a:rPr lang="fr-FR" sz="900">
              <a:latin typeface="Montserrat "/>
            </a:rPr>
            <a:t>Novembre</a:t>
          </a:r>
        </a:p>
      </dgm:t>
    </dgm:pt>
    <dgm:pt modelId="{74350879-9648-400A-94AD-00C44EB3D4F5}" type="parTrans" cxnId="{61C9A6EE-E3F1-4491-9BE0-7D1E5EA7C8DD}">
      <dgm:prSet/>
      <dgm:spPr/>
      <dgm:t>
        <a:bodyPr/>
        <a:lstStyle/>
        <a:p>
          <a:endParaRPr lang="fr-FR"/>
        </a:p>
      </dgm:t>
    </dgm:pt>
    <dgm:pt modelId="{350838C1-0425-49BB-A3DD-51EA1BA99175}" type="sibTrans" cxnId="{61C9A6EE-E3F1-4491-9BE0-7D1E5EA7C8DD}">
      <dgm:prSet/>
      <dgm:spPr/>
      <dgm:t>
        <a:bodyPr/>
        <a:lstStyle/>
        <a:p>
          <a:endParaRPr lang="fr-FR"/>
        </a:p>
      </dgm:t>
    </dgm:pt>
    <dgm:pt modelId="{5B270046-F0CA-4309-9299-1615C47F4A6E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2310BEA9-6EA8-456C-B967-97AF68A6D73C}" type="parTrans" cxnId="{ACF3E073-6949-4933-8802-FF8DC3142BA8}">
      <dgm:prSet/>
      <dgm:spPr/>
      <dgm:t>
        <a:bodyPr/>
        <a:lstStyle/>
        <a:p>
          <a:endParaRPr lang="fr-FR"/>
        </a:p>
      </dgm:t>
    </dgm:pt>
    <dgm:pt modelId="{9B03191E-28F9-473D-82BC-D8FABF530AE9}" type="sibTrans" cxnId="{ACF3E073-6949-4933-8802-FF8DC3142BA8}">
      <dgm:prSet/>
      <dgm:spPr/>
      <dgm:t>
        <a:bodyPr/>
        <a:lstStyle/>
        <a:p>
          <a:endParaRPr lang="fr-FR"/>
        </a:p>
      </dgm:t>
    </dgm:pt>
    <dgm:pt modelId="{88DB2C85-9A15-4686-98B5-3B542811B2C3}">
      <dgm:prSet phldr="0" custT="1"/>
      <dgm:spPr/>
      <dgm:t>
        <a:bodyPr/>
        <a:lstStyle/>
        <a:p>
          <a:pPr rtl="0"/>
          <a:r>
            <a:rPr lang="fr-FR" sz="1100" dirty="0">
              <a:latin typeface="Montserrat "/>
            </a:rPr>
            <a:t>Envoi de La Dépêche</a:t>
          </a:r>
        </a:p>
      </dgm:t>
    </dgm:pt>
    <dgm:pt modelId="{5B3D366A-9EB0-4FC4-8113-221FB3E0B135}" type="parTrans" cxnId="{19C1F5A1-0614-4B1F-9A47-6EFD6F14552C}">
      <dgm:prSet/>
      <dgm:spPr/>
      <dgm:t>
        <a:bodyPr/>
        <a:lstStyle/>
        <a:p>
          <a:endParaRPr lang="fr-FR"/>
        </a:p>
      </dgm:t>
    </dgm:pt>
    <dgm:pt modelId="{FC4889AC-0CA6-4507-A6AA-9BAEC3330661}" type="sibTrans" cxnId="{19C1F5A1-0614-4B1F-9A47-6EFD6F14552C}">
      <dgm:prSet/>
      <dgm:spPr/>
      <dgm:t>
        <a:bodyPr/>
        <a:lstStyle/>
        <a:p>
          <a:endParaRPr lang="fr-FR"/>
        </a:p>
      </dgm:t>
    </dgm:pt>
    <dgm:pt modelId="{60D83A7A-90DC-4F29-8ABB-AE9B29D37BD3}">
      <dgm:prSet phldr="0" custT="1"/>
      <dgm:spPr/>
      <dgm:t>
        <a:bodyPr/>
        <a:lstStyle/>
        <a:p>
          <a:pPr rtl="0"/>
          <a:r>
            <a:rPr lang="fr-FR" sz="1000">
              <a:latin typeface="Montserrat "/>
            </a:rPr>
            <a:t>Envoi de La Dépêche</a:t>
          </a:r>
        </a:p>
      </dgm:t>
    </dgm:pt>
    <dgm:pt modelId="{0F14BCDE-2561-4DFA-B442-985C135C0573}" type="parTrans" cxnId="{872FEF7F-4A01-47E3-97F5-7DDB1040E627}">
      <dgm:prSet/>
      <dgm:spPr/>
      <dgm:t>
        <a:bodyPr/>
        <a:lstStyle/>
        <a:p>
          <a:endParaRPr lang="fr-FR"/>
        </a:p>
      </dgm:t>
    </dgm:pt>
    <dgm:pt modelId="{E1A97036-2829-467D-9A15-224F2ACE302B}" type="sibTrans" cxnId="{872FEF7F-4A01-47E3-97F5-7DDB1040E627}">
      <dgm:prSet/>
      <dgm:spPr/>
      <dgm:t>
        <a:bodyPr/>
        <a:lstStyle/>
        <a:p>
          <a:endParaRPr lang="fr-FR"/>
        </a:p>
      </dgm:t>
    </dgm:pt>
    <dgm:pt modelId="{8AF0CB81-FCEE-4767-9AD9-D129B2F78959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Juillet – Août</a:t>
          </a:r>
        </a:p>
      </dgm:t>
    </dgm:pt>
    <dgm:pt modelId="{CD7C4BC1-2F63-49EC-86F8-CCBC79770827}" type="parTrans" cxnId="{3224D9E1-9B82-45F7-8BE3-C332E9F1BACB}">
      <dgm:prSet/>
      <dgm:spPr/>
      <dgm:t>
        <a:bodyPr/>
        <a:lstStyle/>
        <a:p>
          <a:endParaRPr lang="fr-FR"/>
        </a:p>
      </dgm:t>
    </dgm:pt>
    <dgm:pt modelId="{05601EC9-A720-42B1-8ED7-C8B51FF5F9DF}" type="sibTrans" cxnId="{3224D9E1-9B82-45F7-8BE3-C332E9F1BACB}">
      <dgm:prSet/>
      <dgm:spPr/>
      <dgm:t>
        <a:bodyPr/>
        <a:lstStyle/>
        <a:p>
          <a:endParaRPr lang="fr-FR"/>
        </a:p>
      </dgm:t>
    </dgm:pt>
    <dgm:pt modelId="{A43AEBD8-391F-4B7E-A541-9626F39433B8}">
      <dgm:prSet phldr="0" custT="1"/>
      <dgm:spPr/>
      <dgm:t>
        <a:bodyPr/>
        <a:lstStyle/>
        <a:p>
          <a:pPr rtl="0"/>
          <a:r>
            <a:rPr lang="fr-FR" sz="1100" dirty="0">
              <a:latin typeface="Montserrat "/>
            </a:rPr>
            <a:t>Envoi de La Dépêche</a:t>
          </a:r>
        </a:p>
      </dgm:t>
    </dgm:pt>
    <dgm:pt modelId="{8342F1C6-3E36-4AEA-AD01-B1E2D597C535}" type="parTrans" cxnId="{A8D4C3E8-8A3E-4604-B2D6-5C3981D4BACD}">
      <dgm:prSet/>
      <dgm:spPr/>
      <dgm:t>
        <a:bodyPr/>
        <a:lstStyle/>
        <a:p>
          <a:endParaRPr lang="fr-FR"/>
        </a:p>
      </dgm:t>
    </dgm:pt>
    <dgm:pt modelId="{57BF1FE1-0857-47FF-B1B2-4210465163B2}" type="sibTrans" cxnId="{A8D4C3E8-8A3E-4604-B2D6-5C3981D4BACD}">
      <dgm:prSet/>
      <dgm:spPr/>
      <dgm:t>
        <a:bodyPr/>
        <a:lstStyle/>
        <a:p>
          <a:endParaRPr lang="fr-FR"/>
        </a:p>
      </dgm:t>
    </dgm:pt>
    <dgm:pt modelId="{76C5E48F-74E4-4DFA-BD1A-F1E61E3B9CB3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Mars</a:t>
          </a:r>
        </a:p>
      </dgm:t>
    </dgm:pt>
    <dgm:pt modelId="{31CDB5BB-79EC-4581-AFE4-A10AB31AA20A}" type="sibTrans" cxnId="{3593C460-3D4C-433C-B0F5-06BA596D1CBB}">
      <dgm:prSet/>
      <dgm:spPr/>
      <dgm:t>
        <a:bodyPr/>
        <a:lstStyle/>
        <a:p>
          <a:endParaRPr lang="en-US"/>
        </a:p>
      </dgm:t>
    </dgm:pt>
    <dgm:pt modelId="{76EFDC57-05D5-402D-8974-05D3F4623112}" type="parTrans" cxnId="{3593C460-3D4C-433C-B0F5-06BA596D1CBB}">
      <dgm:prSet/>
      <dgm:spPr/>
      <dgm:t>
        <a:bodyPr/>
        <a:lstStyle/>
        <a:p>
          <a:endParaRPr lang="en-US"/>
        </a:p>
      </dgm:t>
    </dgm:pt>
    <dgm:pt modelId="{70862544-EAE5-4D32-B7AF-51446193D46A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Intégration opérationnelle des travaux de l'équipe-projet</a:t>
          </a:r>
          <a:endParaRPr lang="en-US">
            <a:latin typeface="Montserrat "/>
          </a:endParaRPr>
        </a:p>
      </dgm:t>
    </dgm:pt>
    <dgm:pt modelId="{CCA0FBEF-501F-4D38-B5E1-11F2C46F18E7}" type="parTrans" cxnId="{D29ACED4-69B2-4189-A024-B6061CC6CC40}">
      <dgm:prSet/>
      <dgm:spPr/>
      <dgm:t>
        <a:bodyPr/>
        <a:lstStyle/>
        <a:p>
          <a:endParaRPr lang="fr-FR"/>
        </a:p>
      </dgm:t>
    </dgm:pt>
    <dgm:pt modelId="{133B373B-A2D5-4BE7-87F2-AE4EA5B0E8DD}" type="sibTrans" cxnId="{D29ACED4-69B2-4189-A024-B6061CC6CC40}">
      <dgm:prSet/>
      <dgm:spPr/>
      <dgm:t>
        <a:bodyPr/>
        <a:lstStyle/>
        <a:p>
          <a:endParaRPr lang="fr-FR"/>
        </a:p>
      </dgm:t>
    </dgm:pt>
    <dgm:pt modelId="{28CAC80E-270D-4DDB-8A7C-7A2AA7D4ED1F}">
      <dgm:prSet phldr="0"/>
      <dgm:spPr/>
      <dgm:t>
        <a:bodyPr/>
        <a:lstStyle/>
        <a:p>
          <a:r>
            <a:rPr lang="fr-FR">
              <a:latin typeface="Montserrat "/>
            </a:rPr>
            <a:t>Charte éthique Réseau et financement</a:t>
          </a:r>
          <a:endParaRPr lang="en-US">
            <a:latin typeface="Montserrat "/>
          </a:endParaRPr>
        </a:p>
      </dgm:t>
    </dgm:pt>
    <dgm:pt modelId="{93235168-7D1E-4A04-AFCC-F61325E51B8F}" type="parTrans" cxnId="{82F8871C-42B4-49EB-A81F-1ADBE5A901BE}">
      <dgm:prSet/>
      <dgm:spPr/>
      <dgm:t>
        <a:bodyPr/>
        <a:lstStyle/>
        <a:p>
          <a:endParaRPr lang="fr-FR"/>
        </a:p>
      </dgm:t>
    </dgm:pt>
    <dgm:pt modelId="{F7AB921A-A045-4331-87EC-790B78CEC3D8}" type="sibTrans" cxnId="{82F8871C-42B4-49EB-A81F-1ADBE5A901BE}">
      <dgm:prSet/>
      <dgm:spPr/>
      <dgm:t>
        <a:bodyPr/>
        <a:lstStyle/>
        <a:p>
          <a:endParaRPr lang="fr-FR"/>
        </a:p>
      </dgm:t>
    </dgm:pt>
    <dgm:pt modelId="{1ADD96BB-4A1F-4476-BC5E-7D4FD49F211C}">
      <dgm:prSet phldr="0"/>
      <dgm:spPr/>
      <dgm:t>
        <a:bodyPr/>
        <a:lstStyle/>
        <a:p>
          <a:r>
            <a:rPr lang="fr-FR">
              <a:latin typeface="Montserrat "/>
            </a:rPr>
            <a:t>Envoi de La Dépêche</a:t>
          </a:r>
          <a:endParaRPr lang="en-US">
            <a:latin typeface="Montserrat "/>
          </a:endParaRPr>
        </a:p>
      </dgm:t>
    </dgm:pt>
    <dgm:pt modelId="{738CB993-416F-4C06-A9C0-D637718AC3EE}" type="parTrans" cxnId="{F1F84F7F-F826-4278-910B-17B1BB03BA56}">
      <dgm:prSet/>
      <dgm:spPr/>
      <dgm:t>
        <a:bodyPr/>
        <a:lstStyle/>
        <a:p>
          <a:endParaRPr lang="fr-FR"/>
        </a:p>
      </dgm:t>
    </dgm:pt>
    <dgm:pt modelId="{A78F4DCC-99FB-4AFD-AAE7-DF9C1AFAF180}" type="sibTrans" cxnId="{F1F84F7F-F826-4278-910B-17B1BB03BA56}">
      <dgm:prSet/>
      <dgm:spPr/>
      <dgm:t>
        <a:bodyPr/>
        <a:lstStyle/>
        <a:p>
          <a:endParaRPr lang="fr-FR"/>
        </a:p>
      </dgm:t>
    </dgm:pt>
    <dgm:pt modelId="{AC2A2329-1C30-4CCC-A8A1-1545379AA60A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Indicateurs Evaluation de l’accompagnement</a:t>
          </a:r>
        </a:p>
      </dgm:t>
    </dgm:pt>
    <dgm:pt modelId="{CF26FFF1-D2F8-4C76-8CF7-724872F2B75C}" type="parTrans" cxnId="{2F30267D-4E43-4DBF-A00F-F38CBCEA4962}">
      <dgm:prSet/>
      <dgm:spPr/>
      <dgm:t>
        <a:bodyPr/>
        <a:lstStyle/>
        <a:p>
          <a:endParaRPr lang="fr-FR"/>
        </a:p>
      </dgm:t>
    </dgm:pt>
    <dgm:pt modelId="{EB575B2C-61F7-4949-9118-3E8823C8E289}" type="sibTrans" cxnId="{2F30267D-4E43-4DBF-A00F-F38CBCEA4962}">
      <dgm:prSet/>
      <dgm:spPr/>
      <dgm:t>
        <a:bodyPr/>
        <a:lstStyle/>
        <a:p>
          <a:endParaRPr lang="fr-FR"/>
        </a:p>
      </dgm:t>
    </dgm:pt>
    <dgm:pt modelId="{8363FA8B-6EB4-4459-B132-336483BC4979}" type="pres">
      <dgm:prSet presAssocID="{C84B05D1-A2B5-4002-BE5E-CF8A231A8183}" presName="linearFlow" presStyleCnt="0">
        <dgm:presLayoutVars>
          <dgm:dir/>
          <dgm:animLvl val="lvl"/>
          <dgm:resizeHandles val="exact"/>
        </dgm:presLayoutVars>
      </dgm:prSet>
      <dgm:spPr/>
    </dgm:pt>
    <dgm:pt modelId="{A524772A-2E2F-47EF-ACD3-FBE3A52ED369}" type="pres">
      <dgm:prSet presAssocID="{76C5E48F-74E4-4DFA-BD1A-F1E61E3B9CB3}" presName="composite" presStyleCnt="0"/>
      <dgm:spPr/>
    </dgm:pt>
    <dgm:pt modelId="{7097126D-0644-496E-A669-EE5B87F9F5EF}" type="pres">
      <dgm:prSet presAssocID="{76C5E48F-74E4-4DFA-BD1A-F1E61E3B9CB3}" presName="parentText" presStyleLbl="alignNode1" presStyleIdx="0" presStyleCnt="5" custScaleX="110354" custScaleY="98842" custLinFactNeighborX="-2551" custLinFactNeighborY="-33054">
        <dgm:presLayoutVars>
          <dgm:chMax val="1"/>
          <dgm:bulletEnabled val="1"/>
        </dgm:presLayoutVars>
      </dgm:prSet>
      <dgm:spPr/>
    </dgm:pt>
    <dgm:pt modelId="{38E106E9-4CE4-4E85-B20C-72A346824CD1}" type="pres">
      <dgm:prSet presAssocID="{76C5E48F-74E4-4DFA-BD1A-F1E61E3B9CB3}" presName="descendantText" presStyleLbl="alignAcc1" presStyleIdx="0" presStyleCnt="5" custLinFactNeighborX="45" custLinFactNeighborY="-48864">
        <dgm:presLayoutVars>
          <dgm:bulletEnabled val="1"/>
        </dgm:presLayoutVars>
      </dgm:prSet>
      <dgm:spPr/>
    </dgm:pt>
    <dgm:pt modelId="{1D1D38D3-0036-4B93-ACE6-4C99B5EA9976}" type="pres">
      <dgm:prSet presAssocID="{31CDB5BB-79EC-4581-AFE4-A10AB31AA20A}" presName="sp" presStyleCnt="0"/>
      <dgm:spPr/>
    </dgm:pt>
    <dgm:pt modelId="{E6792C63-EDA7-4762-86E8-042EC1D29A8F}" type="pres">
      <dgm:prSet presAssocID="{0C075610-FF9F-4187-B2FA-DB551385C403}" presName="composite" presStyleCnt="0"/>
      <dgm:spPr/>
    </dgm:pt>
    <dgm:pt modelId="{DCED52B1-54FB-49AF-9BA2-77AEEC7F62CD}" type="pres">
      <dgm:prSet presAssocID="{0C075610-FF9F-4187-B2FA-DB551385C403}" presName="parentText" presStyleLbl="alignNode1" presStyleIdx="1" presStyleCnt="5" custLinFactNeighborX="814" custLinFactNeighborY="-11447">
        <dgm:presLayoutVars>
          <dgm:chMax val="1"/>
          <dgm:bulletEnabled val="1"/>
        </dgm:presLayoutVars>
      </dgm:prSet>
      <dgm:spPr/>
    </dgm:pt>
    <dgm:pt modelId="{3AB5DE08-16B1-4179-9A9D-646B19866DEF}" type="pres">
      <dgm:prSet presAssocID="{0C075610-FF9F-4187-B2FA-DB551385C403}" presName="descendantText" presStyleLbl="alignAcc1" presStyleIdx="1" presStyleCnt="5" custLinFactNeighborX="245" custLinFactNeighborY="-15771">
        <dgm:presLayoutVars>
          <dgm:bulletEnabled val="1"/>
        </dgm:presLayoutVars>
      </dgm:prSet>
      <dgm:spPr/>
    </dgm:pt>
    <dgm:pt modelId="{D7CDAFD3-F5A5-46AF-8260-5578A5D25FA3}" type="pres">
      <dgm:prSet presAssocID="{B292881F-21C2-49E3-9B0F-4AD08A377FA4}" presName="sp" presStyleCnt="0"/>
      <dgm:spPr/>
    </dgm:pt>
    <dgm:pt modelId="{04C908C1-3AB3-403B-84F8-BD40B0462AE6}" type="pres">
      <dgm:prSet presAssocID="{8AF0CB81-FCEE-4767-9AD9-D129B2F78959}" presName="composite" presStyleCnt="0"/>
      <dgm:spPr/>
    </dgm:pt>
    <dgm:pt modelId="{15DA18F0-C85E-4D6D-9CBA-76C587211BEB}" type="pres">
      <dgm:prSet presAssocID="{8AF0CB81-FCEE-4767-9AD9-D129B2F7895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F59DB91-FAE8-4121-85BB-6A8668618EC1}" type="pres">
      <dgm:prSet presAssocID="{8AF0CB81-FCEE-4767-9AD9-D129B2F78959}" presName="descendantText" presStyleLbl="alignAcc1" presStyleIdx="2" presStyleCnt="5" custLinFactNeighborY="0">
        <dgm:presLayoutVars>
          <dgm:bulletEnabled val="1"/>
        </dgm:presLayoutVars>
      </dgm:prSet>
      <dgm:spPr/>
    </dgm:pt>
    <dgm:pt modelId="{5EE0C983-2506-42A5-93FE-FA074D527D8A}" type="pres">
      <dgm:prSet presAssocID="{05601EC9-A720-42B1-8ED7-C8B51FF5F9DF}" presName="sp" presStyleCnt="0"/>
      <dgm:spPr/>
    </dgm:pt>
    <dgm:pt modelId="{7E134ECD-CDEB-4B9A-A1F2-8A261FB9576E}" type="pres">
      <dgm:prSet presAssocID="{DE413C40-CD79-47F6-8814-1F2ED6913795}" presName="composite" presStyleCnt="0"/>
      <dgm:spPr/>
    </dgm:pt>
    <dgm:pt modelId="{5898DDC0-DAD3-4786-942A-2182C56487C8}" type="pres">
      <dgm:prSet presAssocID="{DE413C40-CD79-47F6-8814-1F2ED6913795}" presName="parentText" presStyleLbl="alignNode1" presStyleIdx="3" presStyleCnt="5" custLinFactNeighborX="-2522" custLinFactNeighborY="735">
        <dgm:presLayoutVars>
          <dgm:chMax val="1"/>
          <dgm:bulletEnabled val="1"/>
        </dgm:presLayoutVars>
      </dgm:prSet>
      <dgm:spPr/>
    </dgm:pt>
    <dgm:pt modelId="{D9199FC3-BB8B-4227-B98D-50B7602FF8B3}" type="pres">
      <dgm:prSet presAssocID="{DE413C40-CD79-47F6-8814-1F2ED6913795}" presName="descendantText" presStyleLbl="alignAcc1" presStyleIdx="3" presStyleCnt="5" custLinFactNeighborX="1647" custLinFactNeighborY="823">
        <dgm:presLayoutVars>
          <dgm:bulletEnabled val="1"/>
        </dgm:presLayoutVars>
      </dgm:prSet>
      <dgm:spPr/>
    </dgm:pt>
    <dgm:pt modelId="{488C1B35-DFDE-43EA-8364-904C7877F501}" type="pres">
      <dgm:prSet presAssocID="{DD0C5FED-6CD7-4428-8C41-9B3C86196216}" presName="sp" presStyleCnt="0"/>
      <dgm:spPr/>
    </dgm:pt>
    <dgm:pt modelId="{DC538201-60C7-4CC4-AA09-A4A64466B5FD}" type="pres">
      <dgm:prSet presAssocID="{92B5C3BC-13E0-4F8B-BBC1-02C4EA43343F}" presName="composite" presStyleCnt="0"/>
      <dgm:spPr/>
    </dgm:pt>
    <dgm:pt modelId="{20A4AC5C-BD1F-4FAC-ADE0-1D245EB7D40D}" type="pres">
      <dgm:prSet presAssocID="{92B5C3BC-13E0-4F8B-BBC1-02C4EA43343F}" presName="parentText" presStyleLbl="alignNode1" presStyleIdx="4" presStyleCnt="5" custLinFactNeighborX="1333" custLinFactNeighborY="933">
        <dgm:presLayoutVars>
          <dgm:chMax val="1"/>
          <dgm:bulletEnabled val="1"/>
        </dgm:presLayoutVars>
      </dgm:prSet>
      <dgm:spPr/>
    </dgm:pt>
    <dgm:pt modelId="{4ADD1E16-15EA-4670-9D9E-C8B479035FB8}" type="pres">
      <dgm:prSet presAssocID="{92B5C3BC-13E0-4F8B-BBC1-02C4EA43343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1C6E704-7832-4426-9FDE-3A54FD8F1BD8}" srcId="{76C5E48F-74E4-4DFA-BD1A-F1E61E3B9CB3}" destId="{C3B73C0B-4521-4F31-879C-D69A6D7371BE}" srcOrd="0" destOrd="0" parTransId="{2D6B692B-30E1-467C-8943-BF5764F486C8}" sibTransId="{EBFC71D5-BAA8-48B3-BF90-4213B462076D}"/>
    <dgm:cxn modelId="{32963818-419F-4CE0-A93E-C93F9E7D1D60}" type="presOf" srcId="{A43AEBD8-391F-4B7E-A541-9626F39433B8}" destId="{0F59DB91-FAE8-4121-85BB-6A8668618EC1}" srcOrd="0" destOrd="0" presId="urn:microsoft.com/office/officeart/2005/8/layout/chevron2"/>
    <dgm:cxn modelId="{82F8871C-42B4-49EB-A81F-1ADBE5A901BE}" srcId="{92B5C3BC-13E0-4F8B-BBC1-02C4EA43343F}" destId="{28CAC80E-270D-4DDB-8A7C-7A2AA7D4ED1F}" srcOrd="1" destOrd="0" parTransId="{93235168-7D1E-4A04-AFCC-F61325E51B8F}" sibTransId="{F7AB921A-A045-4331-87EC-790B78CEC3D8}"/>
    <dgm:cxn modelId="{9E2D7820-D04E-48CD-AB2D-4EE9F1D03DA5}" type="presOf" srcId="{5B270046-F0CA-4309-9299-1615C47F4A6E}" destId="{38E106E9-4CE4-4E85-B20C-72A346824CD1}" srcOrd="0" destOrd="1" presId="urn:microsoft.com/office/officeart/2005/8/layout/chevron2"/>
    <dgm:cxn modelId="{A7D29B21-3E84-4953-B8B9-6866461CB3CE}" type="presOf" srcId="{C3B73C0B-4521-4F31-879C-D69A6D7371BE}" destId="{38E106E9-4CE4-4E85-B20C-72A346824CD1}" srcOrd="0" destOrd="0" presId="urn:microsoft.com/office/officeart/2005/8/layout/chevron2"/>
    <dgm:cxn modelId="{006DE32E-85B4-40D4-9183-D281B022C946}" type="presOf" srcId="{F49D233F-4E74-4379-BCA2-47482BE91A38}" destId="{3AB5DE08-16B1-4179-9A9D-646B19866DEF}" srcOrd="0" destOrd="0" presId="urn:microsoft.com/office/officeart/2005/8/layout/chevron2"/>
    <dgm:cxn modelId="{CE5E1335-A905-44B6-B301-30548839A57F}" type="presOf" srcId="{28CAC80E-270D-4DDB-8A7C-7A2AA7D4ED1F}" destId="{4ADD1E16-15EA-4670-9D9E-C8B479035FB8}" srcOrd="0" destOrd="1" presId="urn:microsoft.com/office/officeart/2005/8/layout/chevron2"/>
    <dgm:cxn modelId="{3593C460-3D4C-433C-B0F5-06BA596D1CBB}" srcId="{C84B05D1-A2B5-4002-BE5E-CF8A231A8183}" destId="{76C5E48F-74E4-4DFA-BD1A-F1E61E3B9CB3}" srcOrd="0" destOrd="0" parTransId="{76EFDC57-05D5-402D-8974-05D3F4623112}" sibTransId="{31CDB5BB-79EC-4581-AFE4-A10AB31AA20A}"/>
    <dgm:cxn modelId="{03C2E145-88B9-45B8-AD27-FBD584340A65}" srcId="{C84B05D1-A2B5-4002-BE5E-CF8A231A8183}" destId="{0C075610-FF9F-4187-B2FA-DB551385C403}" srcOrd="1" destOrd="0" parTransId="{E042350C-0C09-4D82-A994-85A667B016A2}" sibTransId="{B292881F-21C2-49E3-9B0F-4AD08A377FA4}"/>
    <dgm:cxn modelId="{3B674C49-005A-4240-8327-AA5A1A81D591}" type="presOf" srcId="{DE413C40-CD79-47F6-8814-1F2ED6913795}" destId="{5898DDC0-DAD3-4786-942A-2182C56487C8}" srcOrd="0" destOrd="0" presId="urn:microsoft.com/office/officeart/2005/8/layout/chevron2"/>
    <dgm:cxn modelId="{F580F34F-2669-48E7-B4F9-7907C60B4916}" type="presOf" srcId="{8AF0CB81-FCEE-4767-9AD9-D129B2F78959}" destId="{15DA18F0-C85E-4D6D-9CBA-76C587211BEB}" srcOrd="0" destOrd="0" presId="urn:microsoft.com/office/officeart/2005/8/layout/chevron2"/>
    <dgm:cxn modelId="{ACF3E073-6949-4933-8802-FF8DC3142BA8}" srcId="{76C5E48F-74E4-4DFA-BD1A-F1E61E3B9CB3}" destId="{5B270046-F0CA-4309-9299-1615C47F4A6E}" srcOrd="1" destOrd="0" parTransId="{2310BEA9-6EA8-456C-B967-97AF68A6D73C}" sibTransId="{9B03191E-28F9-473D-82BC-D8FABF530AE9}"/>
    <dgm:cxn modelId="{2F30267D-4E43-4DBF-A00F-F38CBCEA4962}" srcId="{8AF0CB81-FCEE-4767-9AD9-D129B2F78959}" destId="{AC2A2329-1C30-4CCC-A8A1-1545379AA60A}" srcOrd="1" destOrd="0" parTransId="{CF26FFF1-D2F8-4C76-8CF7-724872F2B75C}" sibTransId="{EB575B2C-61F7-4949-9118-3E8823C8E289}"/>
    <dgm:cxn modelId="{F1F84F7F-F826-4278-910B-17B1BB03BA56}" srcId="{92B5C3BC-13E0-4F8B-BBC1-02C4EA43343F}" destId="{1ADD96BB-4A1F-4476-BC5E-7D4FD49F211C}" srcOrd="2" destOrd="0" parTransId="{738CB993-416F-4C06-A9C0-D637718AC3EE}" sibTransId="{A78F4DCC-99FB-4AFD-AAE7-DF9C1AFAF180}"/>
    <dgm:cxn modelId="{872FEF7F-4A01-47E3-97F5-7DDB1040E627}" srcId="{DE413C40-CD79-47F6-8814-1F2ED6913795}" destId="{60D83A7A-90DC-4F29-8ABB-AE9B29D37BD3}" srcOrd="1" destOrd="0" parTransId="{0F14BCDE-2561-4DFA-B442-985C135C0573}" sibTransId="{E1A97036-2829-467D-9A15-224F2ACE302B}"/>
    <dgm:cxn modelId="{1B743A8D-25C6-4C6A-9EB6-27283C1B75FE}" type="presOf" srcId="{1ADD96BB-4A1F-4476-BC5E-7D4FD49F211C}" destId="{4ADD1E16-15EA-4670-9D9E-C8B479035FB8}" srcOrd="0" destOrd="2" presId="urn:microsoft.com/office/officeart/2005/8/layout/chevron2"/>
    <dgm:cxn modelId="{AFADB297-DE42-48F1-9675-282526C293B4}" type="presOf" srcId="{0C075610-FF9F-4187-B2FA-DB551385C403}" destId="{DCED52B1-54FB-49AF-9BA2-77AEEC7F62CD}" srcOrd="0" destOrd="0" presId="urn:microsoft.com/office/officeart/2005/8/layout/chevron2"/>
    <dgm:cxn modelId="{19C1F5A1-0614-4B1F-9A47-6EFD6F14552C}" srcId="{0C075610-FF9F-4187-B2FA-DB551385C403}" destId="{88DB2C85-9A15-4686-98B5-3B542811B2C3}" srcOrd="1" destOrd="0" parTransId="{5B3D366A-9EB0-4FC4-8113-221FB3E0B135}" sibTransId="{FC4889AC-0CA6-4507-A6AA-9BAEC3330661}"/>
    <dgm:cxn modelId="{F67A5DA3-1F23-44A8-A565-FBE70B287848}" type="presOf" srcId="{AC2A2329-1C30-4CCC-A8A1-1545379AA60A}" destId="{0F59DB91-FAE8-4121-85BB-6A8668618EC1}" srcOrd="0" destOrd="1" presId="urn:microsoft.com/office/officeart/2005/8/layout/chevron2"/>
    <dgm:cxn modelId="{B15DF2B2-F49C-4C47-88AD-9B9A8AB53C6F}" type="presOf" srcId="{60D83A7A-90DC-4F29-8ABB-AE9B29D37BD3}" destId="{D9199FC3-BB8B-4227-B98D-50B7602FF8B3}" srcOrd="0" destOrd="1" presId="urn:microsoft.com/office/officeart/2005/8/layout/chevron2"/>
    <dgm:cxn modelId="{ED02DABB-D56A-425E-BCCC-79BE3D1D5522}" type="presOf" srcId="{88DB2C85-9A15-4686-98B5-3B542811B2C3}" destId="{3AB5DE08-16B1-4179-9A9D-646B19866DEF}" srcOrd="0" destOrd="1" presId="urn:microsoft.com/office/officeart/2005/8/layout/chevron2"/>
    <dgm:cxn modelId="{01DC7DBD-0468-4FBA-A973-AAE961949C42}" type="presOf" srcId="{DA8CA3A7-9BB0-418F-AF5F-7A67323BB169}" destId="{D9199FC3-BB8B-4227-B98D-50B7602FF8B3}" srcOrd="0" destOrd="0" presId="urn:microsoft.com/office/officeart/2005/8/layout/chevron2"/>
    <dgm:cxn modelId="{195E4FC5-AAB4-407F-BA75-7A90C0658B67}" srcId="{0C075610-FF9F-4187-B2FA-DB551385C403}" destId="{F49D233F-4E74-4379-BCA2-47482BE91A38}" srcOrd="0" destOrd="0" parTransId="{C63E9D76-DDD5-44B3-A76E-CC9C70A8A5D9}" sibTransId="{7960507E-675C-4EF4-B5E4-A548B4F4D678}"/>
    <dgm:cxn modelId="{636E09CD-48D7-42EB-BCE3-61064154FCBE}" type="presOf" srcId="{92B5C3BC-13E0-4F8B-BBC1-02C4EA43343F}" destId="{20A4AC5C-BD1F-4FAC-ADE0-1D245EB7D40D}" srcOrd="0" destOrd="0" presId="urn:microsoft.com/office/officeart/2005/8/layout/chevron2"/>
    <dgm:cxn modelId="{791BF5CE-D1AC-45C7-AE62-C587829E74B2}" srcId="{DE413C40-CD79-47F6-8814-1F2ED6913795}" destId="{DA8CA3A7-9BB0-418F-AF5F-7A67323BB169}" srcOrd="0" destOrd="0" parTransId="{93219940-9865-4DAE-B2DA-440A721BBE9C}" sibTransId="{97A45261-B0FE-4030-8DE6-5B84C0085E55}"/>
    <dgm:cxn modelId="{D29ACED4-69B2-4189-A024-B6061CC6CC40}" srcId="{92B5C3BC-13E0-4F8B-BBC1-02C4EA43343F}" destId="{70862544-EAE5-4D32-B7AF-51446193D46A}" srcOrd="0" destOrd="0" parTransId="{CCA0FBEF-501F-4D38-B5E1-11F2C46F18E7}" sibTransId="{133B373B-A2D5-4BE7-87F2-AE4EA5B0E8DD}"/>
    <dgm:cxn modelId="{3224D9E1-9B82-45F7-8BE3-C332E9F1BACB}" srcId="{C84B05D1-A2B5-4002-BE5E-CF8A231A8183}" destId="{8AF0CB81-FCEE-4767-9AD9-D129B2F78959}" srcOrd="2" destOrd="0" parTransId="{CD7C4BC1-2F63-49EC-86F8-CCBC79770827}" sibTransId="{05601EC9-A720-42B1-8ED7-C8B51FF5F9DF}"/>
    <dgm:cxn modelId="{2C9197E3-4341-4F82-AC68-71CFED1C06CE}" type="presOf" srcId="{70862544-EAE5-4D32-B7AF-51446193D46A}" destId="{4ADD1E16-15EA-4670-9D9E-C8B479035FB8}" srcOrd="0" destOrd="0" presId="urn:microsoft.com/office/officeart/2005/8/layout/chevron2"/>
    <dgm:cxn modelId="{17F5B5E5-8503-4639-8B54-4F18DDB8B25B}" srcId="{C84B05D1-A2B5-4002-BE5E-CF8A231A8183}" destId="{DE413C40-CD79-47F6-8814-1F2ED6913795}" srcOrd="3" destOrd="0" parTransId="{380EBEBD-DFC3-434A-B2C7-BBFA5B8F379C}" sibTransId="{DD0C5FED-6CD7-4428-8C41-9B3C86196216}"/>
    <dgm:cxn modelId="{A8D4C3E8-8A3E-4604-B2D6-5C3981D4BACD}" srcId="{8AF0CB81-FCEE-4767-9AD9-D129B2F78959}" destId="{A43AEBD8-391F-4B7E-A541-9626F39433B8}" srcOrd="0" destOrd="0" parTransId="{8342F1C6-3E36-4AEA-AD01-B1E2D597C535}" sibTransId="{57BF1FE1-0857-47FF-B1B2-4210465163B2}"/>
    <dgm:cxn modelId="{61C9A6EE-E3F1-4491-9BE0-7D1E5EA7C8DD}" srcId="{C84B05D1-A2B5-4002-BE5E-CF8A231A8183}" destId="{92B5C3BC-13E0-4F8B-BBC1-02C4EA43343F}" srcOrd="4" destOrd="0" parTransId="{74350879-9648-400A-94AD-00C44EB3D4F5}" sibTransId="{350838C1-0425-49BB-A3DD-51EA1BA99175}"/>
    <dgm:cxn modelId="{C0F1CDF5-A234-4D1B-A94A-1C51D9938C6E}" type="presOf" srcId="{C84B05D1-A2B5-4002-BE5E-CF8A231A8183}" destId="{8363FA8B-6EB4-4459-B132-336483BC4979}" srcOrd="0" destOrd="0" presId="urn:microsoft.com/office/officeart/2005/8/layout/chevron2"/>
    <dgm:cxn modelId="{C8D0E2F7-278D-4E6E-9D23-C0A96DDE2C4B}" type="presOf" srcId="{76C5E48F-74E4-4DFA-BD1A-F1E61E3B9CB3}" destId="{7097126D-0644-496E-A669-EE5B87F9F5EF}" srcOrd="0" destOrd="0" presId="urn:microsoft.com/office/officeart/2005/8/layout/chevron2"/>
    <dgm:cxn modelId="{4821CBE7-54E3-4AC7-92FE-2CF360165F49}" type="presParOf" srcId="{8363FA8B-6EB4-4459-B132-336483BC4979}" destId="{A524772A-2E2F-47EF-ACD3-FBE3A52ED369}" srcOrd="0" destOrd="0" presId="urn:microsoft.com/office/officeart/2005/8/layout/chevron2"/>
    <dgm:cxn modelId="{7EB3E120-C005-4640-A9B2-5843FDCAFF07}" type="presParOf" srcId="{A524772A-2E2F-47EF-ACD3-FBE3A52ED369}" destId="{7097126D-0644-496E-A669-EE5B87F9F5EF}" srcOrd="0" destOrd="0" presId="urn:microsoft.com/office/officeart/2005/8/layout/chevron2"/>
    <dgm:cxn modelId="{72B02D6F-9E64-488A-A7F9-EC5C40CDB12D}" type="presParOf" srcId="{A524772A-2E2F-47EF-ACD3-FBE3A52ED369}" destId="{38E106E9-4CE4-4E85-B20C-72A346824CD1}" srcOrd="1" destOrd="0" presId="urn:microsoft.com/office/officeart/2005/8/layout/chevron2"/>
    <dgm:cxn modelId="{AC3E101B-7236-48A7-9594-D011E4F5455B}" type="presParOf" srcId="{8363FA8B-6EB4-4459-B132-336483BC4979}" destId="{1D1D38D3-0036-4B93-ACE6-4C99B5EA9976}" srcOrd="1" destOrd="0" presId="urn:microsoft.com/office/officeart/2005/8/layout/chevron2"/>
    <dgm:cxn modelId="{0541F352-4FA6-4E49-8F56-C3881DB0D6CB}" type="presParOf" srcId="{8363FA8B-6EB4-4459-B132-336483BC4979}" destId="{E6792C63-EDA7-4762-86E8-042EC1D29A8F}" srcOrd="2" destOrd="0" presId="urn:microsoft.com/office/officeart/2005/8/layout/chevron2"/>
    <dgm:cxn modelId="{8D7F755D-6DEC-42E8-B3DF-F69F987A55C5}" type="presParOf" srcId="{E6792C63-EDA7-4762-86E8-042EC1D29A8F}" destId="{DCED52B1-54FB-49AF-9BA2-77AEEC7F62CD}" srcOrd="0" destOrd="0" presId="urn:microsoft.com/office/officeart/2005/8/layout/chevron2"/>
    <dgm:cxn modelId="{97302143-FD0B-45BC-BBD6-16A8F9D1AE16}" type="presParOf" srcId="{E6792C63-EDA7-4762-86E8-042EC1D29A8F}" destId="{3AB5DE08-16B1-4179-9A9D-646B19866DEF}" srcOrd="1" destOrd="0" presId="urn:microsoft.com/office/officeart/2005/8/layout/chevron2"/>
    <dgm:cxn modelId="{DC72BADC-4FCA-4E8B-A544-73DBE7E88282}" type="presParOf" srcId="{8363FA8B-6EB4-4459-B132-336483BC4979}" destId="{D7CDAFD3-F5A5-46AF-8260-5578A5D25FA3}" srcOrd="3" destOrd="0" presId="urn:microsoft.com/office/officeart/2005/8/layout/chevron2"/>
    <dgm:cxn modelId="{A59E5011-42DD-428B-AA40-7299FB51D8B4}" type="presParOf" srcId="{8363FA8B-6EB4-4459-B132-336483BC4979}" destId="{04C908C1-3AB3-403B-84F8-BD40B0462AE6}" srcOrd="4" destOrd="0" presId="urn:microsoft.com/office/officeart/2005/8/layout/chevron2"/>
    <dgm:cxn modelId="{15B6B21E-D328-45B9-A23C-8912E990FEE8}" type="presParOf" srcId="{04C908C1-3AB3-403B-84F8-BD40B0462AE6}" destId="{15DA18F0-C85E-4D6D-9CBA-76C587211BEB}" srcOrd="0" destOrd="0" presId="urn:microsoft.com/office/officeart/2005/8/layout/chevron2"/>
    <dgm:cxn modelId="{0EA57ABD-56E5-4A8B-B291-FE1F4D8926A9}" type="presParOf" srcId="{04C908C1-3AB3-403B-84F8-BD40B0462AE6}" destId="{0F59DB91-FAE8-4121-85BB-6A8668618EC1}" srcOrd="1" destOrd="0" presId="urn:microsoft.com/office/officeart/2005/8/layout/chevron2"/>
    <dgm:cxn modelId="{AC51A1C7-40E1-49CD-BFAD-A86C71D90D2C}" type="presParOf" srcId="{8363FA8B-6EB4-4459-B132-336483BC4979}" destId="{5EE0C983-2506-42A5-93FE-FA074D527D8A}" srcOrd="5" destOrd="0" presId="urn:microsoft.com/office/officeart/2005/8/layout/chevron2"/>
    <dgm:cxn modelId="{C42973F4-AD58-4352-9AB8-1ED67CC031DA}" type="presParOf" srcId="{8363FA8B-6EB4-4459-B132-336483BC4979}" destId="{7E134ECD-CDEB-4B9A-A1F2-8A261FB9576E}" srcOrd="6" destOrd="0" presId="urn:microsoft.com/office/officeart/2005/8/layout/chevron2"/>
    <dgm:cxn modelId="{AAF465AB-5630-4188-A8B1-F0143DE0367A}" type="presParOf" srcId="{7E134ECD-CDEB-4B9A-A1F2-8A261FB9576E}" destId="{5898DDC0-DAD3-4786-942A-2182C56487C8}" srcOrd="0" destOrd="0" presId="urn:microsoft.com/office/officeart/2005/8/layout/chevron2"/>
    <dgm:cxn modelId="{03E75F41-20F4-4541-B73D-B7C3CFFC3FEE}" type="presParOf" srcId="{7E134ECD-CDEB-4B9A-A1F2-8A261FB9576E}" destId="{D9199FC3-BB8B-4227-B98D-50B7602FF8B3}" srcOrd="1" destOrd="0" presId="urn:microsoft.com/office/officeart/2005/8/layout/chevron2"/>
    <dgm:cxn modelId="{7B154A4E-D5D0-469B-B901-0EA464F064B8}" type="presParOf" srcId="{8363FA8B-6EB4-4459-B132-336483BC4979}" destId="{488C1B35-DFDE-43EA-8364-904C7877F501}" srcOrd="7" destOrd="0" presId="urn:microsoft.com/office/officeart/2005/8/layout/chevron2"/>
    <dgm:cxn modelId="{CB600952-3651-4345-8CD9-9858D92DDBF4}" type="presParOf" srcId="{8363FA8B-6EB4-4459-B132-336483BC4979}" destId="{DC538201-60C7-4CC4-AA09-A4A64466B5FD}" srcOrd="8" destOrd="0" presId="urn:microsoft.com/office/officeart/2005/8/layout/chevron2"/>
    <dgm:cxn modelId="{0C93CC74-CE66-4627-B0DD-F37D076BE36F}" type="presParOf" srcId="{DC538201-60C7-4CC4-AA09-A4A64466B5FD}" destId="{20A4AC5C-BD1F-4FAC-ADE0-1D245EB7D40D}" srcOrd="0" destOrd="0" presId="urn:microsoft.com/office/officeart/2005/8/layout/chevron2"/>
    <dgm:cxn modelId="{88A07308-4908-4F8F-BDFF-ECE9D25FF0B0}" type="presParOf" srcId="{DC538201-60C7-4CC4-AA09-A4A64466B5FD}" destId="{4ADD1E16-15EA-4670-9D9E-C8B479035F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F9EEF-05CA-41CA-8C3C-27BA22F791FC}">
      <dsp:nvSpPr>
        <dsp:cNvPr id="0" name=""/>
        <dsp:cNvSpPr/>
      </dsp:nvSpPr>
      <dsp:spPr>
        <a:xfrm rot="5400000">
          <a:off x="1425419" y="741475"/>
          <a:ext cx="563068" cy="7385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5FF"/>
        </a:solidFill>
        <a:ln w="12700" cap="flat" cmpd="sng" algn="ctr">
          <a:solidFill>
            <a:srgbClr val="002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3AA94-D8A9-44B9-B3FC-383A07874B28}">
      <dsp:nvSpPr>
        <dsp:cNvPr id="0" name=""/>
        <dsp:cNvSpPr/>
      </dsp:nvSpPr>
      <dsp:spPr>
        <a:xfrm>
          <a:off x="855644" y="11450"/>
          <a:ext cx="1543671" cy="800687"/>
        </a:xfrm>
        <a:prstGeom prst="roundRect">
          <a:avLst>
            <a:gd name="adj" fmla="val 16670"/>
          </a:avLst>
        </a:prstGeom>
        <a:solidFill>
          <a:srgbClr val="05DA96"/>
        </a:solidFill>
        <a:ln w="12700" cap="flat" cmpd="sng" algn="ctr">
          <a:solidFill>
            <a:srgbClr val="05DA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Montserrat" panose="00000500000000000000" pitchFamily="2" charset="0"/>
            </a:rPr>
            <a:t>2021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Montserrat" panose="00000500000000000000" pitchFamily="2" charset="0"/>
            </a:rPr>
            <a:t>Equipe-projet 1</a:t>
          </a:r>
        </a:p>
      </dsp:txBody>
      <dsp:txXfrm>
        <a:off x="894737" y="50543"/>
        <a:ext cx="1465485" cy="722501"/>
      </dsp:txXfrm>
    </dsp:sp>
    <dsp:sp modelId="{5E5B36C9-7200-48D5-9435-3AA64CC06F8A}">
      <dsp:nvSpPr>
        <dsp:cNvPr id="0" name=""/>
        <dsp:cNvSpPr/>
      </dsp:nvSpPr>
      <dsp:spPr>
        <a:xfrm>
          <a:off x="3097936" y="19170"/>
          <a:ext cx="2763966" cy="64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Montserrat" panose="00000500000000000000" pitchFamily="2" charset="0"/>
            </a:rPr>
            <a:t>Recensement des acteurs de l’accompagnement + mise en relation</a:t>
          </a:r>
        </a:p>
      </dsp:txBody>
      <dsp:txXfrm>
        <a:off x="3097936" y="19170"/>
        <a:ext cx="2763966" cy="647151"/>
      </dsp:txXfrm>
    </dsp:sp>
    <dsp:sp modelId="{24CE1031-EEA5-433B-A82E-B683F8A921AB}">
      <dsp:nvSpPr>
        <dsp:cNvPr id="0" name=""/>
        <dsp:cNvSpPr/>
      </dsp:nvSpPr>
      <dsp:spPr>
        <a:xfrm rot="5400000">
          <a:off x="2864397" y="1588480"/>
          <a:ext cx="679508" cy="7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5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000F-7845-40E6-952D-487B6AD2446B}">
      <dsp:nvSpPr>
        <dsp:cNvPr id="0" name=""/>
        <dsp:cNvSpPr/>
      </dsp:nvSpPr>
      <dsp:spPr>
        <a:xfrm>
          <a:off x="2316496" y="861066"/>
          <a:ext cx="1506026" cy="800687"/>
        </a:xfrm>
        <a:prstGeom prst="roundRect">
          <a:avLst>
            <a:gd name="adj" fmla="val 16670"/>
          </a:avLst>
        </a:prstGeom>
        <a:solidFill>
          <a:srgbClr val="0025FF"/>
        </a:solidFill>
        <a:ln w="12700" cap="flat" cmpd="sng" algn="ctr">
          <a:solidFill>
            <a:srgbClr val="0025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latin typeface="Montserrat" panose="00000500000000000000" pitchFamily="2" charset="0"/>
            </a:rPr>
            <a:t>2022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latin typeface="Montserrat" panose="00000500000000000000" pitchFamily="2" charset="0"/>
            </a:rPr>
            <a:t>Equipe-projet 2</a:t>
          </a:r>
        </a:p>
      </dsp:txBody>
      <dsp:txXfrm>
        <a:off x="2355589" y="900159"/>
        <a:ext cx="1427840" cy="722501"/>
      </dsp:txXfrm>
    </dsp:sp>
    <dsp:sp modelId="{F33A7B0E-27FE-4E3D-9604-ECFA4DCAF123}">
      <dsp:nvSpPr>
        <dsp:cNvPr id="0" name=""/>
        <dsp:cNvSpPr/>
      </dsp:nvSpPr>
      <dsp:spPr>
        <a:xfrm>
          <a:off x="4444062" y="764524"/>
          <a:ext cx="2626992" cy="64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Montserrat" panose="00000500000000000000" pitchFamily="2" charset="0"/>
            </a:rPr>
            <a:t>Amélioration de la coordination entre les acteurs de l’accompagnement + suivi dans les temps des porteurs de projets</a:t>
          </a:r>
        </a:p>
      </dsp:txBody>
      <dsp:txXfrm>
        <a:off x="4444062" y="764524"/>
        <a:ext cx="2626992" cy="647151"/>
      </dsp:txXfrm>
    </dsp:sp>
    <dsp:sp modelId="{B9C93CA3-72E5-4E7B-A82C-B8FC62EB6BCF}">
      <dsp:nvSpPr>
        <dsp:cNvPr id="0" name=""/>
        <dsp:cNvSpPr/>
      </dsp:nvSpPr>
      <dsp:spPr>
        <a:xfrm rot="5400000">
          <a:off x="4488582" y="2529346"/>
          <a:ext cx="679508" cy="7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5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A58A7-69BE-4A98-9539-EAD044F54110}">
      <dsp:nvSpPr>
        <dsp:cNvPr id="0" name=""/>
        <dsp:cNvSpPr/>
      </dsp:nvSpPr>
      <dsp:spPr>
        <a:xfrm>
          <a:off x="3954743" y="1760502"/>
          <a:ext cx="1453544" cy="800687"/>
        </a:xfrm>
        <a:prstGeom prst="roundRect">
          <a:avLst>
            <a:gd name="adj" fmla="val 16670"/>
          </a:avLst>
        </a:prstGeom>
        <a:solidFill>
          <a:srgbClr val="05DA96"/>
        </a:solidFill>
        <a:ln w="12700" cap="flat" cmpd="sng" algn="ctr">
          <a:solidFill>
            <a:srgbClr val="05DA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Montserrat" panose="00000500000000000000" pitchFamily="2" charset="0"/>
            </a:rPr>
            <a:t>2023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Montserrat" panose="00000500000000000000" pitchFamily="2" charset="0"/>
            </a:rPr>
            <a:t>Equipe-projet 3</a:t>
          </a:r>
        </a:p>
      </dsp:txBody>
      <dsp:txXfrm>
        <a:off x="3993836" y="1799595"/>
        <a:ext cx="1375358" cy="722501"/>
      </dsp:txXfrm>
    </dsp:sp>
    <dsp:sp modelId="{BCDC05E6-0E83-4203-A99D-44872F60AD7B}">
      <dsp:nvSpPr>
        <dsp:cNvPr id="0" name=""/>
        <dsp:cNvSpPr/>
      </dsp:nvSpPr>
      <dsp:spPr>
        <a:xfrm>
          <a:off x="5803519" y="1780117"/>
          <a:ext cx="1884635" cy="64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Montserrat" panose="00000500000000000000" pitchFamily="2" charset="0"/>
            </a:rPr>
            <a:t>Animation et outils utiles au Réseau ? À définir par l’EP 2</a:t>
          </a:r>
        </a:p>
      </dsp:txBody>
      <dsp:txXfrm>
        <a:off x="5803519" y="1780117"/>
        <a:ext cx="1884635" cy="647151"/>
      </dsp:txXfrm>
    </dsp:sp>
    <dsp:sp modelId="{4571FD0B-36D0-4221-810A-42AC83178CD7}">
      <dsp:nvSpPr>
        <dsp:cNvPr id="0" name=""/>
        <dsp:cNvSpPr/>
      </dsp:nvSpPr>
      <dsp:spPr>
        <a:xfrm>
          <a:off x="5462780" y="2659939"/>
          <a:ext cx="1588375" cy="800687"/>
        </a:xfrm>
        <a:prstGeom prst="roundRect">
          <a:avLst>
            <a:gd name="adj" fmla="val 16670"/>
          </a:avLst>
        </a:prstGeom>
        <a:solidFill>
          <a:srgbClr val="05DA96"/>
        </a:solidFill>
        <a:ln w="12700" cap="flat" cmpd="sng" algn="ctr">
          <a:solidFill>
            <a:srgbClr val="05DA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Montserrat" panose="00000500000000000000" pitchFamily="2" charset="0"/>
            </a:rPr>
            <a:t>2024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latin typeface="Montserrat" panose="00000500000000000000" pitchFamily="2" charset="0"/>
            </a:rPr>
            <a:t>Groupe de travail </a:t>
          </a:r>
        </a:p>
      </dsp:txBody>
      <dsp:txXfrm>
        <a:off x="5501873" y="2699032"/>
        <a:ext cx="1510189" cy="722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AE07-97D6-4101-B283-7A2AC5B49A88}">
      <dsp:nvSpPr>
        <dsp:cNvPr id="0" name=""/>
        <dsp:cNvSpPr/>
      </dsp:nvSpPr>
      <dsp:spPr>
        <a:xfrm>
          <a:off x="4" y="0"/>
          <a:ext cx="8954047" cy="4768929"/>
        </a:xfrm>
        <a:prstGeom prst="rightArrow">
          <a:avLst/>
        </a:prstGeom>
        <a:solidFill>
          <a:srgbClr val="FFCE00"/>
        </a:solidFill>
        <a:ln>
          <a:solidFill>
            <a:srgbClr val="FFCE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A3133-6739-44B9-A956-82079D489B00}">
      <dsp:nvSpPr>
        <dsp:cNvPr id="0" name=""/>
        <dsp:cNvSpPr/>
      </dsp:nvSpPr>
      <dsp:spPr>
        <a:xfrm>
          <a:off x="95199" y="1351877"/>
          <a:ext cx="1267715" cy="1907572"/>
        </a:xfrm>
        <a:prstGeom prst="roundRect">
          <a:avLst/>
        </a:prstGeom>
        <a:solidFill>
          <a:srgbClr val="05D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Montserrat" panose="00000500000000000000" pitchFamily="2" charset="0"/>
            </a:rPr>
            <a:t>Préparation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>
              <a:latin typeface="Montserrat" panose="00000500000000000000" pitchFamily="2" charset="0"/>
            </a:rPr>
            <a:t>grille de diagnostic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>
              <a:latin typeface="Montserrat" panose="00000500000000000000" pitchFamily="2" charset="0"/>
            </a:rPr>
            <a:t>Généraliste  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>
              <a:latin typeface="Montserrat" panose="00000500000000000000" pitchFamily="2" charset="0"/>
            </a:rPr>
            <a:t>Généraliste 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err="1">
              <a:latin typeface="Montserrat" panose="00000500000000000000" pitchFamily="2" charset="0"/>
            </a:rPr>
            <a:t>Reformulaton</a:t>
          </a:r>
          <a:r>
            <a:rPr lang="fr-FR" sz="700" kern="1200">
              <a:latin typeface="Montserrat" panose="00000500000000000000" pitchFamily="2" charset="0"/>
            </a:rPr>
            <a:t> du besoin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>
              <a:latin typeface="Montserrat" panose="00000500000000000000" pitchFamily="2" charset="0"/>
            </a:rPr>
            <a:t>Structuration du projet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>
              <a:latin typeface="Montserrat" panose="00000500000000000000" pitchFamily="2" charset="0"/>
            </a:rPr>
            <a:t>Orientation du porteur de projet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</dsp:txBody>
      <dsp:txXfrm>
        <a:off x="157084" y="1413762"/>
        <a:ext cx="1143945" cy="1783802"/>
      </dsp:txXfrm>
    </dsp:sp>
    <dsp:sp modelId="{56CF7514-7B66-4BB3-B57F-88B5729D4934}">
      <dsp:nvSpPr>
        <dsp:cNvPr id="0" name=""/>
        <dsp:cNvSpPr/>
      </dsp:nvSpPr>
      <dsp:spPr>
        <a:xfrm>
          <a:off x="1545907" y="1362788"/>
          <a:ext cx="1547958" cy="1907572"/>
        </a:xfrm>
        <a:prstGeom prst="roundRect">
          <a:avLst/>
        </a:prstGeom>
        <a:solidFill>
          <a:srgbClr val="05D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Montserrat" panose="00000500000000000000" pitchFamily="2" charset="0"/>
            </a:rPr>
            <a:t>Diagnostic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>
              <a:latin typeface="Montserrat" panose="00000500000000000000" pitchFamily="2" charset="0"/>
            </a:rPr>
            <a:t>Spécialiste 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>
              <a:latin typeface="Montserrat" panose="00000500000000000000" pitchFamily="2" charset="0"/>
            </a:rPr>
            <a:t>Spécialiste 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>
              <a:latin typeface="Montserrat" panose="00000500000000000000" pitchFamily="2" charset="0"/>
            </a:rPr>
            <a:t>Super-spécialiste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" panose="00000500000000000000" pitchFamily="2" charset="0"/>
            </a:rPr>
            <a:t> outils Réseau ?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</dsp:txBody>
      <dsp:txXfrm>
        <a:off x="1621472" y="1438353"/>
        <a:ext cx="1396828" cy="1756442"/>
      </dsp:txXfrm>
    </dsp:sp>
    <dsp:sp modelId="{D9013AC3-B46E-41A4-9CE3-41CC240E20C8}">
      <dsp:nvSpPr>
        <dsp:cNvPr id="0" name=""/>
        <dsp:cNvSpPr/>
      </dsp:nvSpPr>
      <dsp:spPr>
        <a:xfrm>
          <a:off x="3221411" y="1376561"/>
          <a:ext cx="3085995" cy="190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Montserrat" panose="00000500000000000000" pitchFamily="2" charset="0"/>
            </a:rPr>
            <a:t>Mise en œuvre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Spécialiste 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Spécialiste 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Super-spécialiste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 </a:t>
          </a:r>
        </a:p>
      </dsp:txBody>
      <dsp:txXfrm>
        <a:off x="3314531" y="1469681"/>
        <a:ext cx="2899755" cy="1721332"/>
      </dsp:txXfrm>
    </dsp:sp>
    <dsp:sp modelId="{AEB32B7E-2D15-48ED-9986-42269C15D705}">
      <dsp:nvSpPr>
        <dsp:cNvPr id="0" name=""/>
        <dsp:cNvSpPr/>
      </dsp:nvSpPr>
      <dsp:spPr>
        <a:xfrm>
          <a:off x="6478389" y="1376561"/>
          <a:ext cx="1400848" cy="190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Montserrat" panose="00000500000000000000" pitchFamily="2" charset="0"/>
            </a:rPr>
            <a:t>Suivi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Montserrat" panose="00000500000000000000" pitchFamily="2" charset="0"/>
            </a:rPr>
            <a:t>Evaluation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Généraliste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Spécialiste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" panose="00000500000000000000" pitchFamily="2" charset="0"/>
            </a:rPr>
            <a:t>Super spécialiste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>
            <a:latin typeface="Montserrat" panose="00000500000000000000" pitchFamily="2" charset="0"/>
          </a:endParaRPr>
        </a:p>
      </dsp:txBody>
      <dsp:txXfrm>
        <a:off x="6546773" y="1444945"/>
        <a:ext cx="1264080" cy="1770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AE07-97D6-4101-B283-7A2AC5B49A88}">
      <dsp:nvSpPr>
        <dsp:cNvPr id="0" name=""/>
        <dsp:cNvSpPr/>
      </dsp:nvSpPr>
      <dsp:spPr>
        <a:xfrm>
          <a:off x="4" y="0"/>
          <a:ext cx="8954047" cy="4768929"/>
        </a:xfrm>
        <a:prstGeom prst="rightArrow">
          <a:avLst/>
        </a:prstGeom>
        <a:solidFill>
          <a:srgbClr val="FFCE00"/>
        </a:solidFill>
        <a:ln>
          <a:solidFill>
            <a:srgbClr val="FFCE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A3133-6739-44B9-A956-82079D489B00}">
      <dsp:nvSpPr>
        <dsp:cNvPr id="0" name=""/>
        <dsp:cNvSpPr/>
      </dsp:nvSpPr>
      <dsp:spPr>
        <a:xfrm>
          <a:off x="284530" y="1351877"/>
          <a:ext cx="1189407" cy="1907572"/>
        </a:xfrm>
        <a:prstGeom prst="roundRect">
          <a:avLst/>
        </a:prstGeom>
        <a:solidFill>
          <a:srgbClr val="05D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Montserrat" panose="00000500000000000000" pitchFamily="2" charset="0"/>
            </a:rPr>
            <a:t>Préparation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>
              <a:latin typeface="Montserrat" panose="00000500000000000000" pitchFamily="2" charset="0"/>
            </a:rPr>
            <a:t>grille de diagnostic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</dsp:txBody>
      <dsp:txXfrm>
        <a:off x="342592" y="1409939"/>
        <a:ext cx="1073283" cy="1791448"/>
      </dsp:txXfrm>
    </dsp:sp>
    <dsp:sp modelId="{56CF7514-7B66-4BB3-B57F-88B5729D4934}">
      <dsp:nvSpPr>
        <dsp:cNvPr id="0" name=""/>
        <dsp:cNvSpPr/>
      </dsp:nvSpPr>
      <dsp:spPr>
        <a:xfrm>
          <a:off x="1711680" y="1382665"/>
          <a:ext cx="1452340" cy="1907572"/>
        </a:xfrm>
        <a:prstGeom prst="roundRect">
          <a:avLst/>
        </a:prstGeom>
        <a:solidFill>
          <a:srgbClr val="05D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Montserrat" panose="00000500000000000000" pitchFamily="2" charset="0"/>
            </a:rPr>
            <a:t>Diagnostic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</dsp:txBody>
      <dsp:txXfrm>
        <a:off x="1782577" y="1453562"/>
        <a:ext cx="1310546" cy="1765778"/>
      </dsp:txXfrm>
    </dsp:sp>
    <dsp:sp modelId="{D9013AC3-B46E-41A4-9CE3-41CC240E20C8}">
      <dsp:nvSpPr>
        <dsp:cNvPr id="0" name=""/>
        <dsp:cNvSpPr/>
      </dsp:nvSpPr>
      <dsp:spPr>
        <a:xfrm>
          <a:off x="3282704" y="1376561"/>
          <a:ext cx="2895371" cy="190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Montserrat" panose="00000500000000000000" pitchFamily="2" charset="0"/>
            </a:rPr>
            <a:t>Mise en œuvre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Montserrat" panose="00000500000000000000" pitchFamily="2" charset="0"/>
            </a:rPr>
            <a:t> </a:t>
          </a:r>
        </a:p>
      </dsp:txBody>
      <dsp:txXfrm>
        <a:off x="3375824" y="1469681"/>
        <a:ext cx="2709131" cy="1721332"/>
      </dsp:txXfrm>
    </dsp:sp>
    <dsp:sp modelId="{AEB32B7E-2D15-48ED-9986-42269C15D705}">
      <dsp:nvSpPr>
        <dsp:cNvPr id="0" name=""/>
        <dsp:cNvSpPr/>
      </dsp:nvSpPr>
      <dsp:spPr>
        <a:xfrm>
          <a:off x="6371031" y="1376561"/>
          <a:ext cx="1314317" cy="190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Montserrat" panose="00000500000000000000" pitchFamily="2" charset="0"/>
            </a:rPr>
            <a:t>Suivi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Montserrat" panose="00000500000000000000" pitchFamily="2" charset="0"/>
            </a:rPr>
            <a:t>Evaluation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</dsp:txBody>
      <dsp:txXfrm>
        <a:off x="6435191" y="1440721"/>
        <a:ext cx="1185997" cy="1779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AE07-97D6-4101-B283-7A2AC5B49A88}">
      <dsp:nvSpPr>
        <dsp:cNvPr id="0" name=""/>
        <dsp:cNvSpPr/>
      </dsp:nvSpPr>
      <dsp:spPr>
        <a:xfrm>
          <a:off x="4" y="0"/>
          <a:ext cx="8954047" cy="4768929"/>
        </a:xfrm>
        <a:prstGeom prst="rightArrow">
          <a:avLst/>
        </a:prstGeom>
        <a:solidFill>
          <a:srgbClr val="FFCE00"/>
        </a:solidFill>
        <a:ln>
          <a:solidFill>
            <a:srgbClr val="FFCE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A3133-6739-44B9-A956-82079D489B00}">
      <dsp:nvSpPr>
        <dsp:cNvPr id="0" name=""/>
        <dsp:cNvSpPr/>
      </dsp:nvSpPr>
      <dsp:spPr>
        <a:xfrm>
          <a:off x="284530" y="1351877"/>
          <a:ext cx="1189407" cy="1907572"/>
        </a:xfrm>
        <a:prstGeom prst="roundRect">
          <a:avLst/>
        </a:prstGeom>
        <a:solidFill>
          <a:srgbClr val="05D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Montserrat" panose="00000500000000000000" pitchFamily="2" charset="0"/>
            </a:rPr>
            <a:t>Préparation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>
              <a:latin typeface="Montserrat" panose="00000500000000000000" pitchFamily="2" charset="0"/>
            </a:rPr>
            <a:t>grille de diagnostic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latin typeface="Montserrat" panose="00000500000000000000" pitchFamily="2" charset="0"/>
          </a:endParaRPr>
        </a:p>
      </dsp:txBody>
      <dsp:txXfrm>
        <a:off x="342592" y="1409939"/>
        <a:ext cx="1073283" cy="1791448"/>
      </dsp:txXfrm>
    </dsp:sp>
    <dsp:sp modelId="{56CF7514-7B66-4BB3-B57F-88B5729D4934}">
      <dsp:nvSpPr>
        <dsp:cNvPr id="0" name=""/>
        <dsp:cNvSpPr/>
      </dsp:nvSpPr>
      <dsp:spPr>
        <a:xfrm>
          <a:off x="1711680" y="1382665"/>
          <a:ext cx="1452340" cy="1907572"/>
        </a:xfrm>
        <a:prstGeom prst="roundRect">
          <a:avLst/>
        </a:prstGeom>
        <a:solidFill>
          <a:srgbClr val="05DA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Montserrat" panose="00000500000000000000" pitchFamily="2" charset="0"/>
            </a:rPr>
            <a:t>Diagnostic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latin typeface="Montserrat" panose="00000500000000000000" pitchFamily="2" charset="0"/>
          </a:endParaRPr>
        </a:p>
      </dsp:txBody>
      <dsp:txXfrm>
        <a:off x="1782577" y="1453562"/>
        <a:ext cx="1310546" cy="1765778"/>
      </dsp:txXfrm>
    </dsp:sp>
    <dsp:sp modelId="{D9013AC3-B46E-41A4-9CE3-41CC240E20C8}">
      <dsp:nvSpPr>
        <dsp:cNvPr id="0" name=""/>
        <dsp:cNvSpPr/>
      </dsp:nvSpPr>
      <dsp:spPr>
        <a:xfrm>
          <a:off x="3282704" y="1376561"/>
          <a:ext cx="2895371" cy="190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Montserrat" panose="00000500000000000000" pitchFamily="2" charset="0"/>
            </a:rPr>
            <a:t>Mise en œuvre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Montserrat" panose="00000500000000000000" pitchFamily="2" charset="0"/>
            </a:rPr>
            <a:t> </a:t>
          </a:r>
        </a:p>
      </dsp:txBody>
      <dsp:txXfrm>
        <a:off x="3375824" y="1469681"/>
        <a:ext cx="2709131" cy="1721332"/>
      </dsp:txXfrm>
    </dsp:sp>
    <dsp:sp modelId="{AEB32B7E-2D15-48ED-9986-42269C15D705}">
      <dsp:nvSpPr>
        <dsp:cNvPr id="0" name=""/>
        <dsp:cNvSpPr/>
      </dsp:nvSpPr>
      <dsp:spPr>
        <a:xfrm>
          <a:off x="6371031" y="1376561"/>
          <a:ext cx="1314317" cy="190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Montserrat" panose="00000500000000000000" pitchFamily="2" charset="0"/>
            </a:rPr>
            <a:t>Suivi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Montserrat" panose="00000500000000000000" pitchFamily="2" charset="0"/>
            </a:rPr>
            <a:t>Evaluation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Montserrat" panose="00000500000000000000" pitchFamily="2" charset="0"/>
          </a:endParaRPr>
        </a:p>
      </dsp:txBody>
      <dsp:txXfrm>
        <a:off x="6435191" y="1440721"/>
        <a:ext cx="1185997" cy="1779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7B9A-D4EC-47BE-8E55-BA9570BB4573}">
      <dsp:nvSpPr>
        <dsp:cNvPr id="0" name=""/>
        <dsp:cNvSpPr/>
      </dsp:nvSpPr>
      <dsp:spPr>
        <a:xfrm rot="5400000">
          <a:off x="-139733" y="139738"/>
          <a:ext cx="931556" cy="6520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"/>
            </a:rPr>
            <a:t>Février</a:t>
          </a:r>
        </a:p>
      </dsp:txBody>
      <dsp:txXfrm rot="-5400000">
        <a:off x="1" y="326050"/>
        <a:ext cx="652089" cy="279467"/>
      </dsp:txXfrm>
    </dsp:sp>
    <dsp:sp modelId="{B32EF3B8-2FEA-44F4-B16E-821849D36D02}">
      <dsp:nvSpPr>
        <dsp:cNvPr id="0" name=""/>
        <dsp:cNvSpPr/>
      </dsp:nvSpPr>
      <dsp:spPr>
        <a:xfrm rot="5400000">
          <a:off x="2409305" y="-1757214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Cadrage du projet (partage des objectifs)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Modalités de travail collectif</a:t>
          </a:r>
        </a:p>
      </dsp:txBody>
      <dsp:txXfrm rot="-5400000">
        <a:off x="652090" y="29560"/>
        <a:ext cx="4090384" cy="546393"/>
      </dsp:txXfrm>
    </dsp:sp>
    <dsp:sp modelId="{629EFE16-CB90-4365-B10B-C3343BB3A355}">
      <dsp:nvSpPr>
        <dsp:cNvPr id="0" name=""/>
        <dsp:cNvSpPr/>
      </dsp:nvSpPr>
      <dsp:spPr>
        <a:xfrm rot="5400000">
          <a:off x="-139733" y="953587"/>
          <a:ext cx="931556" cy="652089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"/>
            </a:rPr>
            <a:t>Avril </a:t>
          </a:r>
        </a:p>
      </dsp:txBody>
      <dsp:txXfrm rot="-5400000">
        <a:off x="1" y="1139899"/>
        <a:ext cx="652089" cy="279467"/>
      </dsp:txXfrm>
    </dsp:sp>
    <dsp:sp modelId="{6F765FA2-0F0F-469E-A8CE-2DFE66882245}">
      <dsp:nvSpPr>
        <dsp:cNvPr id="0" name=""/>
        <dsp:cNvSpPr/>
      </dsp:nvSpPr>
      <dsp:spPr>
        <a:xfrm rot="5400000">
          <a:off x="2409305" y="-943361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Montserrat "/>
            </a:rPr>
            <a:t>Travail sur 2 </a:t>
          </a:r>
          <a:r>
            <a:rPr lang="en-US" sz="1200" kern="1200" dirty="0" err="1">
              <a:latin typeface="Montserrat "/>
            </a:rPr>
            <a:t>cas</a:t>
          </a:r>
          <a:r>
            <a:rPr lang="en-US" sz="1200" kern="1200" dirty="0">
              <a:latin typeface="Montserrat "/>
            </a:rPr>
            <a:t> pratiques</a:t>
          </a:r>
        </a:p>
      </dsp:txBody>
      <dsp:txXfrm rot="-5400000">
        <a:off x="652090" y="843413"/>
        <a:ext cx="4090384" cy="546393"/>
      </dsp:txXfrm>
    </dsp:sp>
    <dsp:sp modelId="{A3FC77AA-5925-4E20-B4BF-BF31F63EF0D5}">
      <dsp:nvSpPr>
        <dsp:cNvPr id="0" name=""/>
        <dsp:cNvSpPr/>
      </dsp:nvSpPr>
      <dsp:spPr>
        <a:xfrm rot="5400000">
          <a:off x="-139733" y="1765871"/>
          <a:ext cx="931556" cy="65208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Juin</a:t>
          </a:r>
        </a:p>
      </dsp:txBody>
      <dsp:txXfrm rot="-5400000">
        <a:off x="1" y="1952183"/>
        <a:ext cx="652089" cy="279467"/>
      </dsp:txXfrm>
    </dsp:sp>
    <dsp:sp modelId="{38D9D573-D724-494A-89C5-A3BC7A467BBA}">
      <dsp:nvSpPr>
        <dsp:cNvPr id="0" name=""/>
        <dsp:cNvSpPr/>
      </dsp:nvSpPr>
      <dsp:spPr>
        <a:xfrm rot="5400000">
          <a:off x="2409305" y="-131078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Montserrat "/>
            </a:rPr>
            <a:t>Critères d'évaluation de l'efficacité de l'accompagnement</a:t>
          </a:r>
        </a:p>
      </dsp:txBody>
      <dsp:txXfrm rot="-5400000">
        <a:off x="652090" y="1655696"/>
        <a:ext cx="4090384" cy="546393"/>
      </dsp:txXfrm>
    </dsp:sp>
    <dsp:sp modelId="{00264815-2C3A-443B-AA9D-6C84E42F9044}">
      <dsp:nvSpPr>
        <dsp:cNvPr id="0" name=""/>
        <dsp:cNvSpPr/>
      </dsp:nvSpPr>
      <dsp:spPr>
        <a:xfrm rot="5400000">
          <a:off x="-139733" y="2578155"/>
          <a:ext cx="931556" cy="652089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 Septembre </a:t>
          </a:r>
        </a:p>
      </dsp:txBody>
      <dsp:txXfrm rot="-5400000">
        <a:off x="1" y="2764467"/>
        <a:ext cx="652089" cy="279467"/>
      </dsp:txXfrm>
    </dsp:sp>
    <dsp:sp modelId="{1607256C-3CC2-46E1-8834-96B97A5FB61B}">
      <dsp:nvSpPr>
        <dsp:cNvPr id="0" name=""/>
        <dsp:cNvSpPr/>
      </dsp:nvSpPr>
      <dsp:spPr>
        <a:xfrm rot="5400000">
          <a:off x="2409305" y="681205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Critères d'intégration des RETEX au Réseau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Montserrat "/>
            </a:rPr>
            <a:t>Information charte éthique</a:t>
          </a:r>
        </a:p>
      </dsp:txBody>
      <dsp:txXfrm rot="-5400000">
        <a:off x="652090" y="2467980"/>
        <a:ext cx="4090384" cy="546393"/>
      </dsp:txXfrm>
    </dsp:sp>
    <dsp:sp modelId="{E6944922-C540-464E-83F6-811995620497}">
      <dsp:nvSpPr>
        <dsp:cNvPr id="0" name=""/>
        <dsp:cNvSpPr/>
      </dsp:nvSpPr>
      <dsp:spPr>
        <a:xfrm rot="5400000">
          <a:off x="-139733" y="3390438"/>
          <a:ext cx="931556" cy="65208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Novembre </a:t>
          </a:r>
        </a:p>
      </dsp:txBody>
      <dsp:txXfrm rot="-5400000">
        <a:off x="1" y="3576750"/>
        <a:ext cx="652089" cy="279467"/>
      </dsp:txXfrm>
    </dsp:sp>
    <dsp:sp modelId="{A34E8F4A-402D-417A-9066-B639FC67D6DC}">
      <dsp:nvSpPr>
        <dsp:cNvPr id="0" name=""/>
        <dsp:cNvSpPr/>
      </dsp:nvSpPr>
      <dsp:spPr>
        <a:xfrm rot="5400000">
          <a:off x="2409305" y="1493489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Suivi de l’accompagnement organisé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Réseau d'accompagnement complété des RETEX</a:t>
          </a:r>
        </a:p>
      </dsp:txBody>
      <dsp:txXfrm rot="-5400000">
        <a:off x="652090" y="3280264"/>
        <a:ext cx="4090384" cy="546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126D-0644-496E-A669-EE5B87F9F5EF}">
      <dsp:nvSpPr>
        <dsp:cNvPr id="0" name=""/>
        <dsp:cNvSpPr/>
      </dsp:nvSpPr>
      <dsp:spPr>
        <a:xfrm rot="5400000">
          <a:off x="-117715" y="100799"/>
          <a:ext cx="922771" cy="7211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"/>
            </a:rPr>
            <a:t>Mars</a:t>
          </a:r>
        </a:p>
      </dsp:txBody>
      <dsp:txXfrm rot="-5400000">
        <a:off x="-16914" y="360585"/>
        <a:ext cx="721171" cy="201600"/>
      </dsp:txXfrm>
    </dsp:sp>
    <dsp:sp modelId="{38E106E9-4CE4-4E85-B20C-72A346824CD1}">
      <dsp:nvSpPr>
        <dsp:cNvPr id="0" name=""/>
        <dsp:cNvSpPr/>
      </dsp:nvSpPr>
      <dsp:spPr>
        <a:xfrm rot="5400000">
          <a:off x="2406776" y="-1736353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Elaboration d'une V2 de la grille de diagnostic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</dsp:txBody>
      <dsp:txXfrm rot="-5400000">
        <a:off x="670424" y="29622"/>
        <a:ext cx="4049911" cy="547582"/>
      </dsp:txXfrm>
    </dsp:sp>
    <dsp:sp modelId="{DCED52B1-54FB-49AF-9BA2-77AEEC7F62CD}">
      <dsp:nvSpPr>
        <dsp:cNvPr id="0" name=""/>
        <dsp:cNvSpPr/>
      </dsp:nvSpPr>
      <dsp:spPr>
        <a:xfrm rot="5400000">
          <a:off x="-151633" y="901683"/>
          <a:ext cx="933582" cy="653507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Mai - Juin</a:t>
          </a:r>
        </a:p>
      </dsp:txBody>
      <dsp:txXfrm rot="-5400000">
        <a:off x="-11595" y="1088400"/>
        <a:ext cx="653507" cy="280075"/>
      </dsp:txXfrm>
    </dsp:sp>
    <dsp:sp modelId="{3AB5DE08-16B1-4179-9A9D-646B19866DEF}">
      <dsp:nvSpPr>
        <dsp:cNvPr id="0" name=""/>
        <dsp:cNvSpPr/>
      </dsp:nvSpPr>
      <dsp:spPr>
        <a:xfrm rot="5400000">
          <a:off x="2382939" y="-96354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Montserrat"/>
            </a:rPr>
            <a:t>Modélisation</a:t>
          </a:r>
          <a:r>
            <a:rPr lang="en-US" sz="1100" kern="1200">
              <a:latin typeface="Montserrat"/>
            </a:rPr>
            <a:t> du circuit d'accompagnement </a:t>
          </a:r>
          <a:endParaRPr lang="fr-FR" sz="1100" kern="1200">
            <a:latin typeface="Montserrat 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Montserrat "/>
            </a:rPr>
            <a:t>Envoi de La Dépêche</a:t>
          </a:r>
        </a:p>
      </dsp:txBody>
      <dsp:txXfrm rot="-5400000">
        <a:off x="646587" y="802433"/>
        <a:ext cx="4049911" cy="547582"/>
      </dsp:txXfrm>
    </dsp:sp>
    <dsp:sp modelId="{15DA18F0-C85E-4D6D-9CBA-76C587211BEB}">
      <dsp:nvSpPr>
        <dsp:cNvPr id="0" name=""/>
        <dsp:cNvSpPr/>
      </dsp:nvSpPr>
      <dsp:spPr>
        <a:xfrm rot="5400000">
          <a:off x="-156953" y="1823238"/>
          <a:ext cx="933582" cy="65350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Juillet – Août</a:t>
          </a:r>
        </a:p>
      </dsp:txBody>
      <dsp:txXfrm rot="-5400000">
        <a:off x="-16915" y="2009955"/>
        <a:ext cx="653507" cy="280075"/>
      </dsp:txXfrm>
    </dsp:sp>
    <dsp:sp modelId="{0F59DB91-FAE8-4121-85BB-6A8668618EC1}">
      <dsp:nvSpPr>
        <dsp:cNvPr id="0" name=""/>
        <dsp:cNvSpPr/>
      </dsp:nvSpPr>
      <dsp:spPr>
        <a:xfrm rot="5400000">
          <a:off x="2372944" y="-5315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Montserrat "/>
            </a:rPr>
            <a:t>Envoi de La Dépêche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Indicateurs Evaluation de l’accompagnement</a:t>
          </a:r>
        </a:p>
      </dsp:txBody>
      <dsp:txXfrm rot="-5400000">
        <a:off x="636592" y="1712823"/>
        <a:ext cx="4049911" cy="547582"/>
      </dsp:txXfrm>
    </dsp:sp>
    <dsp:sp modelId="{5898DDC0-DAD3-4786-942A-2182C56487C8}">
      <dsp:nvSpPr>
        <dsp:cNvPr id="0" name=""/>
        <dsp:cNvSpPr/>
      </dsp:nvSpPr>
      <dsp:spPr>
        <a:xfrm rot="5400000">
          <a:off x="-156953" y="2644787"/>
          <a:ext cx="933582" cy="653507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Octobre</a:t>
          </a:r>
        </a:p>
      </dsp:txBody>
      <dsp:txXfrm rot="-5400000">
        <a:off x="-16915" y="2831504"/>
        <a:ext cx="653507" cy="280075"/>
      </dsp:txXfrm>
    </dsp:sp>
    <dsp:sp modelId="{D9199FC3-BB8B-4227-B98D-50B7602FF8B3}">
      <dsp:nvSpPr>
        <dsp:cNvPr id="0" name=""/>
        <dsp:cNvSpPr/>
      </dsp:nvSpPr>
      <dsp:spPr>
        <a:xfrm rot="5400000">
          <a:off x="2389860" y="766529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Sélection d'une liste d'acteurs bretons pouvant fournir des RETEX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Envoi de La Dépêche</a:t>
          </a:r>
        </a:p>
      </dsp:txBody>
      <dsp:txXfrm rot="-5400000">
        <a:off x="653508" y="2532505"/>
        <a:ext cx="4049911" cy="547582"/>
      </dsp:txXfrm>
    </dsp:sp>
    <dsp:sp modelId="{20A4AC5C-BD1F-4FAC-ADE0-1D245EB7D40D}">
      <dsp:nvSpPr>
        <dsp:cNvPr id="0" name=""/>
        <dsp:cNvSpPr/>
      </dsp:nvSpPr>
      <dsp:spPr>
        <a:xfrm rot="5400000">
          <a:off x="-148242" y="3461323"/>
          <a:ext cx="933582" cy="65350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Novembre</a:t>
          </a:r>
        </a:p>
      </dsp:txBody>
      <dsp:txXfrm rot="-5400000">
        <a:off x="-8204" y="3648040"/>
        <a:ext cx="653507" cy="280075"/>
      </dsp:txXfrm>
    </dsp:sp>
    <dsp:sp modelId="{4ADD1E16-15EA-4670-9D9E-C8B479035FB8}">
      <dsp:nvSpPr>
        <dsp:cNvPr id="0" name=""/>
        <dsp:cNvSpPr/>
      </dsp:nvSpPr>
      <dsp:spPr>
        <a:xfrm rot="5400000">
          <a:off x="2372944" y="157622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Intégration opérationnelle des travaux de l'équipe-projet</a:t>
          </a:r>
          <a:endParaRPr lang="en-US" sz="1000" kern="1200">
            <a:latin typeface="Montserrat 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Charte éthique Réseau et financement</a:t>
          </a:r>
          <a:endParaRPr lang="en-US" sz="1000" kern="1200">
            <a:latin typeface="Montserrat 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Envoi de La Dépêche</a:t>
          </a:r>
          <a:endParaRPr lang="en-US" sz="1000" kern="1200">
            <a:latin typeface="Montserrat "/>
          </a:endParaRPr>
        </a:p>
      </dsp:txBody>
      <dsp:txXfrm rot="-5400000">
        <a:off x="636592" y="3342198"/>
        <a:ext cx="4049911" cy="54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B0A5-84E5-4946-ACA9-0756F1375637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EFC3-B151-AF42-97FC-2125CD57C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7C5443B-4FEF-414B-BB4F-30122E741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7959A-DFB9-C945-861D-FA8FC53C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087" y="2870100"/>
            <a:ext cx="3377665" cy="38501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nom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C6735BC-10E2-464B-9A3B-DEB4107DC8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789" y="3648075"/>
            <a:ext cx="2684463" cy="21939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Logo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83251E-1FDF-3749-A74B-13B1E6F500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20789" y="3254375"/>
            <a:ext cx="3376613" cy="39370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/>
              <a:t>Modifiez le descriptif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A2428CC-27A2-3649-94A3-534C882BD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1912" y="741147"/>
            <a:ext cx="4448175" cy="614573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fr-FR"/>
              <a:t>Portrait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E26F6D5C-DA05-8E4C-B39C-3904744EB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>
            <a:extLst>
              <a:ext uri="{FF2B5EF4-FFF2-40B4-BE49-F238E27FC236}">
                <a16:creationId xmlns:a16="http://schemas.microsoft.com/office/drawing/2014/main" id="{5F5F29B6-F8CF-5D4F-9400-FEC24EC81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651453B-0CCC-4C4B-A682-F13F5A239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5250" y="0"/>
            <a:ext cx="1228725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Montserrat" pitchFamily="2" charset="77"/>
              </a:defRPr>
            </a:lvl1pPr>
          </a:lstStyle>
          <a:p>
            <a:r>
              <a:rPr lang="fr-FR"/>
              <a:t>Image de fond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537457-9955-4543-9F79-DC9B14C10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936" y="1864957"/>
            <a:ext cx="3500960" cy="53704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Paytone One" pitchFamily="2" charset="77"/>
              </a:defRPr>
            </a:lvl1pPr>
            <a:lvl2pPr>
              <a:buNone/>
              <a:defRPr>
                <a:latin typeface="Paytone One" pitchFamily="2" charset="77"/>
              </a:defRPr>
            </a:lvl2pPr>
            <a:lvl3pPr>
              <a:buNone/>
              <a:defRPr>
                <a:latin typeface="Paytone One" pitchFamily="2" charset="77"/>
              </a:defRPr>
            </a:lvl3pPr>
            <a:lvl4pPr>
              <a:buNone/>
              <a:defRPr>
                <a:latin typeface="Paytone One" pitchFamily="2" charset="77"/>
              </a:defRPr>
            </a:lvl4pPr>
            <a:lvl5pPr>
              <a:buNone/>
              <a:defRPr>
                <a:latin typeface="Paytone One" pitchFamily="2" charset="77"/>
              </a:defRPr>
            </a:lvl5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EA76DF-DFE0-EF41-A785-A0205432DF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024" y="3876676"/>
            <a:ext cx="6918799" cy="39028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Montserrat" pitchFamily="2" charset="77"/>
              </a:defRPr>
            </a:lvl1pPr>
            <a:lvl2pPr>
              <a:buNone/>
              <a:defRPr sz="2000" b="1">
                <a:latin typeface="Montserrat" pitchFamily="2" charset="77"/>
              </a:defRPr>
            </a:lvl2pPr>
            <a:lvl3pPr>
              <a:buNone/>
              <a:defRPr sz="2000" b="1">
                <a:latin typeface="Montserrat" pitchFamily="2" charset="77"/>
              </a:defRPr>
            </a:lvl3pPr>
            <a:lvl4pPr>
              <a:buNone/>
              <a:defRPr sz="2000" b="1">
                <a:latin typeface="Montserrat" pitchFamily="2" charset="77"/>
              </a:defRPr>
            </a:lvl4pPr>
            <a:lvl5pPr>
              <a:buNone/>
              <a:defRPr sz="2000" b="1">
                <a:latin typeface="Montserrat" pitchFamily="2" charset="77"/>
              </a:defRPr>
            </a:lvl5pPr>
          </a:lstStyle>
          <a:p>
            <a:pPr lvl="0"/>
            <a:r>
              <a:rPr lang="fr-FR"/>
              <a:t>Modifier l’avant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0AC455-4E26-5F44-B4BA-59AFA386D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025" y="4381500"/>
            <a:ext cx="6918325" cy="12954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Paytone One" pitchFamily="2" charset="77"/>
              </a:defRPr>
            </a:lvl1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5BBD94F-A2A8-2C43-BF61-2F30E8327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9F08AA-FEF2-BA47-8CBC-F1F15FA98A8F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‹N°›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09A749B2-CF1F-0449-A1E4-FEE5776BD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7E97287C-35AB-D24A-9EB9-9925E9F9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AE20BA-DBFC-624F-883B-C7DA029E8FAB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‹N°›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7978" y="-51998"/>
            <a:ext cx="12247955" cy="69619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83" y="288831"/>
            <a:ext cx="1538524" cy="1538524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78" y="-51998"/>
            <a:ext cx="12247955" cy="6961996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2B61CE6B-3914-1845-B48E-E6A465C0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69255D-2E55-9842-AE59-148752908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8522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5" Type="http://schemas.openxmlformats.org/officeDocument/2006/relationships/image" Target="../media/image11.png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cichezvous.biodiversite.bzh/?IntranetEquipeReseauAccompagnemen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odiversite.bzh/nouvelle/reseau-accompagnement/" TargetMode="External"/><Relationship Id="rId5" Type="http://schemas.openxmlformats.org/officeDocument/2006/relationships/slide" Target="slide23.xml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F21FB-7626-E242-87F4-B5FE63D3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2" y="2406436"/>
            <a:ext cx="10515600" cy="1325563"/>
          </a:xfrm>
        </p:spPr>
        <p:txBody>
          <a:bodyPr lIns="91440" tIns="45720" rIns="91440" bIns="45720" anchor="t"/>
          <a:lstStyle/>
          <a:p>
            <a:r>
              <a:rPr lang="fr-FR">
                <a:latin typeface="Paytone One"/>
              </a:rPr>
              <a:t>Equipe-projet </a:t>
            </a:r>
            <a:br>
              <a:rPr lang="fr-FR">
                <a:latin typeface="Paytone One"/>
              </a:rPr>
            </a:br>
            <a:r>
              <a:rPr lang="fr-FR">
                <a:latin typeface="Paytone One"/>
              </a:rPr>
              <a:t>Réseau de l’accompagnement n° 2</a:t>
            </a: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FD068F-992C-D34F-9B39-C5C5A2FDF1C1}"/>
              </a:ext>
            </a:extLst>
          </p:cNvPr>
          <p:cNvSpPr txBox="1">
            <a:spLocks/>
          </p:cNvSpPr>
          <p:nvPr/>
        </p:nvSpPr>
        <p:spPr>
          <a:xfrm>
            <a:off x="0" y="959666"/>
            <a:ext cx="12192000" cy="3231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5AFC03C-4E3E-244E-BA40-5F9AD7491DB1}"/>
              </a:ext>
            </a:extLst>
          </p:cNvPr>
          <p:cNvSpPr txBox="1">
            <a:spLocks/>
          </p:cNvSpPr>
          <p:nvPr/>
        </p:nvSpPr>
        <p:spPr>
          <a:xfrm>
            <a:off x="31230" y="4834958"/>
            <a:ext cx="12192000" cy="3231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000">
                <a:latin typeface="Montserrat"/>
              </a:rPr>
              <a:t>28 avril 2022</a:t>
            </a:r>
          </a:p>
          <a:p>
            <a:r>
              <a:rPr lang="fr-FR" sz="2000" i="1">
                <a:latin typeface="Montserrat"/>
              </a:rPr>
              <a:t>Brest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F439FC-4920-44FF-9210-ECD731A06F0D}"/>
              </a:ext>
            </a:extLst>
          </p:cNvPr>
          <p:cNvSpPr txBox="1"/>
          <p:nvPr/>
        </p:nvSpPr>
        <p:spPr>
          <a:xfrm>
            <a:off x="83758" y="6243260"/>
            <a:ext cx="26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Anne-Hélène LE DU</a:t>
            </a:r>
          </a:p>
        </p:txBody>
      </p:sp>
    </p:spTree>
    <p:extLst>
      <p:ext uri="{BB962C8B-B14F-4D97-AF65-F5344CB8AC3E}">
        <p14:creationId xmlns:p14="http://schemas.microsoft.com/office/powerpoint/2010/main" val="375475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0" y="2284196"/>
            <a:ext cx="12011025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Paytone One"/>
                <a:cs typeface="Calibri"/>
              </a:rPr>
              <a:t>Travail de structuration </a:t>
            </a:r>
            <a:endParaRPr lang="en-US" sz="3200">
              <a:latin typeface="Paytone One" panose="00000500000000000000" pitchFamily="2" charset="0"/>
              <a:cs typeface="Calibri"/>
            </a:endParaRPr>
          </a:p>
          <a:p>
            <a:pPr algn="ctr"/>
            <a:r>
              <a:rPr lang="en-US" sz="3200">
                <a:latin typeface="Paytone One"/>
                <a:cs typeface="Calibri"/>
              </a:rPr>
              <a:t>du </a:t>
            </a:r>
            <a:r>
              <a:rPr lang="en-US" sz="3200" err="1">
                <a:latin typeface="Paytone One"/>
                <a:cs typeface="Calibri"/>
              </a:rPr>
              <a:t>Réseau</a:t>
            </a:r>
            <a:r>
              <a:rPr lang="en-US" sz="3200">
                <a:latin typeface="Paytone One"/>
                <a:cs typeface="Calibri"/>
              </a:rPr>
              <a:t> de </a:t>
            </a:r>
            <a:r>
              <a:rPr lang="en-US" sz="3200" err="1">
                <a:latin typeface="Paytone One"/>
                <a:cs typeface="Calibri"/>
              </a:rPr>
              <a:t>l'accompagnement</a:t>
            </a:r>
            <a:r>
              <a:rPr lang="en-US" sz="3200">
                <a:latin typeface="Paytone One"/>
                <a:cs typeface="Calibri"/>
              </a:rPr>
              <a:t> </a:t>
            </a:r>
            <a:endParaRPr lang="en-US" sz="3200">
              <a:latin typeface="Paytone One" panose="00000500000000000000" pitchFamily="2" charset="0"/>
              <a:cs typeface="Calibri"/>
            </a:endParaRPr>
          </a:p>
          <a:p>
            <a:pPr algn="ctr"/>
            <a:r>
              <a:rPr lang="en-US" sz="3200">
                <a:latin typeface="Paytone One"/>
                <a:cs typeface="Calibri"/>
              </a:rPr>
              <a:t>à </a:t>
            </a:r>
            <a:r>
              <a:rPr lang="en-US" sz="3200" err="1">
                <a:latin typeface="Paytone One"/>
                <a:cs typeface="Calibri"/>
              </a:rPr>
              <a:t>partir</a:t>
            </a:r>
            <a:r>
              <a:rPr lang="en-US" sz="3200">
                <a:latin typeface="Paytone One"/>
                <a:cs typeface="Calibri"/>
              </a:rPr>
              <a:t> de </a:t>
            </a:r>
            <a:r>
              <a:rPr lang="en-US" sz="3200" err="1">
                <a:latin typeface="Paytone One"/>
                <a:cs typeface="Calibri"/>
              </a:rPr>
              <a:t>cas</a:t>
            </a:r>
            <a:r>
              <a:rPr lang="en-US" sz="3200">
                <a:latin typeface="Paytone One"/>
                <a:cs typeface="Calibri"/>
              </a:rPr>
              <a:t> pratiques</a:t>
            </a:r>
            <a:endParaRPr lang="en-US" sz="32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68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FBC6D-8708-574A-8F60-E0E12580D4A0}"/>
              </a:ext>
            </a:extLst>
          </p:cNvPr>
          <p:cNvSpPr/>
          <p:nvPr/>
        </p:nvSpPr>
        <p:spPr>
          <a:xfrm rot="20392126">
            <a:off x="1416820" y="1369782"/>
            <a:ext cx="3439166" cy="461665"/>
          </a:xfrm>
          <a:prstGeom prst="rect">
            <a:avLst/>
          </a:prstGeom>
          <a:solidFill>
            <a:srgbClr val="0025FF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Montserrat"/>
              </a:rPr>
              <a:t>Cas pratique N°1 </a:t>
            </a:r>
            <a:endParaRPr lang="fr-FR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E9541-1B84-3F43-8C7A-F5BEBBF5AF0E}"/>
              </a:ext>
            </a:extLst>
          </p:cNvPr>
          <p:cNvSpPr/>
          <p:nvPr/>
        </p:nvSpPr>
        <p:spPr>
          <a:xfrm>
            <a:off x="1442429" y="3634118"/>
            <a:ext cx="1026908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latin typeface="Montserrat"/>
              </a:rPr>
              <a:t>Une commune </a:t>
            </a:r>
            <a:r>
              <a:rPr lang="en-GB" err="1">
                <a:latin typeface="Montserrat"/>
              </a:rPr>
              <a:t>disposant</a:t>
            </a:r>
            <a:r>
              <a:rPr lang="en-GB">
                <a:latin typeface="Montserrat"/>
              </a:rPr>
              <a:t> de </a:t>
            </a:r>
            <a:r>
              <a:rPr lang="en-GB" err="1">
                <a:latin typeface="Montserrat"/>
              </a:rPr>
              <a:t>peu</a:t>
            </a:r>
            <a:r>
              <a:rPr lang="en-GB">
                <a:latin typeface="Montserrat"/>
              </a:rPr>
              <a:t> </a:t>
            </a:r>
            <a:r>
              <a:rPr lang="en-GB" err="1">
                <a:latin typeface="Montserrat"/>
              </a:rPr>
              <a:t>d'ingénierie</a:t>
            </a:r>
            <a:r>
              <a:rPr lang="en-GB">
                <a:latin typeface="Montserrat"/>
              </a:rPr>
              <a:t> </a:t>
            </a:r>
            <a:r>
              <a:rPr lang="en-GB" err="1">
                <a:latin typeface="Montserrat"/>
              </a:rPr>
              <a:t>en</a:t>
            </a:r>
            <a:r>
              <a:rPr lang="en-GB">
                <a:latin typeface="Montserrat"/>
              </a:rPr>
              <a:t> interne qui </a:t>
            </a:r>
            <a:r>
              <a:rPr lang="en-GB" err="1">
                <a:latin typeface="Montserrat"/>
              </a:rPr>
              <a:t>s’engage</a:t>
            </a:r>
            <a:r>
              <a:rPr lang="en-GB">
                <a:latin typeface="Montserrat"/>
              </a:rPr>
              <a:t> dans la </a:t>
            </a:r>
            <a:r>
              <a:rPr lang="en-GB" err="1">
                <a:latin typeface="Montserrat"/>
              </a:rPr>
              <a:t>réalisation</a:t>
            </a:r>
            <a:r>
              <a:rPr lang="en-GB">
                <a:latin typeface="Montserrat"/>
              </a:rPr>
              <a:t> d'un ABC, </a:t>
            </a:r>
            <a:r>
              <a:rPr lang="en-GB" err="1">
                <a:latin typeface="Montserrat"/>
              </a:rPr>
              <a:t>lauréate</a:t>
            </a:r>
            <a:r>
              <a:rPr lang="en-GB">
                <a:latin typeface="Montserrat"/>
              </a:rPr>
              <a:t> de </a:t>
            </a:r>
            <a:r>
              <a:rPr lang="en-GB" err="1">
                <a:latin typeface="Montserrat"/>
              </a:rPr>
              <a:t>l’AAP</a:t>
            </a:r>
            <a:r>
              <a:rPr lang="en-GB">
                <a:latin typeface="Montserrat"/>
              </a:rPr>
              <a:t> ABC de </a:t>
            </a:r>
            <a:r>
              <a:rPr lang="en-GB" err="1">
                <a:latin typeface="Montserrat"/>
              </a:rPr>
              <a:t>l’OFB</a:t>
            </a:r>
            <a:r>
              <a:rPr lang="en-GB">
                <a:latin typeface="Montserrat"/>
              </a:rPr>
              <a:t>. </a:t>
            </a:r>
            <a:endParaRPr lang="en-GB" b="1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7447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01336" y="2964566"/>
            <a:ext cx="1201102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FB87F-6421-4237-AC89-F35CF78B5656}"/>
              </a:ext>
            </a:extLst>
          </p:cNvPr>
          <p:cNvSpPr/>
          <p:nvPr/>
        </p:nvSpPr>
        <p:spPr>
          <a:xfrm rot="20392126">
            <a:off x="1107112" y="952124"/>
            <a:ext cx="3154330" cy="461665"/>
          </a:xfrm>
          <a:prstGeom prst="rect">
            <a:avLst/>
          </a:prstGeom>
          <a:solidFill>
            <a:srgbClr val="0025FF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"/>
              </a:rPr>
              <a:t>Cas pratique N°1 </a:t>
            </a:r>
            <a:endParaRPr lang="fr-FR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2411F1-6108-4793-9B86-C47D61BD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13" y="1725346"/>
            <a:ext cx="3728379" cy="51326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20CE40-8009-4C06-8841-8225CFB7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33" y="1677443"/>
            <a:ext cx="3818040" cy="50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-34290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rgbClr val="05DA96"/>
                </a:solidFill>
                <a:latin typeface="Paytone One"/>
              </a:rPr>
              <a:t>Le phasage de l’accompagnement 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241" y="2728548"/>
            <a:ext cx="3190393" cy="9253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9B177BF-0E04-4106-A42D-BED9C45FD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235871"/>
              </p:ext>
            </p:extLst>
          </p:nvPr>
        </p:nvGraphicFramePr>
        <p:xfrm>
          <a:off x="2006769" y="856125"/>
          <a:ext cx="8954052" cy="476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0458" y="2844616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courbe vers le haut 37">
            <a:extLst>
              <a:ext uri="{FF2B5EF4-FFF2-40B4-BE49-F238E27FC236}">
                <a16:creationId xmlns:a16="http://schemas.microsoft.com/office/drawing/2014/main" id="{FED4380A-F084-4211-8885-81AD11321234}"/>
              </a:ext>
            </a:extLst>
          </p:cNvPr>
          <p:cNvSpPr/>
          <p:nvPr/>
        </p:nvSpPr>
        <p:spPr>
          <a:xfrm>
            <a:off x="2658165" y="4160543"/>
            <a:ext cx="1789042" cy="768627"/>
          </a:xfrm>
          <a:prstGeom prst="curvedUpArrow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6B3EFC-E0C9-4BB8-997B-694E450719E6}"/>
              </a:ext>
            </a:extLst>
          </p:cNvPr>
          <p:cNvSpPr txBox="1"/>
          <p:nvPr/>
        </p:nvSpPr>
        <p:spPr>
          <a:xfrm>
            <a:off x="1632978" y="5050133"/>
            <a:ext cx="508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Délai d’information du généraliste au spécialiste : 15 jours ?</a:t>
            </a:r>
          </a:p>
          <a:p>
            <a:r>
              <a:rPr lang="fr-FR" sz="1200">
                <a:latin typeface="Montserrat" panose="00000500000000000000" pitchFamily="2" charset="0"/>
              </a:rPr>
              <a:t>Délai de la recommandation au porteur de projet ?</a:t>
            </a:r>
          </a:p>
          <a:p>
            <a:r>
              <a:rPr lang="fr-FR" sz="1200">
                <a:latin typeface="Montserrat" panose="00000500000000000000" pitchFamily="2" charset="0"/>
              </a:rPr>
              <a:t>Circulation de l’information entre les généralistes ? </a:t>
            </a:r>
          </a:p>
        </p:txBody>
      </p:sp>
      <p:sp>
        <p:nvSpPr>
          <p:cNvPr id="40" name="Flèche : courbe vers le haut 39">
            <a:extLst>
              <a:ext uri="{FF2B5EF4-FFF2-40B4-BE49-F238E27FC236}">
                <a16:creationId xmlns:a16="http://schemas.microsoft.com/office/drawing/2014/main" id="{A1864E2B-1965-43EC-9E51-330DBF0161C1}"/>
              </a:ext>
            </a:extLst>
          </p:cNvPr>
          <p:cNvSpPr/>
          <p:nvPr/>
        </p:nvSpPr>
        <p:spPr>
          <a:xfrm flipH="1" flipV="1">
            <a:off x="2626139" y="1114050"/>
            <a:ext cx="1821067" cy="668304"/>
          </a:xfrm>
          <a:prstGeom prst="curvedUpArrow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09553" y="2844616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7A82EC4-F0EB-43DD-B5FA-0504F48F9806}"/>
              </a:ext>
            </a:extLst>
          </p:cNvPr>
          <p:cNvSpPr txBox="1"/>
          <p:nvPr/>
        </p:nvSpPr>
        <p:spPr>
          <a:xfrm>
            <a:off x="4555553" y="1195853"/>
            <a:ext cx="345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Modalités d’information du généraliste par les spécialistes et super-spécialistes ?</a:t>
            </a: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07744" y="2813522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angle droit 2">
            <a:extLst>
              <a:ext uri="{FF2B5EF4-FFF2-40B4-BE49-F238E27FC236}">
                <a16:creationId xmlns:a16="http://schemas.microsoft.com/office/drawing/2014/main" id="{BC9C520B-0F8B-4705-A866-D49C8C26971B}"/>
              </a:ext>
            </a:extLst>
          </p:cNvPr>
          <p:cNvSpPr/>
          <p:nvPr/>
        </p:nvSpPr>
        <p:spPr>
          <a:xfrm rot="16200000">
            <a:off x="6132956" y="-940340"/>
            <a:ext cx="356770" cy="59731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97027D9B-B19C-4447-8F3E-3108D40024DE}"/>
              </a:ext>
            </a:extLst>
          </p:cNvPr>
          <p:cNvSpPr/>
          <p:nvPr/>
        </p:nvSpPr>
        <p:spPr>
          <a:xfrm>
            <a:off x="3267615" y="4178836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2A395392-DDD6-48EF-96CA-BDA164520556}"/>
              </a:ext>
            </a:extLst>
          </p:cNvPr>
          <p:cNvSpPr/>
          <p:nvPr/>
        </p:nvSpPr>
        <p:spPr>
          <a:xfrm>
            <a:off x="1356260" y="6301342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3300C1-7633-4675-BA34-8A2D2E80F8A7}"/>
              </a:ext>
            </a:extLst>
          </p:cNvPr>
          <p:cNvSpPr txBox="1"/>
          <p:nvPr/>
        </p:nvSpPr>
        <p:spPr>
          <a:xfrm>
            <a:off x="1767185" y="6351445"/>
            <a:ext cx="3805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Réunion de lancement ? 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19D9F81A-5D6A-4FC2-8E45-21EB6121B4AD}"/>
              </a:ext>
            </a:extLst>
          </p:cNvPr>
          <p:cNvSpPr/>
          <p:nvPr/>
        </p:nvSpPr>
        <p:spPr>
          <a:xfrm>
            <a:off x="6407659" y="4221374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B324F3A8-FCB7-4AE3-B579-B598EBE8FF6D}"/>
              </a:ext>
            </a:extLst>
          </p:cNvPr>
          <p:cNvSpPr/>
          <p:nvPr/>
        </p:nvSpPr>
        <p:spPr>
          <a:xfrm>
            <a:off x="9033163" y="4221374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242A20DC-6938-441B-87AE-1910F33808D0}"/>
              </a:ext>
            </a:extLst>
          </p:cNvPr>
          <p:cNvSpPr/>
          <p:nvPr/>
        </p:nvSpPr>
        <p:spPr>
          <a:xfrm>
            <a:off x="4553095" y="6231043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1DCB8B-1088-4C3D-BCD6-5FC70B841395}"/>
              </a:ext>
            </a:extLst>
          </p:cNvPr>
          <p:cNvSpPr txBox="1"/>
          <p:nvPr/>
        </p:nvSpPr>
        <p:spPr>
          <a:xfrm>
            <a:off x="5055473" y="6233995"/>
            <a:ext cx="231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Modalités d’échanges sur le dossier</a:t>
            </a:r>
            <a:endParaRPr lang="fr-FR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714E5A-4130-4B1C-9F44-D0BCB8E5836E}"/>
              </a:ext>
            </a:extLst>
          </p:cNvPr>
          <p:cNvSpPr txBox="1"/>
          <p:nvPr/>
        </p:nvSpPr>
        <p:spPr>
          <a:xfrm>
            <a:off x="8052685" y="6175108"/>
            <a:ext cx="235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Validation Réseau RETEX Valorisation du projet 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9A1F2BD8-1477-4123-B203-B72508DE532E}"/>
              </a:ext>
            </a:extLst>
          </p:cNvPr>
          <p:cNvSpPr/>
          <p:nvPr/>
        </p:nvSpPr>
        <p:spPr>
          <a:xfrm>
            <a:off x="7655454" y="6205880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418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FBC6D-8708-574A-8F60-E0E12580D4A0}"/>
              </a:ext>
            </a:extLst>
          </p:cNvPr>
          <p:cNvSpPr/>
          <p:nvPr/>
        </p:nvSpPr>
        <p:spPr>
          <a:xfrm rot="20392126">
            <a:off x="1331818" y="1653722"/>
            <a:ext cx="3439166" cy="461665"/>
          </a:xfrm>
          <a:prstGeom prst="rect">
            <a:avLst/>
          </a:prstGeom>
          <a:solidFill>
            <a:srgbClr val="0025FF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Montserrat"/>
              </a:rPr>
              <a:t>Cas pratique N°2 </a:t>
            </a:r>
            <a:endParaRPr lang="fr-FR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E9541-1B84-3F43-8C7A-F5BEBBF5AF0E}"/>
              </a:ext>
            </a:extLst>
          </p:cNvPr>
          <p:cNvSpPr/>
          <p:nvPr/>
        </p:nvSpPr>
        <p:spPr>
          <a:xfrm>
            <a:off x="1357426" y="2887682"/>
            <a:ext cx="10269087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>
              <a:latin typeface="Montserrat"/>
              <a:ea typeface="+mn-lt"/>
              <a:cs typeface="+mn-lt"/>
            </a:endParaRPr>
          </a:p>
          <a:p>
            <a:r>
              <a:rPr lang="en-GB">
                <a:latin typeface="Montserrat"/>
                <a:ea typeface="+mn-lt"/>
                <a:cs typeface="+mn-lt"/>
              </a:rPr>
              <a:t>Un </a:t>
            </a:r>
            <a:r>
              <a:rPr lang="en-GB" err="1">
                <a:latin typeface="Montserrat"/>
                <a:ea typeface="+mn-lt"/>
                <a:cs typeface="+mn-lt"/>
              </a:rPr>
              <a:t>siège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d’exploitation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cessant</a:t>
            </a:r>
            <a:r>
              <a:rPr lang="en-GB">
                <a:latin typeface="Montserrat"/>
                <a:ea typeface="+mn-lt"/>
                <a:cs typeface="+mn-lt"/>
              </a:rPr>
              <a:t> son </a:t>
            </a:r>
            <a:r>
              <a:rPr lang="en-GB" err="1">
                <a:latin typeface="Montserrat"/>
                <a:ea typeface="+mn-lt"/>
                <a:cs typeface="+mn-lt"/>
              </a:rPr>
              <a:t>activité</a:t>
            </a:r>
            <a:r>
              <a:rPr lang="en-GB">
                <a:latin typeface="Montserrat"/>
                <a:ea typeface="+mn-lt"/>
                <a:cs typeface="+mn-lt"/>
              </a:rPr>
              <a:t> et qui se </a:t>
            </a:r>
            <a:r>
              <a:rPr lang="en-GB" err="1">
                <a:latin typeface="Montserrat"/>
                <a:ea typeface="+mn-lt"/>
                <a:cs typeface="+mn-lt"/>
              </a:rPr>
              <a:t>trouve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inclus</a:t>
            </a:r>
            <a:r>
              <a:rPr lang="en-GB">
                <a:latin typeface="Montserrat"/>
                <a:ea typeface="+mn-lt"/>
                <a:cs typeface="+mn-lt"/>
              </a:rPr>
              <a:t> avec 5ha de </a:t>
            </a:r>
            <a:r>
              <a:rPr lang="en-GB" err="1">
                <a:latin typeface="Montserrat"/>
                <a:ea typeface="+mn-lt"/>
                <a:cs typeface="+mn-lt"/>
              </a:rPr>
              <a:t>terres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en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cœur</a:t>
            </a:r>
            <a:r>
              <a:rPr lang="en-GB">
                <a:latin typeface="Montserrat"/>
                <a:ea typeface="+mn-lt"/>
                <a:cs typeface="+mn-lt"/>
              </a:rPr>
              <a:t> du </a:t>
            </a:r>
            <a:r>
              <a:rPr lang="en-GB" err="1">
                <a:latin typeface="Montserrat"/>
                <a:ea typeface="+mn-lt"/>
                <a:cs typeface="+mn-lt"/>
              </a:rPr>
              <a:t>tissu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urbain</a:t>
            </a:r>
            <a:r>
              <a:rPr lang="en-GB">
                <a:latin typeface="Montserrat"/>
                <a:ea typeface="+mn-lt"/>
                <a:cs typeface="+mn-lt"/>
              </a:rPr>
              <a:t> du centre bourg. </a:t>
            </a:r>
          </a:p>
          <a:p>
            <a:endParaRPr lang="en-GB">
              <a:latin typeface="Montserrat"/>
              <a:ea typeface="+mn-lt"/>
              <a:cs typeface="+mn-lt"/>
            </a:endParaRPr>
          </a:p>
          <a:p>
            <a:r>
              <a:rPr lang="en-GB">
                <a:latin typeface="Montserrat"/>
                <a:ea typeface="+mn-lt"/>
                <a:cs typeface="+mn-lt"/>
              </a:rPr>
              <a:t>La zone </a:t>
            </a:r>
            <a:r>
              <a:rPr lang="en-GB" err="1">
                <a:latin typeface="Montserrat"/>
                <a:ea typeface="+mn-lt"/>
                <a:cs typeface="+mn-lt"/>
              </a:rPr>
              <a:t>inscrite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en</a:t>
            </a:r>
            <a:r>
              <a:rPr lang="en-GB">
                <a:latin typeface="Montserrat"/>
                <a:ea typeface="+mn-lt"/>
                <a:cs typeface="+mn-lt"/>
              </a:rPr>
              <a:t> 2AU au PLU dans </a:t>
            </a:r>
            <a:r>
              <a:rPr lang="en-GB" err="1">
                <a:latin typeface="Montserrat"/>
                <a:ea typeface="+mn-lt"/>
                <a:cs typeface="+mn-lt"/>
              </a:rPr>
              <a:t>l’objectif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d’y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développer</a:t>
            </a:r>
            <a:r>
              <a:rPr lang="en-GB">
                <a:latin typeface="Montserrat"/>
                <a:ea typeface="+mn-lt"/>
                <a:cs typeface="+mn-lt"/>
              </a:rPr>
              <a:t> un </a:t>
            </a:r>
            <a:r>
              <a:rPr lang="en-GB" err="1">
                <a:latin typeface="Montserrat"/>
                <a:ea typeface="+mn-lt"/>
                <a:cs typeface="+mn-lt"/>
              </a:rPr>
              <a:t>lotissement</a:t>
            </a:r>
            <a:r>
              <a:rPr lang="en-GB">
                <a:latin typeface="Montserrat"/>
                <a:ea typeface="+mn-lt"/>
                <a:cs typeface="+mn-lt"/>
              </a:rPr>
              <a:t>. </a:t>
            </a:r>
          </a:p>
          <a:p>
            <a:endParaRPr lang="en-GB">
              <a:latin typeface="Montserrat"/>
              <a:ea typeface="+mn-lt"/>
              <a:cs typeface="+mn-lt"/>
            </a:endParaRPr>
          </a:p>
          <a:p>
            <a:r>
              <a:rPr lang="en-GB">
                <a:latin typeface="Montserrat"/>
                <a:ea typeface="+mn-lt"/>
                <a:cs typeface="+mn-lt"/>
              </a:rPr>
              <a:t>Le </a:t>
            </a:r>
            <a:r>
              <a:rPr lang="en-GB" err="1">
                <a:latin typeface="Montserrat"/>
                <a:ea typeface="+mn-lt"/>
                <a:cs typeface="+mn-lt"/>
              </a:rPr>
              <a:t>projet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retenu</a:t>
            </a:r>
            <a:r>
              <a:rPr lang="en-GB">
                <a:latin typeface="Montserrat"/>
                <a:ea typeface="+mn-lt"/>
                <a:cs typeface="+mn-lt"/>
              </a:rPr>
              <a:t> à </a:t>
            </a:r>
            <a:r>
              <a:rPr lang="en-GB" err="1">
                <a:latin typeface="Montserrat"/>
                <a:ea typeface="+mn-lt"/>
                <a:cs typeface="+mn-lt"/>
              </a:rPr>
              <a:t>l’AMI</a:t>
            </a:r>
            <a:r>
              <a:rPr lang="en-GB">
                <a:latin typeface="Montserrat"/>
                <a:ea typeface="+mn-lt"/>
                <a:cs typeface="+mn-lt"/>
              </a:rPr>
              <a:t> Revitalisation </a:t>
            </a:r>
            <a:r>
              <a:rPr lang="en-GB" err="1">
                <a:latin typeface="Montserrat"/>
                <a:ea typeface="+mn-lt"/>
                <a:cs typeface="+mn-lt"/>
              </a:rPr>
              <a:t>est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d’urbaniser</a:t>
            </a:r>
            <a:r>
              <a:rPr lang="en-GB">
                <a:latin typeface="Montserrat"/>
                <a:ea typeface="+mn-lt"/>
                <a:cs typeface="+mn-lt"/>
              </a:rPr>
              <a:t> la </a:t>
            </a:r>
            <a:r>
              <a:rPr lang="en-GB" err="1">
                <a:latin typeface="Montserrat"/>
                <a:ea typeface="+mn-lt"/>
                <a:cs typeface="+mn-lt"/>
              </a:rPr>
              <a:t>moitié</a:t>
            </a:r>
            <a:r>
              <a:rPr lang="en-GB">
                <a:latin typeface="Montserrat"/>
                <a:ea typeface="+mn-lt"/>
                <a:cs typeface="+mn-lt"/>
              </a:rPr>
              <a:t> du </a:t>
            </a:r>
            <a:r>
              <a:rPr lang="en-GB" err="1">
                <a:latin typeface="Montserrat"/>
                <a:ea typeface="+mn-lt"/>
                <a:cs typeface="+mn-lt"/>
              </a:rPr>
              <a:t>foncier</a:t>
            </a:r>
            <a:r>
              <a:rPr lang="en-GB">
                <a:latin typeface="Montserrat"/>
                <a:ea typeface="+mn-lt"/>
                <a:cs typeface="+mn-lt"/>
              </a:rPr>
              <a:t> et de </a:t>
            </a:r>
            <a:r>
              <a:rPr lang="en-GB" err="1">
                <a:latin typeface="Montserrat"/>
                <a:ea typeface="+mn-lt"/>
                <a:cs typeface="+mn-lt"/>
              </a:rPr>
              <a:t>réinstaller</a:t>
            </a:r>
            <a:r>
              <a:rPr lang="en-GB">
                <a:latin typeface="Montserrat"/>
                <a:ea typeface="+mn-lt"/>
                <a:cs typeface="+mn-lt"/>
              </a:rPr>
              <a:t> un </a:t>
            </a:r>
            <a:r>
              <a:rPr lang="en-GB" err="1">
                <a:latin typeface="Montserrat"/>
                <a:ea typeface="+mn-lt"/>
                <a:cs typeface="+mn-lt"/>
              </a:rPr>
              <a:t>agriculteur</a:t>
            </a:r>
            <a:r>
              <a:rPr lang="en-GB">
                <a:latin typeface="Montserrat"/>
                <a:ea typeface="+mn-lt"/>
                <a:cs typeface="+mn-lt"/>
              </a:rPr>
              <a:t> bio sur </a:t>
            </a:r>
            <a:r>
              <a:rPr lang="en-GB" err="1">
                <a:latin typeface="Montserrat"/>
                <a:ea typeface="+mn-lt"/>
                <a:cs typeface="+mn-lt"/>
              </a:rPr>
              <a:t>l’autre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moitié</a:t>
            </a:r>
            <a:r>
              <a:rPr lang="en-GB">
                <a:latin typeface="Montserrat"/>
                <a:ea typeface="+mn-lt"/>
                <a:cs typeface="+mn-lt"/>
              </a:rPr>
              <a:t>, </a:t>
            </a:r>
            <a:r>
              <a:rPr lang="en-GB" err="1">
                <a:latin typeface="Montserrat"/>
                <a:ea typeface="+mn-lt"/>
                <a:cs typeface="+mn-lt"/>
              </a:rPr>
              <a:t>en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impulsant</a:t>
            </a:r>
            <a:r>
              <a:rPr lang="en-GB">
                <a:latin typeface="Montserrat"/>
                <a:ea typeface="+mn-lt"/>
                <a:cs typeface="+mn-lt"/>
              </a:rPr>
              <a:t> une </a:t>
            </a:r>
            <a:r>
              <a:rPr lang="en-GB" err="1">
                <a:latin typeface="Montserrat"/>
                <a:ea typeface="+mn-lt"/>
                <a:cs typeface="+mn-lt"/>
              </a:rPr>
              <a:t>porosité</a:t>
            </a:r>
            <a:r>
              <a:rPr lang="en-GB">
                <a:latin typeface="Montserrat"/>
                <a:ea typeface="+mn-lt"/>
                <a:cs typeface="+mn-lt"/>
              </a:rPr>
              <a:t> et une </a:t>
            </a:r>
            <a:r>
              <a:rPr lang="en-GB" err="1">
                <a:latin typeface="Montserrat"/>
                <a:ea typeface="+mn-lt"/>
                <a:cs typeface="+mn-lt"/>
              </a:rPr>
              <a:t>réciprocité</a:t>
            </a:r>
            <a:r>
              <a:rPr lang="en-GB">
                <a:latin typeface="Montserrat"/>
                <a:ea typeface="+mn-lt"/>
                <a:cs typeface="+mn-lt"/>
              </a:rPr>
              <a:t> positive entre </a:t>
            </a:r>
            <a:r>
              <a:rPr lang="en-GB" err="1">
                <a:latin typeface="Montserrat"/>
                <a:ea typeface="+mn-lt"/>
                <a:cs typeface="+mn-lt"/>
              </a:rPr>
              <a:t>ces</a:t>
            </a:r>
            <a:r>
              <a:rPr lang="en-GB">
                <a:latin typeface="Montserrat"/>
                <a:ea typeface="+mn-lt"/>
                <a:cs typeface="+mn-lt"/>
              </a:rPr>
              <a:t> deux usages tout </a:t>
            </a:r>
            <a:r>
              <a:rPr lang="en-GB" err="1">
                <a:latin typeface="Montserrat"/>
                <a:ea typeface="+mn-lt"/>
                <a:cs typeface="+mn-lt"/>
              </a:rPr>
              <a:t>en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garantissant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leur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équilibre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économique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respectif</a:t>
            </a:r>
            <a:r>
              <a:rPr lang="en-GB">
                <a:latin typeface="Montserrat"/>
                <a:ea typeface="+mn-lt"/>
                <a:cs typeface="+mn-lt"/>
              </a:rPr>
              <a:t>. Pour </a:t>
            </a:r>
            <a:r>
              <a:rPr lang="en-GB" err="1">
                <a:latin typeface="Montserrat"/>
                <a:ea typeface="+mn-lt"/>
                <a:cs typeface="+mn-lt"/>
              </a:rPr>
              <a:t>évaluer</a:t>
            </a:r>
            <a:r>
              <a:rPr lang="en-GB">
                <a:latin typeface="Montserrat"/>
                <a:ea typeface="+mn-lt"/>
                <a:cs typeface="+mn-lt"/>
              </a:rPr>
              <a:t> la </a:t>
            </a:r>
            <a:r>
              <a:rPr lang="en-GB" err="1">
                <a:latin typeface="Montserrat"/>
                <a:ea typeface="+mn-lt"/>
                <a:cs typeface="+mn-lt"/>
              </a:rPr>
              <a:t>meilleure</a:t>
            </a:r>
            <a:r>
              <a:rPr lang="en-GB">
                <a:latin typeface="Montserrat"/>
                <a:ea typeface="+mn-lt"/>
                <a:cs typeface="+mn-lt"/>
              </a:rPr>
              <a:t> option de </a:t>
            </a:r>
            <a:r>
              <a:rPr lang="en-GB" err="1">
                <a:latin typeface="Montserrat"/>
                <a:ea typeface="+mn-lt"/>
                <a:cs typeface="+mn-lt"/>
              </a:rPr>
              <a:t>répartition</a:t>
            </a:r>
            <a:r>
              <a:rPr lang="en-GB">
                <a:latin typeface="Montserrat"/>
                <a:ea typeface="+mn-lt"/>
                <a:cs typeface="+mn-lt"/>
              </a:rPr>
              <a:t> du </a:t>
            </a:r>
            <a:r>
              <a:rPr lang="en-GB" err="1">
                <a:latin typeface="Montserrat"/>
                <a:ea typeface="+mn-lt"/>
                <a:cs typeface="+mn-lt"/>
              </a:rPr>
              <a:t>foncier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en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amont</a:t>
            </a:r>
            <a:r>
              <a:rPr lang="en-GB">
                <a:latin typeface="Montserrat"/>
                <a:ea typeface="+mn-lt"/>
                <a:cs typeface="+mn-lt"/>
              </a:rPr>
              <a:t> du </a:t>
            </a:r>
            <a:r>
              <a:rPr lang="en-GB" err="1">
                <a:latin typeface="Montserrat"/>
                <a:ea typeface="+mn-lt"/>
                <a:cs typeface="+mn-lt"/>
              </a:rPr>
              <a:t>projet</a:t>
            </a:r>
            <a:r>
              <a:rPr lang="en-GB">
                <a:latin typeface="Montserrat"/>
                <a:ea typeface="+mn-lt"/>
                <a:cs typeface="+mn-lt"/>
              </a:rPr>
              <a:t>, trois </a:t>
            </a:r>
            <a:r>
              <a:rPr lang="en-GB" err="1">
                <a:latin typeface="Montserrat"/>
                <a:ea typeface="+mn-lt"/>
                <a:cs typeface="+mn-lt"/>
              </a:rPr>
              <a:t>pré</a:t>
            </a:r>
            <a:r>
              <a:rPr lang="en-GB">
                <a:latin typeface="Montserrat"/>
                <a:ea typeface="+mn-lt"/>
                <a:cs typeface="+mn-lt"/>
              </a:rPr>
              <a:t>-études </a:t>
            </a:r>
            <a:r>
              <a:rPr lang="en-GB" err="1">
                <a:latin typeface="Montserrat"/>
                <a:ea typeface="+mn-lt"/>
                <a:cs typeface="+mn-lt"/>
              </a:rPr>
              <a:t>sommaires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ont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été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conduites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en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parallèle</a:t>
            </a:r>
            <a:r>
              <a:rPr lang="en-GB">
                <a:latin typeface="Montserrat"/>
                <a:ea typeface="+mn-lt"/>
                <a:cs typeface="+mn-lt"/>
              </a:rPr>
              <a:t> : un </a:t>
            </a:r>
            <a:r>
              <a:rPr lang="en-GB" err="1">
                <a:latin typeface="Montserrat"/>
                <a:ea typeface="+mn-lt"/>
                <a:cs typeface="+mn-lt"/>
              </a:rPr>
              <a:t>relevé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environnemental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faune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flore</a:t>
            </a:r>
            <a:r>
              <a:rPr lang="en-GB">
                <a:latin typeface="Montserrat"/>
                <a:ea typeface="+mn-lt"/>
                <a:cs typeface="+mn-lt"/>
              </a:rPr>
              <a:t>, </a:t>
            </a:r>
            <a:r>
              <a:rPr lang="en-GB" err="1">
                <a:latin typeface="Montserrat"/>
                <a:ea typeface="+mn-lt"/>
                <a:cs typeface="+mn-lt"/>
              </a:rPr>
              <a:t>une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faisabilité</a:t>
            </a:r>
            <a:r>
              <a:rPr lang="en-GB">
                <a:latin typeface="Montserrat"/>
                <a:ea typeface="+mn-lt"/>
                <a:cs typeface="+mn-lt"/>
              </a:rPr>
              <a:t> </a:t>
            </a:r>
            <a:r>
              <a:rPr lang="en-GB" err="1">
                <a:latin typeface="Montserrat"/>
                <a:ea typeface="+mn-lt"/>
                <a:cs typeface="+mn-lt"/>
              </a:rPr>
              <a:t>urbaine</a:t>
            </a:r>
            <a:r>
              <a:rPr lang="en-GB">
                <a:latin typeface="Montserrat"/>
                <a:ea typeface="+mn-lt"/>
                <a:cs typeface="+mn-lt"/>
              </a:rPr>
              <a:t>, un diagnostic </a:t>
            </a:r>
            <a:r>
              <a:rPr lang="en-GB" err="1">
                <a:latin typeface="Montserrat"/>
                <a:ea typeface="+mn-lt"/>
                <a:cs typeface="+mn-lt"/>
              </a:rPr>
              <a:t>agro-économique</a:t>
            </a:r>
            <a:endParaRPr lang="en-GB">
              <a:latin typeface="Montserrat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3F26E38-927B-4ED4-91EE-A6FE78993922}"/>
              </a:ext>
            </a:extLst>
          </p:cNvPr>
          <p:cNvSpPr txBox="1"/>
          <p:nvPr/>
        </p:nvSpPr>
        <p:spPr>
          <a:xfrm>
            <a:off x="1540882" y="306974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 ​n°2</a:t>
            </a:r>
          </a:p>
        </p:txBody>
      </p:sp>
    </p:spTree>
    <p:extLst>
      <p:ext uri="{BB962C8B-B14F-4D97-AF65-F5344CB8AC3E}">
        <p14:creationId xmlns:p14="http://schemas.microsoft.com/office/powerpoint/2010/main" val="172921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01336" y="2964566"/>
            <a:ext cx="1201102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FB87F-6421-4237-AC89-F35CF78B5656}"/>
              </a:ext>
            </a:extLst>
          </p:cNvPr>
          <p:cNvSpPr/>
          <p:nvPr/>
        </p:nvSpPr>
        <p:spPr>
          <a:xfrm rot="20392126">
            <a:off x="1010397" y="614999"/>
            <a:ext cx="3154330" cy="461665"/>
          </a:xfrm>
          <a:prstGeom prst="rect">
            <a:avLst/>
          </a:prstGeom>
          <a:solidFill>
            <a:srgbClr val="0025FF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Montserrat"/>
              </a:rPr>
              <a:t>Cas pratique N°2 </a:t>
            </a:r>
            <a:endParaRPr lang="fr-FR" sz="2400" b="1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2411F1-6108-4793-9B86-C47D61BD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82" y="1421659"/>
            <a:ext cx="3728379" cy="51326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20CE40-8009-4C06-8841-8225CFB7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26" y="1489304"/>
            <a:ext cx="3818040" cy="50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-34290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rgbClr val="05DA96"/>
                </a:solidFill>
                <a:latin typeface="Paytone One"/>
              </a:rPr>
              <a:t>Le phasage de l’accompagnement 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241" y="2728548"/>
            <a:ext cx="3190393" cy="9253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9B177BF-0E04-4106-A42D-BED9C45FDDA2}"/>
              </a:ext>
            </a:extLst>
          </p:cNvPr>
          <p:cNvGraphicFramePr/>
          <p:nvPr/>
        </p:nvGraphicFramePr>
        <p:xfrm>
          <a:off x="2006769" y="856125"/>
          <a:ext cx="8954052" cy="476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0458" y="2844616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courbe vers le haut 37">
            <a:extLst>
              <a:ext uri="{FF2B5EF4-FFF2-40B4-BE49-F238E27FC236}">
                <a16:creationId xmlns:a16="http://schemas.microsoft.com/office/drawing/2014/main" id="{FED4380A-F084-4211-8885-81AD11321234}"/>
              </a:ext>
            </a:extLst>
          </p:cNvPr>
          <p:cNvSpPr/>
          <p:nvPr/>
        </p:nvSpPr>
        <p:spPr>
          <a:xfrm>
            <a:off x="2658165" y="4160543"/>
            <a:ext cx="1789042" cy="768627"/>
          </a:xfrm>
          <a:prstGeom prst="curvedUpArrow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6B3EFC-E0C9-4BB8-997B-694E450719E6}"/>
              </a:ext>
            </a:extLst>
          </p:cNvPr>
          <p:cNvSpPr txBox="1"/>
          <p:nvPr/>
        </p:nvSpPr>
        <p:spPr>
          <a:xfrm>
            <a:off x="1632978" y="5050133"/>
            <a:ext cx="508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Délai d’information du généraliste au spécialiste : 15 jours ?</a:t>
            </a:r>
          </a:p>
          <a:p>
            <a:r>
              <a:rPr lang="fr-FR" sz="1200">
                <a:latin typeface="Montserrat" panose="00000500000000000000" pitchFamily="2" charset="0"/>
              </a:rPr>
              <a:t>Délai de la recommandation au porteur de projet ?</a:t>
            </a:r>
          </a:p>
          <a:p>
            <a:r>
              <a:rPr lang="fr-FR" sz="1200">
                <a:latin typeface="Montserrat" panose="00000500000000000000" pitchFamily="2" charset="0"/>
              </a:rPr>
              <a:t>Circulation de l’information entre les généralistes ? </a:t>
            </a:r>
          </a:p>
        </p:txBody>
      </p:sp>
      <p:sp>
        <p:nvSpPr>
          <p:cNvPr id="40" name="Flèche : courbe vers le haut 39">
            <a:extLst>
              <a:ext uri="{FF2B5EF4-FFF2-40B4-BE49-F238E27FC236}">
                <a16:creationId xmlns:a16="http://schemas.microsoft.com/office/drawing/2014/main" id="{A1864E2B-1965-43EC-9E51-330DBF0161C1}"/>
              </a:ext>
            </a:extLst>
          </p:cNvPr>
          <p:cNvSpPr/>
          <p:nvPr/>
        </p:nvSpPr>
        <p:spPr>
          <a:xfrm flipH="1" flipV="1">
            <a:off x="2626139" y="1114050"/>
            <a:ext cx="1821067" cy="668304"/>
          </a:xfrm>
          <a:prstGeom prst="curvedUpArrow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09553" y="2844616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7A82EC4-F0EB-43DD-B5FA-0504F48F9806}"/>
              </a:ext>
            </a:extLst>
          </p:cNvPr>
          <p:cNvSpPr txBox="1"/>
          <p:nvPr/>
        </p:nvSpPr>
        <p:spPr>
          <a:xfrm>
            <a:off x="4555553" y="1195853"/>
            <a:ext cx="345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Modalités d’information du généraliste par les spécialistes et super-spécialistes ?</a:t>
            </a: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07744" y="2813522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angle droit 2">
            <a:extLst>
              <a:ext uri="{FF2B5EF4-FFF2-40B4-BE49-F238E27FC236}">
                <a16:creationId xmlns:a16="http://schemas.microsoft.com/office/drawing/2014/main" id="{BC9C520B-0F8B-4705-A866-D49C8C26971B}"/>
              </a:ext>
            </a:extLst>
          </p:cNvPr>
          <p:cNvSpPr/>
          <p:nvPr/>
        </p:nvSpPr>
        <p:spPr>
          <a:xfrm rot="16200000">
            <a:off x="6132956" y="-940340"/>
            <a:ext cx="356770" cy="59731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97027D9B-B19C-4447-8F3E-3108D40024DE}"/>
              </a:ext>
            </a:extLst>
          </p:cNvPr>
          <p:cNvSpPr/>
          <p:nvPr/>
        </p:nvSpPr>
        <p:spPr>
          <a:xfrm>
            <a:off x="3267615" y="4178836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2A395392-DDD6-48EF-96CA-BDA164520556}"/>
              </a:ext>
            </a:extLst>
          </p:cNvPr>
          <p:cNvSpPr/>
          <p:nvPr/>
        </p:nvSpPr>
        <p:spPr>
          <a:xfrm>
            <a:off x="1356260" y="6301342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3300C1-7633-4675-BA34-8A2D2E80F8A7}"/>
              </a:ext>
            </a:extLst>
          </p:cNvPr>
          <p:cNvSpPr txBox="1"/>
          <p:nvPr/>
        </p:nvSpPr>
        <p:spPr>
          <a:xfrm>
            <a:off x="1767185" y="6351445"/>
            <a:ext cx="3805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Réunion de lancement ? 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19D9F81A-5D6A-4FC2-8E45-21EB6121B4AD}"/>
              </a:ext>
            </a:extLst>
          </p:cNvPr>
          <p:cNvSpPr/>
          <p:nvPr/>
        </p:nvSpPr>
        <p:spPr>
          <a:xfrm>
            <a:off x="6407659" y="4221374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B324F3A8-FCB7-4AE3-B579-B598EBE8FF6D}"/>
              </a:ext>
            </a:extLst>
          </p:cNvPr>
          <p:cNvSpPr/>
          <p:nvPr/>
        </p:nvSpPr>
        <p:spPr>
          <a:xfrm>
            <a:off x="9033163" y="4221374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242A20DC-6938-441B-87AE-1910F33808D0}"/>
              </a:ext>
            </a:extLst>
          </p:cNvPr>
          <p:cNvSpPr/>
          <p:nvPr/>
        </p:nvSpPr>
        <p:spPr>
          <a:xfrm>
            <a:off x="4553095" y="6231043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1DCB8B-1088-4C3D-BCD6-5FC70B841395}"/>
              </a:ext>
            </a:extLst>
          </p:cNvPr>
          <p:cNvSpPr txBox="1"/>
          <p:nvPr/>
        </p:nvSpPr>
        <p:spPr>
          <a:xfrm>
            <a:off x="5055473" y="6233995"/>
            <a:ext cx="231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Modalités d’échanges sur le dossier</a:t>
            </a:r>
            <a:endParaRPr lang="fr-FR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714E5A-4130-4B1C-9F44-D0BCB8E5836E}"/>
              </a:ext>
            </a:extLst>
          </p:cNvPr>
          <p:cNvSpPr txBox="1"/>
          <p:nvPr/>
        </p:nvSpPr>
        <p:spPr>
          <a:xfrm>
            <a:off x="8052685" y="6175108"/>
            <a:ext cx="235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Validation Réseau RETEX Valorisation du projet 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9A1F2BD8-1477-4123-B203-B72508DE532E}"/>
              </a:ext>
            </a:extLst>
          </p:cNvPr>
          <p:cNvSpPr/>
          <p:nvPr/>
        </p:nvSpPr>
        <p:spPr>
          <a:xfrm>
            <a:off x="7655454" y="6205880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765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22377" y="1757682"/>
            <a:ext cx="12011025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latin typeface="Paytone One"/>
                <a:cs typeface="Calibri"/>
              </a:rPr>
              <a:t>Prochaine</a:t>
            </a:r>
            <a:r>
              <a:rPr lang="en-US" sz="2800">
                <a:latin typeface="Paytone One"/>
                <a:cs typeface="Calibri"/>
              </a:rPr>
              <a:t> </a:t>
            </a:r>
            <a:r>
              <a:rPr lang="en-US" sz="2800" err="1">
                <a:latin typeface="Paytone One"/>
                <a:cs typeface="Calibri"/>
              </a:rPr>
              <a:t>réunion</a:t>
            </a:r>
            <a:r>
              <a:rPr lang="en-US" sz="2800">
                <a:latin typeface="Paytone One"/>
                <a:cs typeface="Calibri"/>
              </a:rPr>
              <a:t> :</a:t>
            </a: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r>
              <a:rPr lang="en-US" sz="2800">
                <a:latin typeface="Montserrat"/>
                <a:cs typeface="Calibri"/>
              </a:rPr>
              <a:t>Le </a:t>
            </a:r>
            <a:r>
              <a:rPr lang="en-US" sz="2800" err="1">
                <a:latin typeface="Montserrat"/>
                <a:cs typeface="Calibri"/>
              </a:rPr>
              <a:t>jeudi</a:t>
            </a:r>
            <a:r>
              <a:rPr lang="en-US" sz="2800">
                <a:latin typeface="Montserrat"/>
                <a:cs typeface="Calibri"/>
              </a:rPr>
              <a:t> 23 </a:t>
            </a:r>
            <a:r>
              <a:rPr lang="en-US" sz="2800" err="1">
                <a:latin typeface="Montserrat"/>
                <a:cs typeface="Calibri"/>
              </a:rPr>
              <a:t>juin</a:t>
            </a:r>
            <a:r>
              <a:rPr lang="en-US" sz="2800">
                <a:latin typeface="Montserrat"/>
                <a:cs typeface="Calibri"/>
              </a:rPr>
              <a:t> </a:t>
            </a:r>
            <a:r>
              <a:rPr lang="en-US" sz="2800" err="1">
                <a:latin typeface="Montserrat"/>
                <a:cs typeface="Calibri"/>
              </a:rPr>
              <a:t>en</a:t>
            </a:r>
            <a:r>
              <a:rPr lang="en-US" sz="2800">
                <a:latin typeface="Montserrat"/>
                <a:cs typeface="Calibri"/>
              </a:rPr>
              <a:t> </a:t>
            </a:r>
            <a:r>
              <a:rPr lang="en-US" sz="2800" err="1">
                <a:latin typeface="Montserrat"/>
                <a:cs typeface="Calibri"/>
              </a:rPr>
              <a:t>visio</a:t>
            </a:r>
            <a:endParaRPr lang="en-US" sz="2800">
              <a:latin typeface="Montserrat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r>
              <a:rPr lang="en-US" sz="2800" err="1">
                <a:latin typeface="Paytone One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L’espace</a:t>
            </a:r>
            <a:r>
              <a:rPr lang="en-US" sz="2800">
                <a:latin typeface="Paytone One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travail </a:t>
            </a:r>
            <a:r>
              <a:rPr lang="en-US" sz="2800" err="1">
                <a:latin typeface="Paytone One"/>
                <a:cs typeface="Calibri"/>
              </a:rPr>
              <a:t>collaboratif</a:t>
            </a:r>
            <a:r>
              <a:rPr lang="en-US" sz="2800">
                <a:latin typeface="Paytone One"/>
                <a:cs typeface="Calibri"/>
              </a:rPr>
              <a:t> de l’équipe-projet</a:t>
            </a: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2266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BE961C96-C4CD-437B-A65A-670262215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3963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23" name="Diagram 23">
            <a:extLst>
              <a:ext uri="{FF2B5EF4-FFF2-40B4-BE49-F238E27FC236}">
                <a16:creationId xmlns:a16="http://schemas.microsoft.com/office/drawing/2014/main" id="{8A9B1A0A-03B2-4A8E-B492-2D524E992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142274"/>
              </p:ext>
            </p:extLst>
          </p:nvPr>
        </p:nvGraphicFramePr>
        <p:xfrm>
          <a:off x="1217868" y="1985452"/>
          <a:ext cx="4772033" cy="41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8" name="Diagram 48">
            <a:extLst>
              <a:ext uri="{FF2B5EF4-FFF2-40B4-BE49-F238E27FC236}">
                <a16:creationId xmlns:a16="http://schemas.microsoft.com/office/drawing/2014/main" id="{633AD2A5-7D91-491D-8AC3-AA0BE83EE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041"/>
              </p:ext>
            </p:extLst>
          </p:nvPr>
        </p:nvGraphicFramePr>
        <p:xfrm>
          <a:off x="6805815" y="2069285"/>
          <a:ext cx="4733042" cy="430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2A6E493D-C981-4848-AB10-F414DBA84F0B}"/>
              </a:ext>
            </a:extLst>
          </p:cNvPr>
          <p:cNvSpPr txBox="1"/>
          <p:nvPr/>
        </p:nvSpPr>
        <p:spPr>
          <a:xfrm>
            <a:off x="7504957" y="1078475"/>
            <a:ext cx="366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25FF"/>
                </a:solidFill>
                <a:latin typeface="Paytone One" pitchFamily="2" charset="77"/>
              </a:rPr>
              <a:t>Planning de production ABB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E82660-E0CF-495E-B6D9-FCD13ADDB5A1}"/>
              </a:ext>
            </a:extLst>
          </p:cNvPr>
          <p:cNvSpPr txBox="1"/>
          <p:nvPr/>
        </p:nvSpPr>
        <p:spPr>
          <a:xfrm>
            <a:off x="1578633" y="1078475"/>
            <a:ext cx="42773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0025FF"/>
                </a:solidFill>
                <a:latin typeface="Paytone One" pitchFamily="2" charset="77"/>
              </a:rPr>
              <a:t>Planning de conception</a:t>
            </a:r>
            <a:endParaRPr lang="fr-FR" b="1">
              <a:solidFill>
                <a:srgbClr val="0025FF"/>
              </a:solidFill>
              <a:latin typeface="Paytone One" pitchFamily="2" charset="77"/>
              <a:cs typeface="Calibri"/>
            </a:endParaRPr>
          </a:p>
          <a:p>
            <a:pPr algn="ctr"/>
            <a:r>
              <a:rPr lang="fr-FR" b="1">
                <a:solidFill>
                  <a:srgbClr val="0025FF"/>
                </a:solidFill>
                <a:latin typeface="Paytone One" pitchFamily="2" charset="77"/>
              </a:rPr>
              <a:t> équipe-projet</a:t>
            </a:r>
            <a:endParaRPr lang="fr-FR" b="1">
              <a:solidFill>
                <a:srgbClr val="0025FF"/>
              </a:solidFill>
              <a:latin typeface="Paytone One" pitchFamily="2" charset="77"/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F303617-B96C-45CC-B1F5-ED5D260069AF}"/>
              </a:ext>
            </a:extLst>
          </p:cNvPr>
          <p:cNvSpPr txBox="1"/>
          <p:nvPr/>
        </p:nvSpPr>
        <p:spPr>
          <a:xfrm>
            <a:off x="1489338" y="208937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853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9" name="Image 14">
            <a:extLst>
              <a:ext uri="{FF2B5EF4-FFF2-40B4-BE49-F238E27FC236}">
                <a16:creationId xmlns:a16="http://schemas.microsoft.com/office/drawing/2014/main" id="{4F684F2C-9132-D94C-9877-4828F8A3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875" y="3335466"/>
            <a:ext cx="307600" cy="307600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A7DCE9AA-C3A7-3B4E-97C6-85DBD6BD6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8389" y="3338722"/>
            <a:ext cx="306430" cy="30643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271695-EBE1-6C48-BE16-6E131D0BE920}"/>
              </a:ext>
            </a:extLst>
          </p:cNvPr>
          <p:cNvSpPr txBox="1">
            <a:spLocks/>
          </p:cNvSpPr>
          <p:nvPr/>
        </p:nvSpPr>
        <p:spPr>
          <a:xfrm>
            <a:off x="2986872" y="3723846"/>
            <a:ext cx="3216035" cy="5087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500">
                <a:solidFill>
                  <a:srgbClr val="05DA96"/>
                </a:solidFill>
              </a:rPr>
              <a:t>#</a:t>
            </a:r>
            <a:r>
              <a:rPr lang="fr-FR" sz="2500" err="1">
                <a:solidFill>
                  <a:srgbClr val="05DA96"/>
                </a:solidFill>
              </a:rPr>
              <a:t>biodiversitéBZH</a:t>
            </a:r>
            <a:endParaRPr lang="fr-FR" sz="25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E249BA-EA06-3D40-BDCD-9946C4796BB1}"/>
              </a:ext>
            </a:extLst>
          </p:cNvPr>
          <p:cNvSpPr txBox="1">
            <a:spLocks/>
          </p:cNvSpPr>
          <p:nvPr/>
        </p:nvSpPr>
        <p:spPr>
          <a:xfrm>
            <a:off x="8489855" y="3149962"/>
            <a:ext cx="2729367" cy="54340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>
                <a:solidFill>
                  <a:srgbClr val="05DA96"/>
                </a:solidFill>
              </a:rPr>
              <a:t>#</a:t>
            </a:r>
            <a:r>
              <a:rPr lang="fr-FR" sz="2200" b="1" err="1">
                <a:solidFill>
                  <a:srgbClr val="05DA96"/>
                </a:solidFill>
              </a:rPr>
              <a:t>biodiversitéBZH</a:t>
            </a:r>
            <a:endParaRPr lang="fr-FR" sz="22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0EE4C-D0A8-7E44-8CC7-974B1EB34D38}"/>
              </a:ext>
            </a:extLst>
          </p:cNvPr>
          <p:cNvSpPr txBox="1">
            <a:spLocks/>
          </p:cNvSpPr>
          <p:nvPr/>
        </p:nvSpPr>
        <p:spPr>
          <a:xfrm>
            <a:off x="8294770" y="2808521"/>
            <a:ext cx="3675079" cy="5461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Suivre notre communauté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32F266-3AC4-2B45-8F58-60DBE1678E41}"/>
              </a:ext>
            </a:extLst>
          </p:cNvPr>
          <p:cNvSpPr txBox="1">
            <a:spLocks/>
          </p:cNvSpPr>
          <p:nvPr/>
        </p:nvSpPr>
        <p:spPr>
          <a:xfrm>
            <a:off x="1202491" y="3211052"/>
            <a:ext cx="4893509" cy="688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Rdv sur </a:t>
            </a:r>
            <a:r>
              <a:rPr lang="fr-FR" sz="3600" b="1" err="1">
                <a:solidFill>
                  <a:srgbClr val="05DA96"/>
                </a:solidFill>
              </a:rPr>
              <a:t>MaQuestion</a:t>
            </a:r>
            <a:r>
              <a:rPr lang="fr-FR" sz="3600" b="1">
                <a:solidFill>
                  <a:srgbClr val="05DA96"/>
                </a:solidFill>
              </a:rPr>
              <a:t> </a:t>
            </a:r>
            <a:endParaRPr lang="fr-FR" sz="36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CE12BB-C3F9-E04B-8292-4568F41CFEDA}"/>
              </a:ext>
            </a:extLst>
          </p:cNvPr>
          <p:cNvSpPr txBox="1">
            <a:spLocks/>
          </p:cNvSpPr>
          <p:nvPr/>
        </p:nvSpPr>
        <p:spPr>
          <a:xfrm>
            <a:off x="1176669" y="2731386"/>
            <a:ext cx="6160551" cy="63456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000" b="1" i="1">
                <a:solidFill>
                  <a:srgbClr val="0025FF"/>
                </a:solidFill>
                <a:latin typeface="Paytone One"/>
              </a:rPr>
              <a:t>Un conseil pour votre projet ?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17DC1F4-F54E-DE48-8EEB-41EF52A87346}"/>
              </a:ext>
            </a:extLst>
          </p:cNvPr>
          <p:cNvSpPr txBox="1">
            <a:spLocks/>
          </p:cNvSpPr>
          <p:nvPr/>
        </p:nvSpPr>
        <p:spPr>
          <a:xfrm>
            <a:off x="8453153" y="4501532"/>
            <a:ext cx="3548234" cy="502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 err="1">
                <a:solidFill>
                  <a:srgbClr val="05DA96"/>
                </a:solidFill>
              </a:rPr>
              <a:t>www.biodiversite.bzh</a:t>
            </a:r>
            <a:r>
              <a:rPr lang="fr-FR" sz="2200" b="1">
                <a:solidFill>
                  <a:srgbClr val="05DA96"/>
                </a:solidFill>
              </a:rPr>
              <a:t> 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EEA109-E7ED-A643-8989-9FBF146AADA0}"/>
              </a:ext>
            </a:extLst>
          </p:cNvPr>
          <p:cNvSpPr txBox="1">
            <a:spLocks/>
          </p:cNvSpPr>
          <p:nvPr/>
        </p:nvSpPr>
        <p:spPr>
          <a:xfrm>
            <a:off x="8458314" y="4082605"/>
            <a:ext cx="3497458" cy="5580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Tout savoir sur l’Agence 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3A86EA5-4DBA-374A-A2B2-B5778BDE7D5F}"/>
              </a:ext>
            </a:extLst>
          </p:cNvPr>
          <p:cNvSpPr txBox="1">
            <a:spLocks/>
          </p:cNvSpPr>
          <p:nvPr/>
        </p:nvSpPr>
        <p:spPr>
          <a:xfrm>
            <a:off x="9007006" y="1602005"/>
            <a:ext cx="2990139" cy="6542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>
                <a:solidFill>
                  <a:srgbClr val="05DA96"/>
                </a:solidFill>
              </a:rPr>
              <a:t>La Mensuelle de la </a:t>
            </a:r>
            <a:endParaRPr lang="fr-FR" sz="22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9C4F5E9-8ABB-524C-8825-F3C731967AA9}"/>
              </a:ext>
            </a:extLst>
          </p:cNvPr>
          <p:cNvSpPr txBox="1">
            <a:spLocks/>
          </p:cNvSpPr>
          <p:nvPr/>
        </p:nvSpPr>
        <p:spPr>
          <a:xfrm>
            <a:off x="8129417" y="1395169"/>
            <a:ext cx="3840432" cy="5543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Recevoir nos actus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D6A29C1-DBE4-A848-8E16-5A339D75EC8F}"/>
              </a:ext>
            </a:extLst>
          </p:cNvPr>
          <p:cNvSpPr txBox="1">
            <a:spLocks/>
          </p:cNvSpPr>
          <p:nvPr/>
        </p:nvSpPr>
        <p:spPr>
          <a:xfrm>
            <a:off x="9858396" y="2083729"/>
            <a:ext cx="2145573" cy="45125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300">
                <a:solidFill>
                  <a:srgbClr val="05DA96"/>
                </a:solidFill>
              </a:rPr>
              <a:t>#</a:t>
            </a:r>
            <a:r>
              <a:rPr lang="fr-FR" sz="1700" err="1">
                <a:solidFill>
                  <a:srgbClr val="05DA96"/>
                </a:solidFill>
              </a:rPr>
              <a:t>biodiversitéBZH</a:t>
            </a:r>
            <a:endParaRPr lang="fr-FR" sz="1700" b="1">
              <a:solidFill>
                <a:srgbClr val="05DA9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7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800">
                <a:latin typeface="Paytone One"/>
              </a:rPr>
              <a:t>Equipe-projet Réseau de l’accompagnement n°2</a:t>
            </a:r>
            <a:endParaRPr lang="fr-FR" sz="1800"/>
          </a:p>
          <a:p>
            <a:r>
              <a:rPr lang="fr-FR" sz="1800">
                <a:latin typeface="Paytone One"/>
              </a:rPr>
              <a:t>Réunion 23 février 2022</a:t>
            </a:r>
            <a:endParaRPr lang="fr-FR" sz="12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1" y="1134837"/>
            <a:ext cx="12192000" cy="7246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/>
              <a:t>Ordre du jour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5018CD3-7FBE-194C-8F1E-2C8752B6CB7C}"/>
              </a:ext>
            </a:extLst>
          </p:cNvPr>
          <p:cNvSpPr txBox="1">
            <a:spLocks/>
          </p:cNvSpPr>
          <p:nvPr/>
        </p:nvSpPr>
        <p:spPr>
          <a:xfrm>
            <a:off x="2563278" y="2455491"/>
            <a:ext cx="1961147" cy="37651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14h00</a:t>
            </a:r>
            <a:endParaRPr lang="fr-FR" sz="3200" dirty="0"/>
          </a:p>
          <a:p>
            <a:pPr algn="r">
              <a:lnSpc>
                <a:spcPct val="70000"/>
              </a:lnSpc>
            </a:pPr>
            <a:endParaRPr lang="fr-FR" sz="3200" dirty="0"/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14h15</a:t>
            </a:r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16h00</a:t>
            </a:r>
            <a:endParaRPr lang="fr-FR" sz="3200" dirty="0"/>
          </a:p>
          <a:p>
            <a:pPr algn="r">
              <a:lnSpc>
                <a:spcPct val="70000"/>
              </a:lnSpc>
            </a:pPr>
            <a:endParaRPr lang="fr-FR" sz="3200" dirty="0"/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5AD582A-FFCA-B444-845F-E882E99F8E04}"/>
              </a:ext>
            </a:extLst>
          </p:cNvPr>
          <p:cNvCxnSpPr>
            <a:cxnSpLocks/>
          </p:cNvCxnSpPr>
          <p:nvPr/>
        </p:nvCxnSpPr>
        <p:spPr>
          <a:xfrm>
            <a:off x="4524425" y="2253713"/>
            <a:ext cx="0" cy="3652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D61561-EE54-B04E-803B-EC15BCBCAC5D}"/>
              </a:ext>
            </a:extLst>
          </p:cNvPr>
          <p:cNvSpPr txBox="1"/>
          <p:nvPr/>
        </p:nvSpPr>
        <p:spPr>
          <a:xfrm>
            <a:off x="4762112" y="2455491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Montserrat"/>
              </a:rPr>
              <a:t>Introduction</a:t>
            </a:r>
            <a:endParaRPr lang="fr-FR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364ECE-7F41-4D4D-911C-FA9300D15D97}"/>
              </a:ext>
            </a:extLst>
          </p:cNvPr>
          <p:cNvSpPr txBox="1"/>
          <p:nvPr/>
        </p:nvSpPr>
        <p:spPr>
          <a:xfrm>
            <a:off x="4762111" y="3855354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Montserrat"/>
              </a:rPr>
              <a:t>Fin de réunion</a:t>
            </a:r>
            <a:endParaRPr lang="fr-FR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48E9EA-F7D8-43E6-82E1-DB69B2925509}"/>
              </a:ext>
            </a:extLst>
          </p:cNvPr>
          <p:cNvSpPr txBox="1"/>
          <p:nvPr/>
        </p:nvSpPr>
        <p:spPr>
          <a:xfrm>
            <a:off x="4762111" y="3173223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Travail de structuration du Réseau à partir de cas pratiques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905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3B32EF-F78B-7548-879C-3CD2401E397A}"/>
              </a:ext>
            </a:extLst>
          </p:cNvPr>
          <p:cNvSpPr/>
          <p:nvPr/>
        </p:nvSpPr>
        <p:spPr>
          <a:xfrm>
            <a:off x="3512745" y="860079"/>
            <a:ext cx="4734962" cy="6065822"/>
          </a:xfrm>
          <a:prstGeom prst="rect">
            <a:avLst/>
          </a:prstGeom>
          <a:solidFill>
            <a:srgbClr val="00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0AB8DEF7-66E5-A745-86BE-2FF300C0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7" y="-50163"/>
            <a:ext cx="12247955" cy="696199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3430621" y="2504008"/>
            <a:ext cx="5330757" cy="9249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5400" b="1"/>
              <a:t>Annexes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75123E-D7D4-5741-954C-AFF59A52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27" y="6085295"/>
            <a:ext cx="1961147" cy="4911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FF2771-D6FD-1042-868A-3915D178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170084" y="210620"/>
            <a:ext cx="805724" cy="8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2226464" y="792053"/>
            <a:ext cx="7928402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25FF"/>
                </a:solidFill>
                <a:latin typeface="Paytone One"/>
              </a:rPr>
              <a:t>Mises en relation mars 2022  </a:t>
            </a:r>
            <a:r>
              <a:rPr lang="fr-FR" sz="2400" b="1" err="1">
                <a:solidFill>
                  <a:srgbClr val="0025FF"/>
                </a:solidFill>
                <a:latin typeface="Paytone One"/>
              </a:rPr>
              <a:t>MaQuestion</a:t>
            </a:r>
            <a:r>
              <a:rPr lang="fr-FR" sz="2400" b="1">
                <a:solidFill>
                  <a:srgbClr val="0025FF"/>
                </a:solidFill>
                <a:latin typeface="Paytone One"/>
              </a:rPr>
              <a:t> </a:t>
            </a:r>
            <a:r>
              <a:rPr lang="fr-FR" sz="3200" b="1">
                <a:solidFill>
                  <a:srgbClr val="0025FF"/>
                </a:solidFill>
                <a:latin typeface="Paytone One"/>
              </a:rPr>
              <a:t>:</a:t>
            </a:r>
            <a:endParaRPr lang="fr-FR" sz="2400">
              <a:solidFill>
                <a:srgbClr val="0025FF"/>
              </a:solidFill>
              <a:latin typeface="Paytone One"/>
            </a:endParaRP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62804" y="1377537"/>
            <a:ext cx="997910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b="1" i="0">
              <a:effectLst/>
              <a:latin typeface="Montserrat" panose="00000500000000000000" pitchFamily="2" charset="0"/>
            </a:endParaRPr>
          </a:p>
          <a:p>
            <a:endParaRPr lang="fr-FR" b="1" i="0">
              <a:effectLst/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52E8277-A188-4709-B2B0-49B0EDF95494}"/>
              </a:ext>
            </a:extLst>
          </p:cNvPr>
          <p:cNvSpPr txBox="1"/>
          <p:nvPr/>
        </p:nvSpPr>
        <p:spPr>
          <a:xfrm>
            <a:off x="1341064" y="247043"/>
            <a:ext cx="9084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025FF"/>
                </a:solidFill>
                <a:latin typeface="Paytone One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Annexe 1</a:t>
            </a:r>
            <a:endParaRPr lang="en-US" sz="2400">
              <a:solidFill>
                <a:srgbClr val="0025FF"/>
              </a:solidFill>
              <a:cs typeface="Calibri"/>
            </a:endParaRP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764DC87E-A9EE-41C5-907A-2F2DBE96F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53534"/>
              </p:ext>
            </p:extLst>
          </p:nvPr>
        </p:nvGraphicFramePr>
        <p:xfrm>
          <a:off x="1961322" y="2084406"/>
          <a:ext cx="8228883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961">
                  <a:extLst>
                    <a:ext uri="{9D8B030D-6E8A-4147-A177-3AD203B41FA5}">
                      <a16:colId xmlns:a16="http://schemas.microsoft.com/office/drawing/2014/main" val="3802641532"/>
                    </a:ext>
                  </a:extLst>
                </a:gridCol>
                <a:gridCol w="2742961">
                  <a:extLst>
                    <a:ext uri="{9D8B030D-6E8A-4147-A177-3AD203B41FA5}">
                      <a16:colId xmlns:a16="http://schemas.microsoft.com/office/drawing/2014/main" val="32720920"/>
                    </a:ext>
                  </a:extLst>
                </a:gridCol>
                <a:gridCol w="2742961">
                  <a:extLst>
                    <a:ext uri="{9D8B030D-6E8A-4147-A177-3AD203B41FA5}">
                      <a16:colId xmlns:a16="http://schemas.microsoft.com/office/drawing/2014/main" val="1783391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>
                          <a:latin typeface="Montserrat" panose="00000500000000000000" pitchFamily="2" charset="0"/>
                        </a:rPr>
                        <a:t>Porteur de projet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A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Montserrat" panose="00000500000000000000" pitchFamily="2" charset="0"/>
                        </a:rPr>
                        <a:t>Contributeur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A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Montserrat" panose="00000500000000000000" pitchFamily="2" charset="0"/>
                        </a:rPr>
                        <a:t>Sujet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D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3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D’une graine aux autres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Fresque de la biodiversité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6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Agricultrice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Races de Bretagne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Développement activité agricole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8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Asso éducation jeunes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PNRGM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Action de sensibilisation biodiversité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0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SMBS </a:t>
                      </a:r>
                      <a:r>
                        <a:rPr lang="fr-FR" sz="1200" err="1">
                          <a:latin typeface="Montserrat" panose="00000500000000000000" pitchFamily="2" charset="0"/>
                        </a:rPr>
                        <a:t>Ellé</a:t>
                      </a:r>
                      <a:r>
                        <a:rPr lang="fr-FR" sz="1200">
                          <a:latin typeface="Montserrat" panose="00000500000000000000" pitchFamily="2" charset="0"/>
                        </a:rPr>
                        <a:t>-Isole-</a:t>
                      </a:r>
                      <a:r>
                        <a:rPr lang="fr-FR" sz="1200" err="1">
                          <a:latin typeface="Montserrat" panose="00000500000000000000" pitchFamily="2" charset="0"/>
                        </a:rPr>
                        <a:t>Laita</a:t>
                      </a:r>
                      <a:endParaRPr lang="fr-FR" sz="120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Label rivières sauvages et financement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5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CPIE </a:t>
                      </a:r>
                      <a:r>
                        <a:rPr lang="fr-FR" sz="1200" err="1">
                          <a:latin typeface="Montserrat" panose="00000500000000000000" pitchFamily="2" charset="0"/>
                        </a:rPr>
                        <a:t>Broceliande</a:t>
                      </a:r>
                      <a:endParaRPr lang="fr-FR" sz="120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Plate forme données suite ABC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0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Erquy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ABB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Friche bâtimentaire cap </a:t>
                      </a:r>
                      <a:r>
                        <a:rPr lang="fr-FR" sz="1200" err="1">
                          <a:latin typeface="Montserrat" panose="00000500000000000000" pitchFamily="2" charset="0"/>
                        </a:rPr>
                        <a:t>d’erquy</a:t>
                      </a:r>
                      <a:endParaRPr lang="fr-FR" sz="120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8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Lycée Fouesnant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PNRA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Journée biodiversité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3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err="1">
                          <a:latin typeface="Montserrat" panose="00000500000000000000" pitchFamily="2" charset="0"/>
                        </a:rPr>
                        <a:t>Stellantis</a:t>
                      </a:r>
                      <a:endParaRPr lang="fr-FR" sz="120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err="1">
                          <a:latin typeface="Montserrat" panose="00000500000000000000" pitchFamily="2" charset="0"/>
                        </a:rPr>
                        <a:t>Dervenn</a:t>
                      </a:r>
                      <a:endParaRPr lang="fr-FR" sz="120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Montserrat" panose="00000500000000000000" pitchFamily="2" charset="0"/>
                        </a:rPr>
                        <a:t>Plan de gestion différenciée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8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98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2402640" y="630194"/>
            <a:ext cx="7928402" cy="7473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25FF"/>
                </a:solidFill>
              </a:rPr>
              <a:t>Cadrage du projet :</a:t>
            </a:r>
            <a:endParaRPr lang="fr-FR" sz="2400">
              <a:solidFill>
                <a:srgbClr val="0025FF"/>
              </a:solidFill>
            </a:endParaRP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62804" y="1377537"/>
            <a:ext cx="9979104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b="1" i="0"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effectLst/>
                <a:latin typeface="Montserrat" panose="00000500000000000000" pitchFamily="2" charset="0"/>
              </a:rPr>
              <a:t>Equipe-projet « Réseau de l’accompagnement n°2 » </a:t>
            </a:r>
            <a:r>
              <a:rPr lang="fr-FR" i="1">
                <a:effectLst/>
                <a:latin typeface="Montserrat" panose="00000500000000000000" pitchFamily="2" charset="0"/>
              </a:rPr>
              <a:t>(avec l’équipe ABB)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Mission</a:t>
            </a:r>
            <a:r>
              <a:rPr lang="fr-FR">
                <a:latin typeface="Montserrat" panose="00000500000000000000" pitchFamily="2" charset="0"/>
              </a:rPr>
              <a:t> : amélioration de la coordination entre les </a:t>
            </a:r>
            <a:r>
              <a:rPr lang="fr-FR" u="sng">
                <a:latin typeface="Montserrat" panose="00000500000000000000" pitchFamily="2" charset="0"/>
              </a:rPr>
              <a:t>acteurs de l'accompagnement</a:t>
            </a:r>
            <a:r>
              <a:rPr lang="fr-FR">
                <a:latin typeface="Montserrat" panose="00000500000000000000" pitchFamily="2" charset="0"/>
              </a:rPr>
              <a:t> + suivi dans le temps  des </a:t>
            </a:r>
            <a:r>
              <a:rPr lang="fr-FR" u="sng">
                <a:latin typeface="Montserrat" panose="00000500000000000000" pitchFamily="2" charset="0"/>
              </a:rPr>
              <a:t>porteurs de projets</a:t>
            </a:r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  <a:p>
            <a:r>
              <a:rPr lang="fr-FR" b="1">
                <a:latin typeface="Montserrat" pitchFamily="2" charset="77"/>
              </a:rPr>
              <a:t>Livrables</a:t>
            </a:r>
            <a:r>
              <a:rPr lang="fr-FR">
                <a:latin typeface="Montserrat" pitchFamily="2" charset="77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Organisation du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circuit d’accompagnement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à partir de la grille de diagnostic de projet </a:t>
            </a:r>
            <a:r>
              <a:rPr lang="fr-FR" i="1">
                <a:solidFill>
                  <a:srgbClr val="000000"/>
                </a:solidFill>
                <a:latin typeface="Montserrat" panose="00000500000000000000" pitchFamily="2" charset="0"/>
              </a:rPr>
              <a:t>(outil régional commun d’évaluation et d’orientation des projets)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Elaboration d’une liste d’acteurs bretons pouvant fournir des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retours d’expériences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 sur des projets de territoire </a:t>
            </a:r>
            <a:r>
              <a:rPr lang="fr-FR" i="1">
                <a:solidFill>
                  <a:srgbClr val="000000"/>
                </a:solidFill>
                <a:latin typeface="Montserrat" panose="00000500000000000000" pitchFamily="2" charset="0"/>
              </a:rPr>
              <a:t>(ABC, TVB, trames, TEN,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Création de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nouveaux outils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au profit des acteurs du Réseau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Création de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critères d’évaluation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de l’efficacité de l’accompagnement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fr-FR" b="1">
                <a:latin typeface="Montserrat" pitchFamily="2" charset="77"/>
              </a:rPr>
              <a:t>Calendrier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Montserrat"/>
              </a:rPr>
              <a:t>Février-novembre 2022</a:t>
            </a:r>
          </a:p>
          <a:p>
            <a:endParaRPr lang="fr-FR">
              <a:latin typeface="Montserrat" pitchFamily="2" charset="77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52E8277-A188-4709-B2B0-49B0EDF95494}"/>
              </a:ext>
            </a:extLst>
          </p:cNvPr>
          <p:cNvSpPr txBox="1"/>
          <p:nvPr/>
        </p:nvSpPr>
        <p:spPr>
          <a:xfrm>
            <a:off x="1700957" y="66214"/>
            <a:ext cx="9084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5DA96"/>
                </a:solidFill>
                <a:latin typeface="Paytone One"/>
              </a:rPr>
              <a:t>Annexe 2</a:t>
            </a:r>
            <a:r>
              <a:rPr lang="fr-FR" sz="2400">
                <a:solidFill>
                  <a:srgbClr val="05DA96"/>
                </a:solidFill>
                <a:latin typeface="Montserrat"/>
              </a:rPr>
              <a:t>(extrait Réunion n°1- EP 2022)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7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9D83342-2B07-5848-A7BB-AD102CED00F6}"/>
              </a:ext>
            </a:extLst>
          </p:cNvPr>
          <p:cNvSpPr txBox="1">
            <a:spLocks/>
          </p:cNvSpPr>
          <p:nvPr/>
        </p:nvSpPr>
        <p:spPr>
          <a:xfrm>
            <a:off x="-881102" y="1439358"/>
            <a:ext cx="12192000" cy="23746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2400">
              <a:solidFill>
                <a:srgbClr val="05DA96"/>
              </a:solidFill>
              <a:latin typeface="Paytone One"/>
            </a:endParaRPr>
          </a:p>
          <a:p>
            <a:r>
              <a:rPr lang="fr-FR" sz="3200">
                <a:solidFill>
                  <a:srgbClr val="0025FF"/>
                </a:solidFill>
                <a:latin typeface="Paytone One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 </a:t>
            </a:r>
            <a:endParaRPr lang="fr-FR" sz="3200">
              <a:solidFill>
                <a:srgbClr val="0025FF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8DBF-463B-4159-AFAC-18D9B8A4C1CE}"/>
              </a:ext>
            </a:extLst>
          </p:cNvPr>
          <p:cNvSpPr txBox="1"/>
          <p:nvPr/>
        </p:nvSpPr>
        <p:spPr>
          <a:xfrm>
            <a:off x="1586546" y="2403638"/>
            <a:ext cx="9741566" cy="3271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1.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Localisé en Bretagne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2.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Bénéfique à la biodiversité (espèces et milieux)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3.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Peut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: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être dédié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à la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intégrer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volet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4.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et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porté par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acteur professionnel : collectivités, associations, entreprises…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0EB58-DF7A-43EB-A2FF-B9293FE8BB1C}"/>
              </a:ext>
            </a:extLst>
          </p:cNvPr>
          <p:cNvSpPr txBox="1"/>
          <p:nvPr/>
        </p:nvSpPr>
        <p:spPr>
          <a:xfrm>
            <a:off x="1628775" y="1752600"/>
            <a:ext cx="88011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ytone One"/>
                <a:cs typeface="Calibri"/>
              </a:rPr>
              <a:t>Rappel de la définition </a:t>
            </a:r>
            <a:r>
              <a:rPr lang="en-US" sz="2400" err="1">
                <a:latin typeface="Paytone One"/>
                <a:cs typeface="Calibri"/>
              </a:rPr>
              <a:t>partagée</a:t>
            </a:r>
            <a:r>
              <a:rPr lang="en-US" sz="2400">
                <a:latin typeface="Paytone One"/>
                <a:cs typeface="Calibri"/>
              </a:rPr>
              <a:t> par l'équipe-projet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77E23-DC6E-45EC-A105-D7CA53935E92}"/>
              </a:ext>
            </a:extLst>
          </p:cNvPr>
          <p:cNvSpPr txBox="1"/>
          <p:nvPr/>
        </p:nvSpPr>
        <p:spPr>
          <a:xfrm>
            <a:off x="1700957" y="66214"/>
            <a:ext cx="9084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5DA96"/>
                </a:solidFill>
                <a:latin typeface="Paytone One"/>
              </a:rPr>
              <a:t>Annexe 3</a:t>
            </a:r>
            <a:r>
              <a:rPr lang="fr-FR" sz="2400">
                <a:solidFill>
                  <a:srgbClr val="05DA96"/>
                </a:solidFill>
                <a:latin typeface="Montserrat"/>
              </a:rPr>
              <a:t>(extrait Réunion n°3- EP 2021)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25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FBC6D-8708-574A-8F60-E0E12580D4A0}"/>
              </a:ext>
            </a:extLst>
          </p:cNvPr>
          <p:cNvSpPr/>
          <p:nvPr/>
        </p:nvSpPr>
        <p:spPr>
          <a:xfrm rot="20392126">
            <a:off x="672553" y="1264136"/>
            <a:ext cx="2879420" cy="646331"/>
          </a:xfrm>
          <a:prstGeom prst="rect">
            <a:avLst/>
          </a:prstGeom>
          <a:solidFill>
            <a:srgbClr val="0025FF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ontserrat" pitchFamily="2" charset="77"/>
              </a:rPr>
              <a:t>rappel réalisations 2021</a:t>
            </a: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17596" y="1963720"/>
            <a:ext cx="93774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i="0">
              <a:solidFill>
                <a:srgbClr val="0025FF"/>
              </a:solidFill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effectLst/>
                <a:latin typeface="Montserrat" panose="00000500000000000000" pitchFamily="2" charset="0"/>
              </a:rPr>
              <a:t>Equipe-projet « Réseau de l’accompagnement n°1 »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Mission</a:t>
            </a:r>
            <a:r>
              <a:rPr lang="fr-FR">
                <a:latin typeface="Montserrat" panose="00000500000000000000" pitchFamily="2" charset="0"/>
              </a:rPr>
              <a:t> : d</a:t>
            </a:r>
            <a:r>
              <a:rPr lang="fr-FR" sz="1800" b="0" i="0">
                <a:effectLst/>
                <a:latin typeface="Montserrat" panose="00000500000000000000" pitchFamily="2" charset="0"/>
              </a:rPr>
              <a:t>ébut de recensement des </a:t>
            </a:r>
            <a:r>
              <a:rPr lang="fr-FR" sz="1800" b="0" i="0" u="sng">
                <a:effectLst/>
                <a:latin typeface="Montserrat" panose="00000500000000000000" pitchFamily="2" charset="0"/>
              </a:rPr>
              <a:t>acteurs de l'accompagnement</a:t>
            </a:r>
            <a:r>
              <a:rPr lang="fr-FR" sz="1800" b="0" i="0">
                <a:effectLst/>
                <a:latin typeface="Montserrat" panose="00000500000000000000" pitchFamily="2" charset="0"/>
              </a:rPr>
              <a:t> + mise en relation avec les </a:t>
            </a:r>
            <a:r>
              <a:rPr lang="fr-FR" sz="1800" b="0" i="0" u="sng">
                <a:effectLst/>
                <a:latin typeface="Montserrat" panose="00000500000000000000" pitchFamily="2" charset="0"/>
              </a:rPr>
              <a:t>porteurs de projets </a:t>
            </a:r>
            <a:r>
              <a:rPr lang="fr-FR" sz="1800" b="0" i="0">
                <a:effectLst/>
                <a:latin typeface="Segoe UI" panose="020B0502040204020203" pitchFamily="34" charset="0"/>
              </a:rPr>
              <a:t> </a:t>
            </a:r>
            <a:endParaRPr lang="fr-FR" b="1" i="0">
              <a:effectLst/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  <a:p>
            <a:r>
              <a:rPr lang="fr-FR" b="1">
                <a:latin typeface="Montserrat" pitchFamily="2" charset="77"/>
              </a:rPr>
              <a:t>Livrables</a:t>
            </a:r>
            <a:r>
              <a:rPr lang="fr-FR">
                <a:latin typeface="Montserrat" pitchFamily="2" charset="77"/>
              </a:rPr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A4C22-8C66-C94D-84FD-862CBD4EC730}"/>
              </a:ext>
            </a:extLst>
          </p:cNvPr>
          <p:cNvSpPr txBox="1"/>
          <p:nvPr/>
        </p:nvSpPr>
        <p:spPr>
          <a:xfrm>
            <a:off x="1546963" y="451970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 pitchFamily="2" charset="77"/>
              </a:rPr>
              <a:t>Critères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 d’un </a:t>
            </a:r>
          </a:p>
          <a:p>
            <a:pPr algn="ctr"/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“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"</a:t>
            </a: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F69D4467-4D5E-4943-8ABF-3C8885295E23}"/>
              </a:ext>
            </a:extLst>
          </p:cNvPr>
          <p:cNvSpPr txBox="1"/>
          <p:nvPr/>
        </p:nvSpPr>
        <p:spPr>
          <a:xfrm>
            <a:off x="1648563" y="5166038"/>
            <a:ext cx="3454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>
                <a:solidFill>
                  <a:srgbClr val="0025FF"/>
                </a:solidFill>
                <a:latin typeface="Montserrat"/>
              </a:rPr>
              <a:t>(cf. annexe 1) </a:t>
            </a:r>
            <a:endParaRPr lang="en-FR" sz="160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CD78C-AEDB-4647-B621-D7C7AB556CB9}"/>
              </a:ext>
            </a:extLst>
          </p:cNvPr>
          <p:cNvSpPr txBox="1"/>
          <p:nvPr/>
        </p:nvSpPr>
        <p:spPr>
          <a:xfrm>
            <a:off x="5001363" y="3788317"/>
            <a:ext cx="3454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/>
              </a:rPr>
              <a:t>1</a:t>
            </a:r>
            <a:r>
              <a:rPr lang="fr-FR" b="1" i="1" baseline="30000">
                <a:solidFill>
                  <a:srgbClr val="0025FF"/>
                </a:solidFill>
                <a:latin typeface="Montserrat"/>
              </a:rPr>
              <a:t>er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</a:t>
            </a:r>
            <a:r>
              <a:rPr lang="fr-FR" b="1" i="1">
                <a:solidFill>
                  <a:srgbClr val="0025FF"/>
                </a:solidFill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recensement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des expertises et compétences</a:t>
            </a:r>
            <a:endParaRPr lang="en-FR" b="1" i="1">
              <a:solidFill>
                <a:srgbClr val="0025FF"/>
              </a:solidFill>
              <a:latin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B1F0-1D75-8F4D-A95C-7D9FA92668A1}"/>
              </a:ext>
            </a:extLst>
          </p:cNvPr>
          <p:cNvSpPr txBox="1"/>
          <p:nvPr/>
        </p:nvSpPr>
        <p:spPr>
          <a:xfrm>
            <a:off x="8543508" y="3698575"/>
            <a:ext cx="3454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/>
              </a:rPr>
              <a:t>1</a:t>
            </a:r>
            <a:r>
              <a:rPr lang="fr-FR" b="1" i="1" baseline="30000">
                <a:solidFill>
                  <a:srgbClr val="0025FF"/>
                </a:solidFill>
                <a:latin typeface="Montserrat"/>
              </a:rPr>
              <a:t>ère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version d’une grille commune de diagnostic de projet</a:t>
            </a:r>
            <a:endParaRPr lang="en-FR" b="1" i="1">
              <a:solidFill>
                <a:srgbClr val="0025FF"/>
              </a:solidFill>
              <a:latin typeface="Montserra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C430E-4C97-F741-9086-4C94F20D2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644" y="4440141"/>
            <a:ext cx="2821837" cy="20655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BE7D93-442A-2446-9980-27F14E2DD6A5}"/>
              </a:ext>
            </a:extLst>
          </p:cNvPr>
          <p:cNvSpPr txBox="1"/>
          <p:nvPr/>
        </p:nvSpPr>
        <p:spPr>
          <a:xfrm>
            <a:off x="5089108" y="6478016"/>
            <a:ext cx="3454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i="1">
                <a:solidFill>
                  <a:srgbClr val="0025FF"/>
                </a:solidFill>
                <a:latin typeface="Montserrat"/>
              </a:rPr>
              <a:t>(60 </a:t>
            </a:r>
            <a:r>
              <a:rPr lang="en-GB" sz="1600" i="1" err="1">
                <a:solidFill>
                  <a:srgbClr val="0025FF"/>
                </a:solidFill>
                <a:latin typeface="Montserrat"/>
              </a:rPr>
              <a:t>partenaires</a:t>
            </a:r>
            <a:r>
              <a:rPr lang="en-GB" sz="1600" i="1">
                <a:solidFill>
                  <a:srgbClr val="0025FF"/>
                </a:solidFill>
                <a:latin typeface="Montserrat"/>
              </a:rPr>
              <a:t>)</a:t>
            </a:r>
            <a:endParaRPr lang="en-FR" sz="1600" i="1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85217E-46E1-6141-BB45-45396A445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876" y="4898678"/>
            <a:ext cx="1162050" cy="10731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5" name="Picture 24" descr="Text, email&#10;&#10;Description automatically generated">
            <a:extLst>
              <a:ext uri="{FF2B5EF4-FFF2-40B4-BE49-F238E27FC236}">
                <a16:creationId xmlns:a16="http://schemas.microsoft.com/office/drawing/2014/main" id="{F9EBEAA7-8BEB-7E48-A2B9-46B947471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7706" y="4705660"/>
            <a:ext cx="1061226" cy="14591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BBBA363D-4809-4E69-B2FE-F5428F2E5ABF}"/>
              </a:ext>
            </a:extLst>
          </p:cNvPr>
          <p:cNvSpPr txBox="1"/>
          <p:nvPr/>
        </p:nvSpPr>
        <p:spPr>
          <a:xfrm>
            <a:off x="1648563" y="151915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173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1030992" y="2861887"/>
            <a:ext cx="9695878" cy="5216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>
                <a:latin typeface="Paytone One"/>
                <a:ea typeface="+mn-lt"/>
                <a:cs typeface="Calibri"/>
              </a:rPr>
              <a:t>Introduction</a:t>
            </a:r>
            <a:endParaRPr lang="fr-FR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Montserrat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1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561424" y="95540"/>
            <a:ext cx="9695878" cy="45704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>
                <a:latin typeface="Paytone One"/>
                <a:ea typeface="+mn-lt"/>
                <a:cs typeface="Calibri"/>
              </a:rPr>
              <a:t>Les modalités de travail à l’ABB</a:t>
            </a:r>
            <a:endParaRPr lang="fr-FR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Paytone One" panose="00000500000000000000" pitchFamily="2" charset="0"/>
                <a:cs typeface="Calibri"/>
              </a:rPr>
              <a:t>2 grands formats pour des travaux </a:t>
            </a:r>
            <a:r>
              <a:rPr lang="en-US" err="1">
                <a:latin typeface="Paytone One" panose="00000500000000000000" pitchFamily="2" charset="0"/>
                <a:cs typeface="Calibri"/>
              </a:rPr>
              <a:t>collectifs</a:t>
            </a:r>
            <a:endParaRPr lang="en-US">
              <a:latin typeface="Paytone One" panose="00000500000000000000" pitchFamily="2" charset="0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C3B425-A9F4-44C9-8001-E3E2126AC085}"/>
              </a:ext>
            </a:extLst>
          </p:cNvPr>
          <p:cNvSpPr txBox="1"/>
          <p:nvPr/>
        </p:nvSpPr>
        <p:spPr>
          <a:xfrm>
            <a:off x="2368615" y="2606349"/>
            <a:ext cx="8900160" cy="295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0025FF"/>
                </a:solidFill>
                <a:latin typeface="Paytone One"/>
                <a:cs typeface="Calibri"/>
              </a:rPr>
              <a:t>Les </a:t>
            </a:r>
            <a:r>
              <a:rPr lang="en-US" sz="1800" dirty="0" err="1">
                <a:solidFill>
                  <a:srgbClr val="0025FF"/>
                </a:solidFill>
                <a:latin typeface="Paytone One"/>
                <a:cs typeface="Calibri"/>
              </a:rPr>
              <a:t>équipes-projets</a:t>
            </a:r>
            <a:r>
              <a:rPr lang="en-US" sz="1800" dirty="0">
                <a:solidFill>
                  <a:srgbClr val="0025FF"/>
                </a:solidFill>
                <a:latin typeface="Paytone One"/>
                <a:cs typeface="Calibri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Montserrat" panose="00000500000000000000" pitchFamily="2" charset="0"/>
                <a:cs typeface="Calibri"/>
              </a:rPr>
              <a:t>Un </a:t>
            </a:r>
            <a:r>
              <a:rPr lang="en-US" sz="1800" dirty="0" err="1">
                <a:latin typeface="Montserrat" panose="00000500000000000000" pitchFamily="2" charset="0"/>
                <a:cs typeface="Calibri"/>
              </a:rPr>
              <a:t>nombre</a:t>
            </a:r>
            <a:r>
              <a:rPr lang="en-US" sz="1800" dirty="0">
                <a:latin typeface="Montserrat" panose="00000500000000000000" pitchFamily="2" charset="0"/>
                <a:cs typeface="Calibri"/>
              </a:rPr>
              <a:t> de participants </a:t>
            </a:r>
            <a:r>
              <a:rPr lang="en-US" sz="1800" dirty="0" err="1">
                <a:latin typeface="Montserrat" panose="00000500000000000000" pitchFamily="2" charset="0"/>
                <a:cs typeface="Calibri"/>
              </a:rPr>
              <a:t>limité</a:t>
            </a:r>
            <a:endParaRPr lang="en-US" sz="1800" dirty="0">
              <a:latin typeface="Montserrat" panose="00000500000000000000" pitchFamily="2" charset="0"/>
              <a:cs typeface="Calibri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Montserrat" panose="00000500000000000000" pitchFamily="2" charset="0"/>
                <a:cs typeface="Calibri"/>
              </a:rPr>
              <a:t>Des </a:t>
            </a:r>
            <a:r>
              <a:rPr lang="en-US" sz="1800" dirty="0" err="1">
                <a:latin typeface="Montserrat" panose="00000500000000000000" pitchFamily="2" charset="0"/>
                <a:cs typeface="Calibri"/>
              </a:rPr>
              <a:t>livrables</a:t>
            </a:r>
            <a:r>
              <a:rPr lang="en-US" sz="1800" dirty="0">
                <a:latin typeface="Montserrat" panose="00000500000000000000" pitchFamily="2" charset="0"/>
                <a:cs typeface="Calibri"/>
              </a:rPr>
              <a:t> et un </a:t>
            </a:r>
            <a:r>
              <a:rPr lang="en-US" sz="1800" dirty="0" err="1">
                <a:latin typeface="Montserrat" panose="00000500000000000000" pitchFamily="2" charset="0"/>
                <a:cs typeface="Calibri"/>
              </a:rPr>
              <a:t>calendrier</a:t>
            </a:r>
            <a:r>
              <a:rPr lang="en-US" sz="1800" dirty="0">
                <a:latin typeface="Montserrat" panose="00000500000000000000" pitchFamily="2" charset="0"/>
                <a:cs typeface="Calibri"/>
              </a:rPr>
              <a:t> bien </a:t>
            </a:r>
            <a:r>
              <a:rPr lang="en-US" sz="1800" dirty="0" err="1">
                <a:latin typeface="Montserrat" panose="00000500000000000000" pitchFamily="2" charset="0"/>
                <a:cs typeface="Calibri"/>
              </a:rPr>
              <a:t>défini</a:t>
            </a:r>
            <a:endParaRPr lang="en-US" sz="1800" dirty="0">
              <a:latin typeface="Montserrat" panose="00000500000000000000" pitchFamily="2" charset="0"/>
              <a:cs typeface="Calibri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dirty="0">
              <a:latin typeface="Montserrat" panose="00000500000000000000" pitchFamily="2" charset="0"/>
              <a:cs typeface="Calibri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0025FF"/>
                </a:solidFill>
                <a:latin typeface="Paytone One" panose="00000500000000000000" pitchFamily="2" charset="0"/>
                <a:cs typeface="Calibri"/>
              </a:rPr>
              <a:t>Les </a:t>
            </a:r>
            <a:r>
              <a:rPr lang="en-US" sz="1800" dirty="0" err="1">
                <a:solidFill>
                  <a:srgbClr val="0025FF"/>
                </a:solidFill>
                <a:latin typeface="Paytone One" panose="00000500000000000000" pitchFamily="2" charset="0"/>
                <a:cs typeface="Calibri"/>
              </a:rPr>
              <a:t>groupes</a:t>
            </a:r>
            <a:r>
              <a:rPr lang="en-US" sz="1800" dirty="0">
                <a:solidFill>
                  <a:srgbClr val="0025FF"/>
                </a:solidFill>
                <a:latin typeface="Paytone One" panose="00000500000000000000" pitchFamily="2" charset="0"/>
                <a:cs typeface="Calibri"/>
              </a:rPr>
              <a:t> de travail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Montserrat" panose="00000500000000000000" pitchFamily="2" charset="0"/>
                <a:cs typeface="Calibri"/>
              </a:rPr>
              <a:t>Une </a:t>
            </a:r>
            <a:r>
              <a:rPr lang="en-US" sz="1800" dirty="0" err="1">
                <a:latin typeface="Montserrat" panose="00000500000000000000" pitchFamily="2" charset="0"/>
                <a:cs typeface="Calibri"/>
              </a:rPr>
              <a:t>organisation</a:t>
            </a:r>
            <a:r>
              <a:rPr lang="en-US" sz="1800" dirty="0">
                <a:latin typeface="Montserrat" panose="00000500000000000000" pitchFamily="2" charset="0"/>
                <a:cs typeface="Calibri"/>
              </a:rPr>
              <a:t> plus souple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dirty="0">
                <a:latin typeface="Montserrat" panose="00000500000000000000" pitchFamily="2" charset="0"/>
                <a:cs typeface="Calibri"/>
              </a:rPr>
              <a:t>Une durée non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limitée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800" dirty="0">
                <a:latin typeface="Montserrat" panose="00000500000000000000" pitchFamily="2" charset="0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22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561424" y="95540"/>
            <a:ext cx="969587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>
                <a:latin typeface="Paytone One"/>
                <a:ea typeface="+mn-lt"/>
                <a:cs typeface="Calibri"/>
              </a:rPr>
              <a:t>Les modalités de travail à l’ABB</a:t>
            </a:r>
            <a:endParaRPr lang="fr-FR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Paytone One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C3B425-A9F4-44C9-8001-E3E2126AC085}"/>
              </a:ext>
            </a:extLst>
          </p:cNvPr>
          <p:cNvSpPr txBox="1"/>
          <p:nvPr/>
        </p:nvSpPr>
        <p:spPr>
          <a:xfrm>
            <a:off x="2663952" y="1005840"/>
            <a:ext cx="8900160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5FF"/>
                </a:solidFill>
                <a:latin typeface="Paytone One"/>
                <a:cs typeface="Calibri"/>
              </a:rPr>
              <a:t>L’ </a:t>
            </a:r>
            <a:r>
              <a:rPr lang="en-US" sz="1800" err="1">
                <a:solidFill>
                  <a:srgbClr val="0025FF"/>
                </a:solidFill>
                <a:latin typeface="Paytone One"/>
                <a:cs typeface="Calibri"/>
              </a:rPr>
              <a:t>équipe-projet</a:t>
            </a:r>
            <a:r>
              <a:rPr lang="en-US" sz="1800">
                <a:solidFill>
                  <a:srgbClr val="0025FF"/>
                </a:solidFill>
                <a:latin typeface="Paytone One"/>
                <a:cs typeface="Calibri"/>
              </a:rPr>
              <a:t> </a:t>
            </a:r>
            <a:r>
              <a:rPr lang="en-US" sz="1800" err="1">
                <a:solidFill>
                  <a:srgbClr val="0025FF"/>
                </a:solidFill>
                <a:latin typeface="Paytone One"/>
                <a:cs typeface="Calibri"/>
              </a:rPr>
              <a:t>Réseau</a:t>
            </a:r>
            <a:r>
              <a:rPr lang="en-US" sz="1800">
                <a:solidFill>
                  <a:srgbClr val="0025FF"/>
                </a:solidFill>
                <a:latin typeface="Paytone One"/>
                <a:cs typeface="Calibri"/>
              </a:rPr>
              <a:t> de </a:t>
            </a:r>
            <a:r>
              <a:rPr lang="en-US" sz="1800" err="1">
                <a:solidFill>
                  <a:srgbClr val="0025FF"/>
                </a:solidFill>
                <a:latin typeface="Paytone One"/>
                <a:cs typeface="Calibri"/>
              </a:rPr>
              <a:t>l’accompagnement</a:t>
            </a:r>
            <a:r>
              <a:rPr lang="en-US" sz="1800">
                <a:solidFill>
                  <a:srgbClr val="0025FF"/>
                </a:solidFill>
                <a:latin typeface="Paytone One"/>
                <a:cs typeface="Calibri"/>
              </a:rPr>
              <a:t>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D78D5C4-1254-4D9B-B2B6-C29416026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442749"/>
              </p:ext>
            </p:extLst>
          </p:nvPr>
        </p:nvGraphicFramePr>
        <p:xfrm>
          <a:off x="1556512" y="2046107"/>
          <a:ext cx="7989824" cy="348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F3EB26F-ED79-4C67-A353-45A8ABB8879E}"/>
              </a:ext>
            </a:extLst>
          </p:cNvPr>
          <p:cNvSpPr/>
          <p:nvPr/>
        </p:nvSpPr>
        <p:spPr>
          <a:xfrm>
            <a:off x="2505808" y="5636331"/>
            <a:ext cx="7262445" cy="940787"/>
          </a:xfrm>
          <a:prstGeom prst="rightArrow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Agence Bretonne de la Biodiversité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6E5590-365E-4FA1-83BD-83BF3C170620}"/>
              </a:ext>
            </a:extLst>
          </p:cNvPr>
          <p:cNvSpPr txBox="1"/>
          <p:nvPr/>
        </p:nvSpPr>
        <p:spPr>
          <a:xfrm>
            <a:off x="1231984" y="4897453"/>
            <a:ext cx="3590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Agence Bretonne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6300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950949" y="811511"/>
            <a:ext cx="10079277" cy="53091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Paytone One"/>
                <a:cs typeface="Calibri"/>
              </a:rPr>
              <a:t>Les actus du </a:t>
            </a:r>
            <a:r>
              <a:rPr lang="en-US" sz="2800" err="1">
                <a:latin typeface="Paytone One"/>
                <a:cs typeface="Calibri"/>
              </a:rPr>
              <a:t>Réseau</a:t>
            </a:r>
            <a:r>
              <a:rPr lang="en-US" sz="2800">
                <a:latin typeface="Paytone One"/>
                <a:cs typeface="Calibri"/>
              </a:rPr>
              <a:t> de </a:t>
            </a:r>
            <a:r>
              <a:rPr lang="en-US" sz="2800" err="1">
                <a:latin typeface="Paytone One"/>
                <a:cs typeface="Calibri"/>
              </a:rPr>
              <a:t>l’accompagnement</a:t>
            </a:r>
            <a:r>
              <a:rPr lang="en-US" sz="2800">
                <a:latin typeface="Paytone One"/>
                <a:cs typeface="Calibri"/>
              </a:rPr>
              <a:t>  </a:t>
            </a:r>
            <a:endParaRPr lang="en-US">
              <a:latin typeface="Calibri" panose="020F0502020204030204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20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latin typeface="Montserrat"/>
                <a:cs typeface="Calibri"/>
              </a:rPr>
              <a:t>La Dépêche de mars 2022  : zoom sur les ABC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latin typeface="Montserrat"/>
                <a:cs typeface="Calibri"/>
              </a:rPr>
              <a:t>La Dépêche  de </a:t>
            </a:r>
            <a:r>
              <a:rPr lang="en-US" sz="2000" err="1">
                <a:latin typeface="Montserrat"/>
                <a:cs typeface="Calibri"/>
              </a:rPr>
              <a:t>mai</a:t>
            </a:r>
            <a:r>
              <a:rPr lang="en-US" sz="2000">
                <a:latin typeface="Montserrat"/>
                <a:cs typeface="Calibri"/>
              </a:rPr>
              <a:t> 2022 : zoom sur la TVB plan </a:t>
            </a:r>
            <a:r>
              <a:rPr lang="en-US" sz="2000" err="1">
                <a:latin typeface="Montserrat"/>
                <a:cs typeface="Calibri"/>
              </a:rPr>
              <a:t>d'actions</a:t>
            </a:r>
            <a:endParaRPr lang="en-US" sz="2000" err="1">
              <a:latin typeface="Montserrat" panose="00000500000000000000" pitchFamily="2" charset="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Montserrat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9E36D4-DF85-437D-9676-CCC12FCD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0" t="11345" r="70850" b="37322"/>
          <a:stretch/>
        </p:blipFill>
        <p:spPr>
          <a:xfrm rot="20924750">
            <a:off x="1367911" y="3630538"/>
            <a:ext cx="1920240" cy="20116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7917A7-14C3-4D44-97F5-541D6A3B3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9" t="10256" r="67458" b="29835"/>
          <a:stretch/>
        </p:blipFill>
        <p:spPr>
          <a:xfrm rot="781093">
            <a:off x="8197830" y="3700687"/>
            <a:ext cx="2286593" cy="21797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E28A09-13D5-4AFB-84E6-B57F4FFF5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00" t="10236" r="60450" b="29855"/>
          <a:stretch/>
        </p:blipFill>
        <p:spPr>
          <a:xfrm>
            <a:off x="4245731" y="3466828"/>
            <a:ext cx="3188208" cy="23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1874306" y="785359"/>
            <a:ext cx="7967642" cy="670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Paytone One"/>
                <a:cs typeface="Calibri"/>
              </a:rPr>
              <a:t>Les actus du </a:t>
            </a:r>
            <a:r>
              <a:rPr lang="en-US" sz="2800" err="1">
                <a:latin typeface="Paytone One"/>
                <a:cs typeface="Calibri"/>
              </a:rPr>
              <a:t>Réseau</a:t>
            </a:r>
            <a:r>
              <a:rPr lang="en-US" sz="2800">
                <a:latin typeface="Paytone One"/>
                <a:cs typeface="Calibri"/>
              </a:rPr>
              <a:t> de </a:t>
            </a:r>
            <a:r>
              <a:rPr lang="en-US" sz="2800" err="1">
                <a:latin typeface="Paytone One"/>
                <a:cs typeface="Calibri"/>
              </a:rPr>
              <a:t>l’accompagnement</a:t>
            </a:r>
            <a:r>
              <a:rPr lang="en-US" sz="2800">
                <a:latin typeface="Paytone One"/>
                <a:cs typeface="Calibri"/>
              </a:rPr>
              <a:t> </a:t>
            </a:r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54326D-DD64-4D49-91F1-386260BA5D5F}"/>
              </a:ext>
            </a:extLst>
          </p:cNvPr>
          <p:cNvSpPr txBox="1"/>
          <p:nvPr/>
        </p:nvSpPr>
        <p:spPr>
          <a:xfrm>
            <a:off x="1749552" y="1785788"/>
            <a:ext cx="837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latin typeface="Montserrat" panose="00000500000000000000" pitchFamily="2" charset="0"/>
                <a:ea typeface="+mn-lt"/>
                <a:cs typeface="+mn-lt"/>
              </a:rPr>
              <a:t>2 mois de phoning programmé avec les contributeurs du Réseau</a:t>
            </a:r>
          </a:p>
          <a:p>
            <a:pPr algn="ctr"/>
            <a:endParaRPr lang="fr-FR" sz="1800">
              <a:latin typeface="Montserrat" panose="00000500000000000000" pitchFamily="2" charset="0"/>
              <a:ea typeface="+mn-lt"/>
              <a:cs typeface="+mn-lt"/>
            </a:endParaRPr>
          </a:p>
          <a:p>
            <a:pPr algn="ctr"/>
            <a:r>
              <a:rPr lang="fr-FR" sz="1800">
                <a:latin typeface="Montserrat" panose="00000500000000000000" pitchFamily="2" charset="0"/>
                <a:ea typeface="+mn-lt"/>
                <a:cs typeface="+mn-lt"/>
              </a:rPr>
              <a:t>Actualisation en cours de l’offre d’accompagnement</a:t>
            </a:r>
          </a:p>
          <a:p>
            <a:pPr algn="ctr"/>
            <a:r>
              <a:rPr lang="fr-FR" sz="1800">
                <a:latin typeface="Montserrat" panose="00000500000000000000" pitchFamily="2" charset="0"/>
                <a:ea typeface="+mn-lt"/>
                <a:cs typeface="+mn-lt"/>
              </a:rPr>
              <a:t> des contributeurs du Réseau</a:t>
            </a:r>
          </a:p>
          <a:p>
            <a:pPr algn="ctr"/>
            <a:endParaRPr lang="fr-FR" sz="1800">
              <a:latin typeface="Montserrat" panose="00000500000000000000" pitchFamily="2" charset="0"/>
              <a:ea typeface="+mn-lt"/>
              <a:cs typeface="+mn-lt"/>
            </a:endParaRPr>
          </a:p>
          <a:p>
            <a:pPr algn="ctr"/>
            <a:r>
              <a:rPr lang="fr-FR" sz="1800">
                <a:latin typeface="Montserrat" panose="00000500000000000000" pitchFamily="2" charset="0"/>
                <a:ea typeface="+mn-lt"/>
                <a:cs typeface="+mn-lt"/>
              </a:rPr>
              <a:t>Interface MaQuestion: accès extranet possible pour modifier son offre</a:t>
            </a:r>
          </a:p>
          <a:p>
            <a:pPr algn="ctr"/>
            <a:endParaRPr lang="fr-FR" sz="1800">
              <a:latin typeface="Montserrat" panose="00000500000000000000" pitchFamily="2" charset="0"/>
              <a:ea typeface="+mn-lt"/>
              <a:cs typeface="+mn-lt"/>
            </a:endParaRPr>
          </a:p>
          <a:p>
            <a:pPr algn="ctr"/>
            <a:r>
              <a:rPr lang="fr-FR" sz="1800">
                <a:latin typeface="Montserrat" panose="00000500000000000000" pitchFamily="2" charset="0"/>
                <a:ea typeface="+mn-lt"/>
                <a:cs typeface="+mn-lt"/>
              </a:rPr>
              <a:t>Accompagnement ABB pour chaque contributeur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34D3442-D0BE-4D0D-8EDB-7D117AE23CD5}"/>
              </a:ext>
            </a:extLst>
          </p:cNvPr>
          <p:cNvSpPr txBox="1"/>
          <p:nvPr/>
        </p:nvSpPr>
        <p:spPr>
          <a:xfrm>
            <a:off x="2158484" y="4327126"/>
            <a:ext cx="7967642" cy="1609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Paytone One"/>
                <a:cs typeface="Calibri"/>
              </a:rPr>
              <a:t>Objectifs</a:t>
            </a:r>
            <a:r>
              <a:rPr lang="en-US" sz="2800" dirty="0">
                <a:latin typeface="Paytone One"/>
                <a:cs typeface="Calibri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Montserrat" panose="00000500000000000000" pitchFamily="2" charset="0"/>
                <a:cs typeface="Calibri"/>
              </a:rPr>
              <a:t>Des réponses plus précises pour les </a:t>
            </a:r>
            <a:r>
              <a:rPr lang="en-US" sz="2000" dirty="0" err="1">
                <a:latin typeface="Montserrat" panose="00000500000000000000" pitchFamily="2" charset="0"/>
                <a:cs typeface="Calibri"/>
              </a:rPr>
              <a:t>porteurs</a:t>
            </a:r>
            <a:r>
              <a:rPr lang="en-US" sz="2000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sz="2000" dirty="0" err="1">
                <a:latin typeface="Montserrat" panose="00000500000000000000" pitchFamily="2" charset="0"/>
                <a:cs typeface="Calibri"/>
              </a:rPr>
              <a:t>projets</a:t>
            </a:r>
            <a:r>
              <a:rPr lang="en-US" sz="2000" dirty="0">
                <a:latin typeface="Montserrat" panose="00000500000000000000" pitchFamily="2" charset="0"/>
                <a:cs typeface="Calibri"/>
              </a:rPr>
              <a:t>, une clarification des </a:t>
            </a:r>
            <a:r>
              <a:rPr lang="en-US" sz="2000" dirty="0" err="1">
                <a:latin typeface="Montserrat" panose="00000500000000000000" pitchFamily="2" charset="0"/>
                <a:cs typeface="Calibri"/>
              </a:rPr>
              <a:t>expertises</a:t>
            </a:r>
            <a:r>
              <a:rPr lang="en-US" sz="2000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Calibri"/>
              </a:rPr>
              <a:t>disponibles</a:t>
            </a:r>
            <a:r>
              <a:rPr lang="en-US" sz="2000" dirty="0">
                <a:latin typeface="Montserrat" panose="00000500000000000000" pitchFamily="2" charset="0"/>
                <a:cs typeface="Calibri"/>
              </a:rPr>
              <a:t> </a:t>
            </a:r>
            <a:endParaRPr lang="en-US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93615" y="2977149"/>
            <a:ext cx="12011025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/>
                <a:cs typeface="Calibri"/>
              </a:rPr>
              <a:t> </a:t>
            </a: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A7631D-F683-4127-A95C-CE1C8A391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07" y="243447"/>
            <a:ext cx="4849631" cy="14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hlinkClick r:id="rId3" action="ppaction://hlinksldjump"/>
            <a:extLst>
              <a:ext uri="{FF2B5EF4-FFF2-40B4-BE49-F238E27FC236}">
                <a16:creationId xmlns:a16="http://schemas.microsoft.com/office/drawing/2014/main" id="{798B4FAB-03AD-4908-AF7B-AEB309A508E2}"/>
              </a:ext>
            </a:extLst>
          </p:cNvPr>
          <p:cNvSpPr txBox="1"/>
          <p:nvPr/>
        </p:nvSpPr>
        <p:spPr>
          <a:xfrm>
            <a:off x="1298713" y="6192645"/>
            <a:ext cx="2478157" cy="461665"/>
          </a:xfrm>
          <a:prstGeom prst="rect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Montserrat" panose="00000500000000000000" pitchFamily="2" charset="0"/>
              </a:rPr>
              <a:t>Liste des mises en relation Annexe 1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DC5550E-628B-4A00-BFF5-4E77B7FAA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161181"/>
              </p:ext>
            </p:extLst>
          </p:nvPr>
        </p:nvGraphicFramePr>
        <p:xfrm>
          <a:off x="1116166" y="2470087"/>
          <a:ext cx="2660139" cy="229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BBC6760-1010-4BDC-B033-BEFF609EA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543263"/>
              </p:ext>
            </p:extLst>
          </p:nvPr>
        </p:nvGraphicFramePr>
        <p:xfrm>
          <a:off x="4143942" y="2430580"/>
          <a:ext cx="2920443" cy="223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EA1518E5-3525-4431-82FD-156CF3420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987362"/>
              </p:ext>
            </p:extLst>
          </p:nvPr>
        </p:nvGraphicFramePr>
        <p:xfrm>
          <a:off x="7941225" y="2425030"/>
          <a:ext cx="3947920" cy="26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7116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-34290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rgbClr val="05DA96"/>
                </a:solidFill>
                <a:latin typeface="Paytone One"/>
              </a:rPr>
              <a:t>Le phasage de l’accompagnement 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241" y="2728548"/>
            <a:ext cx="3190393" cy="9253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09B177BF-0E04-4106-A42D-BED9C45FD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756412"/>
              </p:ext>
            </p:extLst>
          </p:nvPr>
        </p:nvGraphicFramePr>
        <p:xfrm>
          <a:off x="2006769" y="856125"/>
          <a:ext cx="8954052" cy="476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0458" y="2844616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courbe vers le haut 37">
            <a:extLst>
              <a:ext uri="{FF2B5EF4-FFF2-40B4-BE49-F238E27FC236}">
                <a16:creationId xmlns:a16="http://schemas.microsoft.com/office/drawing/2014/main" id="{FED4380A-F084-4211-8885-81AD11321234}"/>
              </a:ext>
            </a:extLst>
          </p:cNvPr>
          <p:cNvSpPr/>
          <p:nvPr/>
        </p:nvSpPr>
        <p:spPr>
          <a:xfrm>
            <a:off x="2658165" y="4160543"/>
            <a:ext cx="1789042" cy="768627"/>
          </a:xfrm>
          <a:prstGeom prst="curvedUpArrow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36B3EFC-E0C9-4BB8-997B-694E450719E6}"/>
              </a:ext>
            </a:extLst>
          </p:cNvPr>
          <p:cNvSpPr txBox="1"/>
          <p:nvPr/>
        </p:nvSpPr>
        <p:spPr>
          <a:xfrm>
            <a:off x="1632978" y="5050133"/>
            <a:ext cx="508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Délai d’information du généraliste au spécialiste : 15 jours ?</a:t>
            </a:r>
          </a:p>
          <a:p>
            <a:r>
              <a:rPr lang="fr-FR" sz="1200">
                <a:latin typeface="Montserrat" panose="00000500000000000000" pitchFamily="2" charset="0"/>
              </a:rPr>
              <a:t>Délai de la recommandation au porteur de projet ?</a:t>
            </a:r>
          </a:p>
          <a:p>
            <a:r>
              <a:rPr lang="fr-FR" sz="1200">
                <a:latin typeface="Montserrat" panose="00000500000000000000" pitchFamily="2" charset="0"/>
              </a:rPr>
              <a:t>Circulation de l’information entre les généralistes ? </a:t>
            </a:r>
          </a:p>
        </p:txBody>
      </p:sp>
      <p:sp>
        <p:nvSpPr>
          <p:cNvPr id="40" name="Flèche : courbe vers le haut 39">
            <a:extLst>
              <a:ext uri="{FF2B5EF4-FFF2-40B4-BE49-F238E27FC236}">
                <a16:creationId xmlns:a16="http://schemas.microsoft.com/office/drawing/2014/main" id="{A1864E2B-1965-43EC-9E51-330DBF0161C1}"/>
              </a:ext>
            </a:extLst>
          </p:cNvPr>
          <p:cNvSpPr/>
          <p:nvPr/>
        </p:nvSpPr>
        <p:spPr>
          <a:xfrm flipH="1" flipV="1">
            <a:off x="2626139" y="1114050"/>
            <a:ext cx="1821067" cy="668304"/>
          </a:xfrm>
          <a:prstGeom prst="curvedUpArrow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09553" y="2844616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7A82EC4-F0EB-43DD-B5FA-0504F48F9806}"/>
              </a:ext>
            </a:extLst>
          </p:cNvPr>
          <p:cNvSpPr txBox="1"/>
          <p:nvPr/>
        </p:nvSpPr>
        <p:spPr>
          <a:xfrm>
            <a:off x="4555553" y="1195853"/>
            <a:ext cx="345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Modalités d’information du généraliste par les spécialistes et super-spécialistes ?</a:t>
            </a: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07744" y="2813522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angle droit 2">
            <a:extLst>
              <a:ext uri="{FF2B5EF4-FFF2-40B4-BE49-F238E27FC236}">
                <a16:creationId xmlns:a16="http://schemas.microsoft.com/office/drawing/2014/main" id="{BC9C520B-0F8B-4705-A866-D49C8C26971B}"/>
              </a:ext>
            </a:extLst>
          </p:cNvPr>
          <p:cNvSpPr/>
          <p:nvPr/>
        </p:nvSpPr>
        <p:spPr>
          <a:xfrm rot="16200000">
            <a:off x="6132956" y="-940340"/>
            <a:ext cx="356770" cy="59731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97027D9B-B19C-4447-8F3E-3108D40024DE}"/>
              </a:ext>
            </a:extLst>
          </p:cNvPr>
          <p:cNvSpPr/>
          <p:nvPr/>
        </p:nvSpPr>
        <p:spPr>
          <a:xfrm>
            <a:off x="3267615" y="4178836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2A395392-DDD6-48EF-96CA-BDA164520556}"/>
              </a:ext>
            </a:extLst>
          </p:cNvPr>
          <p:cNvSpPr/>
          <p:nvPr/>
        </p:nvSpPr>
        <p:spPr>
          <a:xfrm>
            <a:off x="1373502" y="6231043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3300C1-7633-4675-BA34-8A2D2E80F8A7}"/>
              </a:ext>
            </a:extLst>
          </p:cNvPr>
          <p:cNvSpPr txBox="1"/>
          <p:nvPr/>
        </p:nvSpPr>
        <p:spPr>
          <a:xfrm>
            <a:off x="1758564" y="6253572"/>
            <a:ext cx="3805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ontserrat" panose="00000500000000000000" pitchFamily="2" charset="0"/>
              </a:rPr>
              <a:t>Réunion de lancement ? 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19D9F81A-5D6A-4FC2-8E45-21EB6121B4AD}"/>
              </a:ext>
            </a:extLst>
          </p:cNvPr>
          <p:cNvSpPr/>
          <p:nvPr/>
        </p:nvSpPr>
        <p:spPr>
          <a:xfrm>
            <a:off x="6407659" y="4221374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B324F3A8-FCB7-4AE3-B579-B598EBE8FF6D}"/>
              </a:ext>
            </a:extLst>
          </p:cNvPr>
          <p:cNvSpPr/>
          <p:nvPr/>
        </p:nvSpPr>
        <p:spPr>
          <a:xfrm>
            <a:off x="9033163" y="4221374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242A20DC-6938-441B-87AE-1910F33808D0}"/>
              </a:ext>
            </a:extLst>
          </p:cNvPr>
          <p:cNvSpPr/>
          <p:nvPr/>
        </p:nvSpPr>
        <p:spPr>
          <a:xfrm>
            <a:off x="4553095" y="6231043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1DCB8B-1088-4C3D-BCD6-5FC70B841395}"/>
              </a:ext>
            </a:extLst>
          </p:cNvPr>
          <p:cNvSpPr txBox="1"/>
          <p:nvPr/>
        </p:nvSpPr>
        <p:spPr>
          <a:xfrm>
            <a:off x="5055473" y="6233995"/>
            <a:ext cx="231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Montserrat" panose="00000500000000000000" pitchFamily="2" charset="0"/>
              </a:rPr>
              <a:t>Modalités d’échanges sur le dossier</a:t>
            </a:r>
            <a:endParaRPr lang="fr-FR" sz="12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714E5A-4130-4B1C-9F44-D0BCB8E5836E}"/>
              </a:ext>
            </a:extLst>
          </p:cNvPr>
          <p:cNvSpPr txBox="1"/>
          <p:nvPr/>
        </p:nvSpPr>
        <p:spPr>
          <a:xfrm>
            <a:off x="8052685" y="6249187"/>
            <a:ext cx="235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ontserrat" panose="00000500000000000000" pitchFamily="2" charset="0"/>
              </a:rPr>
              <a:t>Validation Réseau RETEX Valorisation du projet 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9A1F2BD8-1477-4123-B203-B72508DE532E}"/>
              </a:ext>
            </a:extLst>
          </p:cNvPr>
          <p:cNvSpPr/>
          <p:nvPr/>
        </p:nvSpPr>
        <p:spPr>
          <a:xfrm>
            <a:off x="7655454" y="6205880"/>
            <a:ext cx="393686" cy="428576"/>
          </a:xfrm>
          <a:prstGeom prst="flowChartConnector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857606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E0C1A88590F4DBF8A5E9343C60C77" ma:contentTypeVersion="14" ma:contentTypeDescription="Crée un document." ma:contentTypeScope="" ma:versionID="bdcfd47e9d162d87168e53b291a96f53">
  <xsd:schema xmlns:xsd="http://www.w3.org/2001/XMLSchema" xmlns:xs="http://www.w3.org/2001/XMLSchema" xmlns:p="http://schemas.microsoft.com/office/2006/metadata/properties" xmlns:ns2="5fdee459-b234-4efb-91ff-bf274d36d4ff" xmlns:ns3="4429343c-e868-4873-967f-9aeba40d275c" targetNamespace="http://schemas.microsoft.com/office/2006/metadata/properties" ma:root="true" ma:fieldsID="2968ed7de1dd02ff6378e49049af8d60" ns2:_="" ns3:_="">
    <xsd:import namespace="5fdee459-b234-4efb-91ff-bf274d36d4ff"/>
    <xsd:import namespace="4429343c-e868-4873-967f-9aeba40d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e459-b234-4efb-91ff-bf274d36d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9343c-e868-4873-967f-9aeba4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B9D3B-8A7C-4FEA-825D-714AC2772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0AAC3-AFB5-4B49-8885-A720E01755AD}">
  <ds:schemaRefs>
    <ds:schemaRef ds:uri="4429343c-e868-4873-967f-9aeba40d275c"/>
    <ds:schemaRef ds:uri="5fdee459-b234-4efb-91ff-bf274d36d4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1E2D1C-C2F8-4AD0-A534-5E458FABAD7A}">
  <ds:schemaRefs>
    <ds:schemaRef ds:uri="4429343c-e868-4873-967f-9aeba40d275c"/>
    <ds:schemaRef ds:uri="5fdee459-b234-4efb-91ff-bf274d36d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1210</Words>
  <Application>Microsoft Office PowerPoint</Application>
  <PresentationFormat>Grand écran</PresentationFormat>
  <Paragraphs>354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Arial</vt:lpstr>
      <vt:lpstr>Calibri</vt:lpstr>
      <vt:lpstr>Kumbh Sans</vt:lpstr>
      <vt:lpstr>Montserrat</vt:lpstr>
      <vt:lpstr>Montserrat </vt:lpstr>
      <vt:lpstr>Montserrat Medium</vt:lpstr>
      <vt:lpstr>Montserrat SemiBold</vt:lpstr>
      <vt:lpstr>Paytone One</vt:lpstr>
      <vt:lpstr>Segoe UI</vt:lpstr>
      <vt:lpstr>Conception personnalisée</vt:lpstr>
      <vt:lpstr>2_Conception personnalisée</vt:lpstr>
      <vt:lpstr>1_Conception personnalisée</vt:lpstr>
      <vt:lpstr>1_Conception personnalisée</vt:lpstr>
      <vt:lpstr>1_Conception personnalisée</vt:lpstr>
      <vt:lpstr>Equipe-projet  Réseau de l’accompagnement n° 2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Boivert</dc:creator>
  <cp:lastModifiedBy>Anne-Hélène LE DU</cp:lastModifiedBy>
  <cp:revision>6</cp:revision>
  <cp:lastPrinted>2021-09-22T09:19:57Z</cp:lastPrinted>
  <dcterms:created xsi:type="dcterms:W3CDTF">2020-11-18T12:42:54Z</dcterms:created>
  <dcterms:modified xsi:type="dcterms:W3CDTF">2022-04-28T09:49:11Z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0x01010002CE0C1A88590F4DBF8A5E9343C60C77</vt:lpwstr>
  </property>
</Properties>
</file>