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52" r:id="rId5"/>
  </p:sldMasterIdLst>
  <p:notesMasterIdLst>
    <p:notesMasterId r:id="rId17"/>
  </p:notesMasterIdLst>
  <p:sldIdLst>
    <p:sldId id="419" r:id="rId6"/>
    <p:sldId id="423" r:id="rId7"/>
    <p:sldId id="431" r:id="rId8"/>
    <p:sldId id="406" r:id="rId9"/>
    <p:sldId id="407" r:id="rId10"/>
    <p:sldId id="418" r:id="rId11"/>
    <p:sldId id="408" r:id="rId12"/>
    <p:sldId id="409" r:id="rId13"/>
    <p:sldId id="450" r:id="rId14"/>
    <p:sldId id="449" r:id="rId15"/>
    <p:sldId id="451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5FF"/>
    <a:srgbClr val="05DA96"/>
    <a:srgbClr val="FFC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188683-9318-542E-F459-75D46EB3374E}" v="2" dt="2021-09-03T12:41:01.467"/>
    <p1510:client id="{FA0BE058-907E-4E12-2AF7-6F280D7D3F4C}" v="1" dt="2021-08-18T13:14:53.7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9944"/>
    <p:restoredTop sz="97013"/>
  </p:normalViewPr>
  <p:slideViewPr>
    <p:cSldViewPr snapToGrid="0" snapToObjects="1">
      <p:cViewPr varScale="1">
        <p:scale>
          <a:sx n="87" d="100"/>
          <a:sy n="87" d="100"/>
        </p:scale>
        <p:origin x="208" y="5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400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EB0A5-84E5-4946-ACA9-0756F1375637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0EFC3-B151-AF42-97FC-2125CD57CEA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292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67959A-DFB9-C945-861D-FA8FC53C57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0087" y="2870100"/>
            <a:ext cx="3377665" cy="38501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Paytone One" pitchFamily="2" charset="77"/>
              </a:defRPr>
            </a:lvl1pPr>
          </a:lstStyle>
          <a:p>
            <a:r>
              <a:rPr lang="fr-FR" dirty="0"/>
              <a:t>Modifiez le nom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1C6735BC-10E2-464B-9A3B-DEB4107DC8E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20789" y="3648075"/>
            <a:ext cx="2684463" cy="2193925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  <a:latin typeface="Paytone One" pitchFamily="2" charset="77"/>
              </a:defRPr>
            </a:lvl1pPr>
          </a:lstStyle>
          <a:p>
            <a:r>
              <a:rPr lang="fr-FR" dirty="0"/>
              <a:t>Logo 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C183251E-1FDF-3749-A74B-13B1E6F5007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320789" y="3254375"/>
            <a:ext cx="3376613" cy="393700"/>
          </a:xfrm>
          <a:prstGeom prst="rect">
            <a:avLst/>
          </a:prstGeom>
        </p:spPr>
        <p:txBody>
          <a:bodyPr/>
          <a:lstStyle>
            <a:lvl1pPr>
              <a:buNone/>
              <a:defRPr sz="16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fr-FR" dirty="0"/>
              <a:t>Modifiez le descriptif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A2428CC-27A2-3649-94A3-534C882BD84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71912" y="741147"/>
            <a:ext cx="4448175" cy="6145731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b="1" i="0">
                <a:solidFill>
                  <a:schemeClr val="tx1"/>
                </a:solidFill>
                <a:latin typeface="Montserrat SemiBold" pitchFamily="2" charset="77"/>
              </a:defRPr>
            </a:lvl1pPr>
          </a:lstStyle>
          <a:p>
            <a:r>
              <a:rPr lang="fr-FR" dirty="0"/>
              <a:t>Portrait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245F2E9-9016-5C4C-90E1-D4F719751F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35635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254066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362779-3CFB-7244-B19F-78D1D02CA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Paytone One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pied de page 6">
            <a:extLst>
              <a:ext uri="{FF2B5EF4-FFF2-40B4-BE49-F238E27FC236}">
                <a16:creationId xmlns:a16="http://schemas.microsoft.com/office/drawing/2014/main" id="{FDC85DBC-0460-1042-9EDD-B66BE417D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35635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41607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3651453B-0CCC-4C4B-A682-F13F5A2398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95250" y="0"/>
            <a:ext cx="12287250" cy="685800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>
                <a:latin typeface="Montserrat" pitchFamily="2" charset="77"/>
              </a:defRPr>
            </a:lvl1pPr>
          </a:lstStyle>
          <a:p>
            <a:r>
              <a:rPr lang="fr-FR" dirty="0"/>
              <a:t>Image de fond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1537457-9955-4543-9F79-DC9B14C10B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5936" y="1864957"/>
            <a:ext cx="3500960" cy="537049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solidFill>
                  <a:schemeClr val="bg1"/>
                </a:solidFill>
                <a:latin typeface="Paytone One" pitchFamily="2" charset="77"/>
              </a:defRPr>
            </a:lvl1pPr>
            <a:lvl2pPr>
              <a:buNone/>
              <a:defRPr>
                <a:latin typeface="Paytone One" pitchFamily="2" charset="77"/>
              </a:defRPr>
            </a:lvl2pPr>
            <a:lvl3pPr>
              <a:buNone/>
              <a:defRPr>
                <a:latin typeface="Paytone One" pitchFamily="2" charset="77"/>
              </a:defRPr>
            </a:lvl3pPr>
            <a:lvl4pPr>
              <a:buNone/>
              <a:defRPr>
                <a:latin typeface="Paytone One" pitchFamily="2" charset="77"/>
              </a:defRPr>
            </a:lvl4pPr>
            <a:lvl5pPr>
              <a:buNone/>
              <a:defRPr>
                <a:latin typeface="Paytone One" pitchFamily="2" charset="77"/>
              </a:defRPr>
            </a:lvl5pPr>
          </a:lstStyle>
          <a:p>
            <a:pPr lvl="0"/>
            <a:r>
              <a:rPr lang="fr-FR" dirty="0"/>
              <a:t>Modifier le 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BBEA76DF-DFE0-EF41-A785-A0205432DF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18024" y="3876676"/>
            <a:ext cx="6918799" cy="390288"/>
          </a:xfrm>
          <a:prstGeom prst="rect">
            <a:avLst/>
          </a:prstGeom>
        </p:spPr>
        <p:txBody>
          <a:bodyPr/>
          <a:lstStyle>
            <a:lvl1pPr>
              <a:buNone/>
              <a:defRPr sz="2000" b="1">
                <a:latin typeface="Montserrat" pitchFamily="2" charset="77"/>
              </a:defRPr>
            </a:lvl1pPr>
            <a:lvl2pPr>
              <a:buNone/>
              <a:defRPr sz="2000" b="1">
                <a:latin typeface="Montserrat" pitchFamily="2" charset="77"/>
              </a:defRPr>
            </a:lvl2pPr>
            <a:lvl3pPr>
              <a:buNone/>
              <a:defRPr sz="2000" b="1">
                <a:latin typeface="Montserrat" pitchFamily="2" charset="77"/>
              </a:defRPr>
            </a:lvl3pPr>
            <a:lvl4pPr>
              <a:buNone/>
              <a:defRPr sz="2000" b="1">
                <a:latin typeface="Montserrat" pitchFamily="2" charset="77"/>
              </a:defRPr>
            </a:lvl4pPr>
            <a:lvl5pPr>
              <a:buNone/>
              <a:defRPr sz="2000" b="1"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Modifier l’avant 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E00AC455-4E26-5F44-B4BA-59AFA386D4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18025" y="4381500"/>
            <a:ext cx="6918325" cy="1295400"/>
          </a:xfrm>
          <a:prstGeom prst="rect">
            <a:avLst/>
          </a:prstGeom>
        </p:spPr>
        <p:txBody>
          <a:bodyPr/>
          <a:lstStyle>
            <a:lvl1pPr>
              <a:buNone/>
              <a:defRPr sz="3200">
                <a:latin typeface="Paytone One" pitchFamily="2" charset="77"/>
              </a:defRPr>
            </a:lvl1pPr>
          </a:lstStyle>
          <a:p>
            <a:pPr lvl="0"/>
            <a:r>
              <a:rPr lang="fr-FR" dirty="0"/>
              <a:t>Modifier le titre</a:t>
            </a:r>
          </a:p>
        </p:txBody>
      </p:sp>
      <p:sp>
        <p:nvSpPr>
          <p:cNvPr id="6" name="Espace réservé du pied de page 6">
            <a:extLst>
              <a:ext uri="{FF2B5EF4-FFF2-40B4-BE49-F238E27FC236}">
                <a16:creationId xmlns:a16="http://schemas.microsoft.com/office/drawing/2014/main" id="{19D432AD-2FB3-7B4B-82BF-75EACABE89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35635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5DA96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7794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6">
            <a:extLst>
              <a:ext uri="{FF2B5EF4-FFF2-40B4-BE49-F238E27FC236}">
                <a16:creationId xmlns:a16="http://schemas.microsoft.com/office/drawing/2014/main" id="{0BE9B078-B919-5B42-A76C-77740A835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35635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5DA96"/>
                </a:solidFill>
                <a:latin typeface="Montserrat" pitchFamily="2" charset="77"/>
              </a:defRPr>
            </a:lvl1pPr>
          </a:lstStyle>
          <a:p>
            <a:endParaRPr lang="fr-FR" dirty="0">
              <a:solidFill>
                <a:srgbClr val="05DA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4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C661179-2D41-1D42-B0AE-6DC19C5FE6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5FA0533-14B5-8A4C-B281-F2D3BF642C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31904" y="360947"/>
            <a:ext cx="1191127" cy="1191127"/>
          </a:xfrm>
          <a:prstGeom prst="rect">
            <a:avLst/>
          </a:prstGeom>
        </p:spPr>
      </p:pic>
      <p:sp>
        <p:nvSpPr>
          <p:cNvPr id="4" name="Espace réservé du pied de page 6">
            <a:extLst>
              <a:ext uri="{FF2B5EF4-FFF2-40B4-BE49-F238E27FC236}">
                <a16:creationId xmlns:a16="http://schemas.microsoft.com/office/drawing/2014/main" id="{5A2203F6-AC13-0144-854D-7FAFD23B0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35635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5DA96"/>
                </a:solidFill>
                <a:latin typeface="Montserrat" pitchFamily="2" charset="77"/>
              </a:defRPr>
            </a:lvl1pPr>
          </a:lstStyle>
          <a:p>
            <a:endParaRPr lang="fr-FR" dirty="0">
              <a:solidFill>
                <a:srgbClr val="05DA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014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allon, dessin&#10;&#10;Description générée automatiquement">
            <a:extLst>
              <a:ext uri="{FF2B5EF4-FFF2-40B4-BE49-F238E27FC236}">
                <a16:creationId xmlns:a16="http://schemas.microsoft.com/office/drawing/2014/main" id="{D463522B-0F86-9742-A34C-1524314575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7978" y="-36095"/>
            <a:ext cx="12247955" cy="69619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1FF2F3-E6F4-7148-A616-3DD2609A9AEC}"/>
              </a:ext>
            </a:extLst>
          </p:cNvPr>
          <p:cNvSpPr/>
          <p:nvPr userDrawn="1"/>
        </p:nvSpPr>
        <p:spPr>
          <a:xfrm>
            <a:off x="3512745" y="871661"/>
            <a:ext cx="4734962" cy="6065822"/>
          </a:xfrm>
          <a:prstGeom prst="rect">
            <a:avLst/>
          </a:prstGeom>
          <a:solidFill>
            <a:srgbClr val="002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7C868E4-D0FB-654F-9E16-51A317D7323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002813" y="269631"/>
            <a:ext cx="865744" cy="865744"/>
          </a:xfrm>
          <a:prstGeom prst="rect">
            <a:avLst/>
          </a:prstGeom>
        </p:spPr>
      </p:pic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FE9DA9-B18F-664B-B7BD-495B66438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35635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76806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6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6">
            <a:extLst>
              <a:ext uri="{FF2B5EF4-FFF2-40B4-BE49-F238E27FC236}">
                <a16:creationId xmlns:a16="http://schemas.microsoft.com/office/drawing/2014/main" id="{2B61CE6B-3914-1845-B48E-E6A465C0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35635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5DA96"/>
                </a:solidFill>
                <a:latin typeface="Montserrat" pitchFamily="2" charset="77"/>
              </a:defRPr>
            </a:lvl1pPr>
          </a:lstStyle>
          <a:p>
            <a:endParaRPr lang="fr-FR" dirty="0">
              <a:solidFill>
                <a:srgbClr val="05DA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0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jp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hyperlink" Target="http://www.biodiversite.bzh/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FA6FDF93-0A9D-1A4A-B7CC-0D15264EA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500" y="4202831"/>
            <a:ext cx="3836999" cy="960858"/>
          </a:xfrm>
          <a:prstGeom prst="rect">
            <a:avLst/>
          </a:prstGeom>
        </p:spPr>
      </p:pic>
      <p:sp>
        <p:nvSpPr>
          <p:cNvPr id="7" name="Titre 3">
            <a:extLst>
              <a:ext uri="{FF2B5EF4-FFF2-40B4-BE49-F238E27FC236}">
                <a16:creationId xmlns:a16="http://schemas.microsoft.com/office/drawing/2014/main" id="{001CB98D-D30E-234B-BD45-CDF2A6E5334F}"/>
              </a:ext>
            </a:extLst>
          </p:cNvPr>
          <p:cNvSpPr txBox="1">
            <a:spLocks/>
          </p:cNvSpPr>
          <p:nvPr/>
        </p:nvSpPr>
        <p:spPr>
          <a:xfrm>
            <a:off x="2392685" y="1503762"/>
            <a:ext cx="7447676" cy="209260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r>
              <a:rPr lang="fr-FR" sz="5400" b="1" dirty="0"/>
              <a:t>NOTRE OFFRE ACCOMPAGNEMENT</a:t>
            </a:r>
          </a:p>
        </p:txBody>
      </p:sp>
    </p:spTree>
    <p:extLst>
      <p:ext uri="{BB962C8B-B14F-4D97-AF65-F5344CB8AC3E}">
        <p14:creationId xmlns:p14="http://schemas.microsoft.com/office/powerpoint/2010/main" val="979257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pic>
        <p:nvPicPr>
          <p:cNvPr id="22" name="Image 16">
            <a:extLst>
              <a:ext uri="{FF2B5EF4-FFF2-40B4-BE49-F238E27FC236}">
                <a16:creationId xmlns:a16="http://schemas.microsoft.com/office/drawing/2014/main" id="{FA610844-EC6B-A640-8E58-527A9E1E0E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90205" y="6213963"/>
            <a:ext cx="1779644" cy="445656"/>
          </a:xfrm>
          <a:prstGeom prst="rect">
            <a:avLst/>
          </a:prstGeom>
        </p:spPr>
      </p:pic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E1745AF-D877-C741-8654-6491A8280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292" y="1107217"/>
            <a:ext cx="6008396" cy="5552402"/>
          </a:xfrm>
          <a:prstGeom prst="rect">
            <a:avLst/>
          </a:prstGeom>
          <a:ln w="22225">
            <a:solidFill>
              <a:srgbClr val="05DA96"/>
            </a:solidFill>
          </a:ln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5C0518E1-22AA-E04A-99AB-5219E9E02252}"/>
              </a:ext>
            </a:extLst>
          </p:cNvPr>
          <p:cNvSpPr txBox="1">
            <a:spLocks/>
          </p:cNvSpPr>
          <p:nvPr/>
        </p:nvSpPr>
        <p:spPr>
          <a:xfrm>
            <a:off x="1462163" y="-125129"/>
            <a:ext cx="6394458" cy="104642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sz="3600" b="1" dirty="0">
                <a:solidFill>
                  <a:srgbClr val="05DA96"/>
                </a:solidFill>
              </a:rPr>
              <a:t>Ingénierie de projets</a:t>
            </a:r>
            <a:endParaRPr lang="fr-FR" sz="3600" dirty="0">
              <a:solidFill>
                <a:srgbClr val="05DA96"/>
              </a:solidFill>
              <a:latin typeface="Montserrat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F70E04-3E4C-FE48-88FB-096B39A4131A}"/>
              </a:ext>
            </a:extLst>
          </p:cNvPr>
          <p:cNvSpPr/>
          <p:nvPr/>
        </p:nvSpPr>
        <p:spPr>
          <a:xfrm>
            <a:off x="6403300" y="473869"/>
            <a:ext cx="676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5DA96"/>
                </a:solidFill>
                <a:latin typeface="Montserrat" pitchFamily="2" charset="77"/>
              </a:rPr>
              <a:t>(2/2)</a:t>
            </a:r>
            <a:endParaRPr lang="en-FR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238629AB-8D93-A14F-8DC0-708232F4DD03}"/>
              </a:ext>
            </a:extLst>
          </p:cNvPr>
          <p:cNvSpPr txBox="1">
            <a:spLocks/>
          </p:cNvSpPr>
          <p:nvPr/>
        </p:nvSpPr>
        <p:spPr>
          <a:xfrm>
            <a:off x="9473784" y="2275965"/>
            <a:ext cx="2308601" cy="117909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r"/>
            <a:r>
              <a:rPr lang="fr-FR" sz="1600" b="1" dirty="0">
                <a:solidFill>
                  <a:schemeClr val="tx1"/>
                </a:solidFill>
                <a:latin typeface="Montserrat" pitchFamily="2" charset="77"/>
              </a:rPr>
              <a:t>L’interface</a:t>
            </a:r>
          </a:p>
          <a:p>
            <a:pPr algn="r"/>
            <a:r>
              <a:rPr lang="fr-FR" sz="1600" b="1" dirty="0" err="1">
                <a:solidFill>
                  <a:srgbClr val="0025FF"/>
                </a:solidFill>
                <a:latin typeface="Montserrat" pitchFamily="2" charset="77"/>
              </a:rPr>
              <a:t>MaQuestion</a:t>
            </a:r>
            <a:endParaRPr lang="fr-FR" sz="1600" b="1" dirty="0">
              <a:solidFill>
                <a:srgbClr val="0025FF"/>
              </a:solidFill>
              <a:latin typeface="Montserrat" pitchFamily="2" charset="77"/>
            </a:endParaRPr>
          </a:p>
          <a:p>
            <a:pPr algn="r"/>
            <a:r>
              <a:rPr lang="fr-FR" sz="1600" b="1" dirty="0">
                <a:solidFill>
                  <a:schemeClr val="tx1"/>
                </a:solidFill>
                <a:latin typeface="Montserrat" pitchFamily="2" charset="77"/>
              </a:rPr>
              <a:t>#</a:t>
            </a:r>
            <a:r>
              <a:rPr lang="fr-FR" sz="1600" b="1" dirty="0" err="1">
                <a:solidFill>
                  <a:schemeClr val="tx1"/>
                </a:solidFill>
                <a:latin typeface="Montserrat" pitchFamily="2" charset="77"/>
              </a:rPr>
              <a:t>biodiversitéBZH</a:t>
            </a:r>
            <a:endParaRPr lang="fr-FR" sz="1600" b="1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3B8ADA8-C64C-7C43-9F12-14FEFBB7B999}"/>
              </a:ext>
            </a:extLst>
          </p:cNvPr>
          <p:cNvSpPr txBox="1">
            <a:spLocks/>
          </p:cNvSpPr>
          <p:nvPr/>
        </p:nvSpPr>
        <p:spPr>
          <a:xfrm>
            <a:off x="7687904" y="4615489"/>
            <a:ext cx="4087075" cy="91323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fr-FR" sz="1600" dirty="0">
                <a:solidFill>
                  <a:schemeClr val="tx1"/>
                </a:solidFill>
                <a:latin typeface="Montserrat" pitchFamily="2" charset="77"/>
              </a:rPr>
              <a:t>pour </a:t>
            </a:r>
            <a:r>
              <a:rPr lang="fr-FR" sz="1600" b="1" dirty="0">
                <a:solidFill>
                  <a:schemeClr val="tx1"/>
                </a:solidFill>
                <a:latin typeface="Montserrat" pitchFamily="2" charset="77"/>
              </a:rPr>
              <a:t>mettre en relation </a:t>
            </a:r>
            <a:r>
              <a:rPr lang="fr-FR" sz="1600" dirty="0">
                <a:solidFill>
                  <a:schemeClr val="tx1"/>
                </a:solidFill>
                <a:latin typeface="Montserrat" pitchFamily="2" charset="77"/>
              </a:rPr>
              <a:t>les projets avec les ressources, les compétences et les financements</a:t>
            </a:r>
          </a:p>
        </p:txBody>
      </p:sp>
    </p:spTree>
    <p:extLst>
      <p:ext uri="{BB962C8B-B14F-4D97-AF65-F5344CB8AC3E}">
        <p14:creationId xmlns:p14="http://schemas.microsoft.com/office/powerpoint/2010/main" val="3663615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pic>
        <p:nvPicPr>
          <p:cNvPr id="22" name="Image 16">
            <a:extLst>
              <a:ext uri="{FF2B5EF4-FFF2-40B4-BE49-F238E27FC236}">
                <a16:creationId xmlns:a16="http://schemas.microsoft.com/office/drawing/2014/main" id="{FA610844-EC6B-A640-8E58-527A9E1E0E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90205" y="6213963"/>
            <a:ext cx="1779644" cy="445656"/>
          </a:xfrm>
          <a:prstGeom prst="rect">
            <a:avLst/>
          </a:prstGeom>
        </p:spPr>
      </p:pic>
      <p:pic>
        <p:nvPicPr>
          <p:cNvPr id="9" name="Image 14">
            <a:extLst>
              <a:ext uri="{FF2B5EF4-FFF2-40B4-BE49-F238E27FC236}">
                <a16:creationId xmlns:a16="http://schemas.microsoft.com/office/drawing/2014/main" id="{4F684F2C-9132-D94C-9877-4828F8A3C1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4431" y="4793032"/>
            <a:ext cx="719304" cy="719304"/>
          </a:xfrm>
          <a:prstGeom prst="rect">
            <a:avLst/>
          </a:prstGeom>
        </p:spPr>
      </p:pic>
      <p:pic>
        <p:nvPicPr>
          <p:cNvPr id="10" name="Image 16">
            <a:extLst>
              <a:ext uri="{FF2B5EF4-FFF2-40B4-BE49-F238E27FC236}">
                <a16:creationId xmlns:a16="http://schemas.microsoft.com/office/drawing/2014/main" id="{A7DCE9AA-C3A7-3B4E-97C6-85DBD6BD61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3144" y="4793032"/>
            <a:ext cx="719304" cy="719304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FD271695-EBE1-6C48-BE16-6E131D0BE920}"/>
              </a:ext>
            </a:extLst>
          </p:cNvPr>
          <p:cNvSpPr txBox="1">
            <a:spLocks/>
          </p:cNvSpPr>
          <p:nvPr/>
        </p:nvSpPr>
        <p:spPr>
          <a:xfrm>
            <a:off x="1399715" y="2529510"/>
            <a:ext cx="7049729" cy="71930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sz="2600" dirty="0">
                <a:solidFill>
                  <a:srgbClr val="05DA96"/>
                </a:solidFill>
              </a:rPr>
              <a:t>w w w . b i o d i v e r s i </a:t>
            </a:r>
            <a:r>
              <a:rPr lang="fr-FR" sz="2600" dirty="0" err="1">
                <a:solidFill>
                  <a:srgbClr val="05DA96"/>
                </a:solidFill>
              </a:rPr>
              <a:t>t</a:t>
            </a:r>
            <a:r>
              <a:rPr lang="fr-FR" sz="2600" dirty="0">
                <a:solidFill>
                  <a:srgbClr val="05DA96"/>
                </a:solidFill>
              </a:rPr>
              <a:t> e . b z h</a:t>
            </a:r>
            <a:endParaRPr lang="fr-FR" sz="2600" b="1" dirty="0">
              <a:solidFill>
                <a:srgbClr val="05DA96"/>
              </a:solidFill>
              <a:latin typeface="Montserrat Medium" pitchFamily="2" charset="77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5FE249BA-EA06-3D40-BDCD-9946C4796BB1}"/>
              </a:ext>
            </a:extLst>
          </p:cNvPr>
          <p:cNvSpPr txBox="1">
            <a:spLocks/>
          </p:cNvSpPr>
          <p:nvPr/>
        </p:nvSpPr>
        <p:spPr>
          <a:xfrm>
            <a:off x="1399715" y="4323116"/>
            <a:ext cx="5842000" cy="122039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b="1" dirty="0">
                <a:solidFill>
                  <a:srgbClr val="05DA96"/>
                </a:solidFill>
              </a:rPr>
              <a:t>#</a:t>
            </a:r>
            <a:r>
              <a:rPr lang="fr-FR" b="1" dirty="0" err="1">
                <a:solidFill>
                  <a:srgbClr val="05DA96"/>
                </a:solidFill>
              </a:rPr>
              <a:t>biodiversitéBZH</a:t>
            </a:r>
            <a:endParaRPr lang="fr-FR" b="1" dirty="0">
              <a:solidFill>
                <a:srgbClr val="05DA96"/>
              </a:solidFill>
              <a:latin typeface="Montserrat Medium" pitchFamily="2" charset="77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0240EE4C-D0A8-7E44-8CC7-974B1EB34D38}"/>
              </a:ext>
            </a:extLst>
          </p:cNvPr>
          <p:cNvSpPr txBox="1">
            <a:spLocks/>
          </p:cNvSpPr>
          <p:nvPr/>
        </p:nvSpPr>
        <p:spPr>
          <a:xfrm>
            <a:off x="1290177" y="3929637"/>
            <a:ext cx="8632056" cy="86339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3600" b="1" i="1" dirty="0">
                <a:solidFill>
                  <a:srgbClr val="0025FF"/>
                </a:solidFill>
              </a:rPr>
              <a:t>Envie de suivre notre communauté ? </a:t>
            </a:r>
            <a:endParaRPr lang="fr-FR" sz="3600" b="1" i="1" dirty="0">
              <a:solidFill>
                <a:srgbClr val="0025FF"/>
              </a:solidFill>
              <a:latin typeface="Montserrat Medium" pitchFamily="2" charset="77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9732F266-3AC4-2B45-8F58-60DBE1678E41}"/>
              </a:ext>
            </a:extLst>
          </p:cNvPr>
          <p:cNvSpPr txBox="1">
            <a:spLocks/>
          </p:cNvSpPr>
          <p:nvPr/>
        </p:nvSpPr>
        <p:spPr>
          <a:xfrm>
            <a:off x="1383894" y="1596722"/>
            <a:ext cx="7490599" cy="122039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b="1" dirty="0">
                <a:solidFill>
                  <a:srgbClr val="05DA96"/>
                </a:solidFill>
              </a:rPr>
              <a:t>Rdv sur « </a:t>
            </a:r>
            <a:r>
              <a:rPr lang="fr-FR" b="1" dirty="0" err="1">
                <a:solidFill>
                  <a:srgbClr val="05DA96"/>
                </a:solidFill>
              </a:rPr>
              <a:t>MaQuestion</a:t>
            </a:r>
            <a:r>
              <a:rPr lang="fr-FR" b="1" dirty="0">
                <a:solidFill>
                  <a:srgbClr val="05DA96"/>
                </a:solidFill>
              </a:rPr>
              <a:t> » </a:t>
            </a:r>
            <a:endParaRPr lang="fr-FR" b="1" dirty="0">
              <a:solidFill>
                <a:srgbClr val="05DA96"/>
              </a:solidFill>
              <a:latin typeface="Montserrat Medium" pitchFamily="2" charset="77"/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CACE12BB-C3F9-E04B-8292-4568F41CFEDA}"/>
              </a:ext>
            </a:extLst>
          </p:cNvPr>
          <p:cNvSpPr txBox="1">
            <a:spLocks/>
          </p:cNvSpPr>
          <p:nvPr/>
        </p:nvSpPr>
        <p:spPr>
          <a:xfrm>
            <a:off x="1316762" y="1165025"/>
            <a:ext cx="8661092" cy="86339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3600" b="1" i="1" dirty="0">
                <a:solidFill>
                  <a:srgbClr val="0025FF"/>
                </a:solidFill>
              </a:rPr>
              <a:t>Besoin de conseil pour  votre projet ?</a:t>
            </a:r>
            <a:endParaRPr lang="fr-FR" sz="3600" b="1" i="1" dirty="0">
              <a:solidFill>
                <a:srgbClr val="0025FF"/>
              </a:solidFill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70555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pic>
        <p:nvPicPr>
          <p:cNvPr id="22" name="Image 16">
            <a:extLst>
              <a:ext uri="{FF2B5EF4-FFF2-40B4-BE49-F238E27FC236}">
                <a16:creationId xmlns:a16="http://schemas.microsoft.com/office/drawing/2014/main" id="{FA610844-EC6B-A640-8E58-527A9E1E0E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42102" y="1898691"/>
            <a:ext cx="2104791" cy="52707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F524FBF-359F-3146-872B-5121212547F2}"/>
              </a:ext>
            </a:extLst>
          </p:cNvPr>
          <p:cNvSpPr/>
          <p:nvPr/>
        </p:nvSpPr>
        <p:spPr>
          <a:xfrm>
            <a:off x="2175614" y="3627219"/>
            <a:ext cx="3148698" cy="1068454"/>
          </a:xfrm>
          <a:prstGeom prst="ellipse">
            <a:avLst/>
          </a:prstGeom>
          <a:solidFill>
            <a:srgbClr val="0025FF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FR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" pitchFamily="2" charset="77"/>
                <a:sym typeface="Helvetica Light"/>
              </a:rPr>
              <a:t>Animation et mobilisation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BD41FE-135A-734E-9A20-4D3EC9733030}"/>
              </a:ext>
            </a:extLst>
          </p:cNvPr>
          <p:cNvSpPr txBox="1"/>
          <p:nvPr/>
        </p:nvSpPr>
        <p:spPr>
          <a:xfrm flipH="1">
            <a:off x="4432935" y="2765409"/>
            <a:ext cx="3770802" cy="5751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FR" sz="2800" dirty="0">
                <a:latin typeface="Paytone One" pitchFamily="2" charset="77"/>
              </a:rPr>
              <a:t>Accompagnement</a:t>
            </a:r>
            <a:endParaRPr kumimoji="0" lang="en-FR" sz="2800" b="0" i="0" u="none" strike="noStrike" cap="none" spc="0" normalizeH="0" baseline="0" dirty="0">
              <a:ln>
                <a:noFill/>
              </a:ln>
              <a:effectLst/>
              <a:uFillTx/>
              <a:latin typeface="Paytone One" pitchFamily="2" charset="77"/>
              <a:sym typeface="Helvetica Ligh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80F233-0BA4-F44B-A454-DA8410B8BC2E}"/>
              </a:ext>
            </a:extLst>
          </p:cNvPr>
          <p:cNvSpPr txBox="1"/>
          <p:nvPr/>
        </p:nvSpPr>
        <p:spPr>
          <a:xfrm flipH="1">
            <a:off x="5922055" y="2252037"/>
            <a:ext cx="764286" cy="6982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FR" sz="3600" dirty="0">
                <a:latin typeface="Paytone One" pitchFamily="2" charset="77"/>
              </a:rPr>
              <a:t>=</a:t>
            </a:r>
            <a:endParaRPr kumimoji="0" lang="en-FR" sz="3600" b="0" i="0" u="none" strike="noStrike" cap="none" spc="0" normalizeH="0" baseline="0" dirty="0">
              <a:ln>
                <a:noFill/>
              </a:ln>
              <a:effectLst/>
              <a:uFillTx/>
              <a:latin typeface="Paytone One" pitchFamily="2" charset="77"/>
              <a:sym typeface="Helvetica Light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7434A38-6CC1-2540-A1D8-E4C83F768ECA}"/>
              </a:ext>
            </a:extLst>
          </p:cNvPr>
          <p:cNvSpPr/>
          <p:nvPr/>
        </p:nvSpPr>
        <p:spPr>
          <a:xfrm>
            <a:off x="7041507" y="3627219"/>
            <a:ext cx="3148698" cy="1068454"/>
          </a:xfrm>
          <a:prstGeom prst="ellipse">
            <a:avLst/>
          </a:prstGeom>
          <a:solidFill>
            <a:srgbClr val="0025FF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FR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" pitchFamily="2" charset="77"/>
                <a:sym typeface="Helvetica Light"/>
              </a:rPr>
              <a:t>Ingénierie 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FR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" pitchFamily="2" charset="77"/>
                <a:sym typeface="Helvetica Light"/>
              </a:rPr>
              <a:t>de projets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74E2C2-2769-FA44-8A8D-774A1DFF6AF7}"/>
              </a:ext>
            </a:extLst>
          </p:cNvPr>
          <p:cNvSpPr/>
          <p:nvPr/>
        </p:nvSpPr>
        <p:spPr>
          <a:xfrm>
            <a:off x="952901" y="4938083"/>
            <a:ext cx="1222713" cy="378390"/>
          </a:xfrm>
          <a:prstGeom prst="rect">
            <a:avLst/>
          </a:prstGeom>
          <a:solidFill>
            <a:srgbClr val="B6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sz="1200" b="1" dirty="0">
                <a:solidFill>
                  <a:schemeClr val="tx1"/>
                </a:solidFill>
                <a:latin typeface="Montserrat" pitchFamily="2" charset="77"/>
              </a:rPr>
              <a:t>Evénements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E9B08E-8D4B-284F-A8BD-E3D108045F35}"/>
              </a:ext>
            </a:extLst>
          </p:cNvPr>
          <p:cNvSpPr txBox="1"/>
          <p:nvPr/>
        </p:nvSpPr>
        <p:spPr>
          <a:xfrm>
            <a:off x="877767" y="5366087"/>
            <a:ext cx="1495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200" i="1" dirty="0">
                <a:latin typeface="Montserrat" pitchFamily="2" charset="77"/>
              </a:rPr>
              <a:t>Monter en compétence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139DFD-196A-8247-BF9E-A1D0A08FC1A6}"/>
              </a:ext>
            </a:extLst>
          </p:cNvPr>
          <p:cNvSpPr/>
          <p:nvPr/>
        </p:nvSpPr>
        <p:spPr>
          <a:xfrm>
            <a:off x="2372934" y="5087873"/>
            <a:ext cx="1495167" cy="457200"/>
          </a:xfrm>
          <a:prstGeom prst="rect">
            <a:avLst/>
          </a:prstGeom>
          <a:solidFill>
            <a:srgbClr val="B6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sz="1200" b="1" dirty="0">
                <a:solidFill>
                  <a:schemeClr val="tx1"/>
                </a:solidFill>
                <a:latin typeface="Montserrat" pitchFamily="2" charset="77"/>
              </a:rPr>
              <a:t>Communication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DA0DF8-BD54-644C-BBB4-D521A430A3AC}"/>
              </a:ext>
            </a:extLst>
          </p:cNvPr>
          <p:cNvSpPr txBox="1"/>
          <p:nvPr/>
        </p:nvSpPr>
        <p:spPr>
          <a:xfrm>
            <a:off x="2299918" y="5554745"/>
            <a:ext cx="1495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200" i="1" dirty="0">
                <a:latin typeface="Montserrat" pitchFamily="2" charset="77"/>
              </a:rPr>
              <a:t>Faire circuler l’information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7C5D46C-FFF7-214E-BFC6-BC9852E40A25}"/>
              </a:ext>
            </a:extLst>
          </p:cNvPr>
          <p:cNvSpPr/>
          <p:nvPr/>
        </p:nvSpPr>
        <p:spPr>
          <a:xfrm>
            <a:off x="4065421" y="5019110"/>
            <a:ext cx="1522346" cy="457200"/>
          </a:xfrm>
          <a:prstGeom prst="rect">
            <a:avLst/>
          </a:prstGeom>
          <a:solidFill>
            <a:srgbClr val="B6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FR" sz="1200" b="1" dirty="0">
                <a:solidFill>
                  <a:schemeClr val="tx1"/>
                </a:solidFill>
                <a:latin typeface="Montserrat" pitchFamily="2" charset="77"/>
              </a:rPr>
              <a:t>Conduite de projets collectifs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41C29A-9CBA-0D43-B5CA-14760AB8007C}"/>
              </a:ext>
            </a:extLst>
          </p:cNvPr>
          <p:cNvSpPr txBox="1"/>
          <p:nvPr/>
        </p:nvSpPr>
        <p:spPr>
          <a:xfrm>
            <a:off x="3987422" y="5508043"/>
            <a:ext cx="184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200" i="1" dirty="0">
                <a:latin typeface="Montserrat" pitchFamily="2" charset="77"/>
              </a:rPr>
              <a:t>Etre plus efficace</a:t>
            </a:r>
          </a:p>
          <a:p>
            <a:r>
              <a:rPr lang="en-FR" sz="1200" i="1" dirty="0">
                <a:latin typeface="Montserrat" pitchFamily="2" charset="77"/>
              </a:rPr>
              <a:t>ensemble</a:t>
            </a:r>
          </a:p>
        </p:txBody>
      </p:sp>
      <p:pic>
        <p:nvPicPr>
          <p:cNvPr id="31" name="Picture 30" descr="A picture containing logo&#10;&#10;Description automatically generated">
            <a:extLst>
              <a:ext uri="{FF2B5EF4-FFF2-40B4-BE49-F238E27FC236}">
                <a16:creationId xmlns:a16="http://schemas.microsoft.com/office/drawing/2014/main" id="{ED08856F-69ED-7349-ABE1-1CA14900A8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2125" y="4724052"/>
            <a:ext cx="1836890" cy="526917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F90892B7-0BD8-5F4E-96FE-6E7671EC7FC8}"/>
              </a:ext>
            </a:extLst>
          </p:cNvPr>
          <p:cNvSpPr/>
          <p:nvPr/>
        </p:nvSpPr>
        <p:spPr>
          <a:xfrm>
            <a:off x="6031628" y="5625518"/>
            <a:ext cx="1522346" cy="378390"/>
          </a:xfrm>
          <a:prstGeom prst="rect">
            <a:avLst/>
          </a:prstGeom>
          <a:solidFill>
            <a:srgbClr val="B6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sz="1200" b="1" dirty="0">
                <a:solidFill>
                  <a:schemeClr val="tx1"/>
                </a:solidFill>
                <a:latin typeface="Montserrat" pitchFamily="2" charset="77"/>
              </a:rPr>
              <a:t>Ressources documentaires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470EF7F-38FC-7741-9B35-A6F02F9B108A}"/>
              </a:ext>
            </a:extLst>
          </p:cNvPr>
          <p:cNvSpPr/>
          <p:nvPr/>
        </p:nvSpPr>
        <p:spPr>
          <a:xfrm>
            <a:off x="7722125" y="5865134"/>
            <a:ext cx="1766873" cy="457200"/>
          </a:xfrm>
          <a:prstGeom prst="rect">
            <a:avLst/>
          </a:prstGeom>
          <a:solidFill>
            <a:srgbClr val="B6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sz="1200" b="1" dirty="0">
                <a:solidFill>
                  <a:schemeClr val="tx1"/>
                </a:solidFill>
                <a:latin typeface="Montserrat" pitchFamily="2" charset="77"/>
              </a:rPr>
              <a:t>Réseau de l’accompagnement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0A7BE3D-E8F5-4148-B022-84E5F0906FC0}"/>
              </a:ext>
            </a:extLst>
          </p:cNvPr>
          <p:cNvSpPr/>
          <p:nvPr/>
        </p:nvSpPr>
        <p:spPr>
          <a:xfrm>
            <a:off x="9657149" y="5608657"/>
            <a:ext cx="1261898" cy="457200"/>
          </a:xfrm>
          <a:prstGeom prst="rect">
            <a:avLst/>
          </a:prstGeom>
          <a:solidFill>
            <a:srgbClr val="B6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FR" sz="1200" b="1" dirty="0">
                <a:solidFill>
                  <a:schemeClr val="tx1"/>
                </a:solidFill>
                <a:latin typeface="Montserrat" pitchFamily="2" charset="77"/>
              </a:rPr>
              <a:t>Financement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748AD94-AA1D-7145-AA02-1EA45068E8F9}"/>
              </a:ext>
            </a:extLst>
          </p:cNvPr>
          <p:cNvSpPr/>
          <p:nvPr/>
        </p:nvSpPr>
        <p:spPr>
          <a:xfrm>
            <a:off x="10760977" y="3902759"/>
            <a:ext cx="1261898" cy="734780"/>
          </a:xfrm>
          <a:prstGeom prst="ellipse">
            <a:avLst/>
          </a:prstGeom>
          <a:solidFill>
            <a:srgbClr val="416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sz="900" b="1" dirty="0">
                <a:latin typeface="Montserrat" pitchFamily="2" charset="77"/>
              </a:rPr>
              <a:t>“Projets complexes”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05AFAC9-DDDB-3448-A64F-6DCC630C7A71}"/>
              </a:ext>
            </a:extLst>
          </p:cNvPr>
          <p:cNvCxnSpPr/>
          <p:nvPr/>
        </p:nvCxnSpPr>
        <p:spPr>
          <a:xfrm flipV="1">
            <a:off x="4572000" y="3384809"/>
            <a:ext cx="889686" cy="242410"/>
          </a:xfrm>
          <a:prstGeom prst="line">
            <a:avLst/>
          </a:prstGeom>
          <a:ln w="41275">
            <a:solidFill>
              <a:srgbClr val="002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880783A-595B-A744-A36F-211F65E6BFE9}"/>
              </a:ext>
            </a:extLst>
          </p:cNvPr>
          <p:cNvCxnSpPr>
            <a:cxnSpLocks/>
          </p:cNvCxnSpPr>
          <p:nvPr/>
        </p:nvCxnSpPr>
        <p:spPr>
          <a:xfrm flipH="1" flipV="1">
            <a:off x="6792801" y="3355614"/>
            <a:ext cx="927898" cy="271606"/>
          </a:xfrm>
          <a:prstGeom prst="line">
            <a:avLst/>
          </a:prstGeom>
          <a:ln w="41275">
            <a:solidFill>
              <a:srgbClr val="002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F451D31-7745-5D49-A5DB-95CE83DAC071}"/>
              </a:ext>
            </a:extLst>
          </p:cNvPr>
          <p:cNvCxnSpPr>
            <a:cxnSpLocks/>
          </p:cNvCxnSpPr>
          <p:nvPr/>
        </p:nvCxnSpPr>
        <p:spPr>
          <a:xfrm flipV="1">
            <a:off x="1821450" y="4539632"/>
            <a:ext cx="564398" cy="287929"/>
          </a:xfrm>
          <a:prstGeom prst="line">
            <a:avLst/>
          </a:prstGeom>
          <a:ln w="41275">
            <a:solidFill>
              <a:srgbClr val="B6C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857F160-A16D-EB4C-95DC-6EF14A9C8FD4}"/>
              </a:ext>
            </a:extLst>
          </p:cNvPr>
          <p:cNvCxnSpPr>
            <a:cxnSpLocks/>
          </p:cNvCxnSpPr>
          <p:nvPr/>
        </p:nvCxnSpPr>
        <p:spPr>
          <a:xfrm flipV="1">
            <a:off x="3254397" y="4775135"/>
            <a:ext cx="75303" cy="243975"/>
          </a:xfrm>
          <a:prstGeom prst="line">
            <a:avLst/>
          </a:prstGeom>
          <a:ln w="41275">
            <a:solidFill>
              <a:srgbClr val="B6C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14EC8FA-FA30-4F4C-BB4A-2139853D16CA}"/>
              </a:ext>
            </a:extLst>
          </p:cNvPr>
          <p:cNvCxnSpPr>
            <a:cxnSpLocks/>
          </p:cNvCxnSpPr>
          <p:nvPr/>
        </p:nvCxnSpPr>
        <p:spPr>
          <a:xfrm flipH="1" flipV="1">
            <a:off x="4802405" y="4683243"/>
            <a:ext cx="105277" cy="254840"/>
          </a:xfrm>
          <a:prstGeom prst="line">
            <a:avLst/>
          </a:prstGeom>
          <a:ln w="41275">
            <a:solidFill>
              <a:srgbClr val="B6C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05C4D13-5F18-5F40-AE48-15310BCF2DAD}"/>
              </a:ext>
            </a:extLst>
          </p:cNvPr>
          <p:cNvCxnSpPr>
            <a:cxnSpLocks/>
          </p:cNvCxnSpPr>
          <p:nvPr/>
        </p:nvCxnSpPr>
        <p:spPr>
          <a:xfrm flipV="1">
            <a:off x="7246893" y="5257999"/>
            <a:ext cx="958405" cy="287074"/>
          </a:xfrm>
          <a:prstGeom prst="line">
            <a:avLst/>
          </a:prstGeom>
          <a:ln w="41275">
            <a:solidFill>
              <a:srgbClr val="B6C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093B726-27A1-8F48-B2C4-B24ADE8CCABB}"/>
              </a:ext>
            </a:extLst>
          </p:cNvPr>
          <p:cNvCxnSpPr>
            <a:cxnSpLocks/>
          </p:cNvCxnSpPr>
          <p:nvPr/>
        </p:nvCxnSpPr>
        <p:spPr>
          <a:xfrm flipH="1" flipV="1">
            <a:off x="9168884" y="5309839"/>
            <a:ext cx="877159" cy="235234"/>
          </a:xfrm>
          <a:prstGeom prst="line">
            <a:avLst/>
          </a:prstGeom>
          <a:ln w="41275">
            <a:solidFill>
              <a:srgbClr val="B6C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43293B4-FA56-684B-827F-8771CEFA4F59}"/>
              </a:ext>
            </a:extLst>
          </p:cNvPr>
          <p:cNvCxnSpPr>
            <a:cxnSpLocks/>
          </p:cNvCxnSpPr>
          <p:nvPr/>
        </p:nvCxnSpPr>
        <p:spPr>
          <a:xfrm flipV="1">
            <a:off x="8605561" y="5283492"/>
            <a:ext cx="48927" cy="501550"/>
          </a:xfrm>
          <a:prstGeom prst="line">
            <a:avLst/>
          </a:prstGeom>
          <a:ln w="41275">
            <a:solidFill>
              <a:srgbClr val="B6C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964B4D1-D6BC-794C-8554-500097C3A827}"/>
              </a:ext>
            </a:extLst>
          </p:cNvPr>
          <p:cNvCxnSpPr>
            <a:cxnSpLocks/>
          </p:cNvCxnSpPr>
          <p:nvPr/>
        </p:nvCxnSpPr>
        <p:spPr>
          <a:xfrm flipH="1">
            <a:off x="10288098" y="4270149"/>
            <a:ext cx="375783" cy="0"/>
          </a:xfrm>
          <a:prstGeom prst="line">
            <a:avLst/>
          </a:prstGeom>
          <a:ln w="41275">
            <a:solidFill>
              <a:srgbClr val="002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re 1">
            <a:extLst>
              <a:ext uri="{FF2B5EF4-FFF2-40B4-BE49-F238E27FC236}">
                <a16:creationId xmlns:a16="http://schemas.microsoft.com/office/drawing/2014/main" id="{1D70A572-5F39-F048-B989-DFC879CA9D92}"/>
              </a:ext>
            </a:extLst>
          </p:cNvPr>
          <p:cNvSpPr txBox="1">
            <a:spLocks/>
          </p:cNvSpPr>
          <p:nvPr/>
        </p:nvSpPr>
        <p:spPr>
          <a:xfrm>
            <a:off x="1185802" y="140805"/>
            <a:ext cx="9618306" cy="126801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sz="3600" b="1" dirty="0">
                <a:solidFill>
                  <a:srgbClr val="05DA96"/>
                </a:solidFill>
              </a:rPr>
              <a:t>Pour les porteurs de projets</a:t>
            </a:r>
          </a:p>
          <a:p>
            <a:pPr algn="l">
              <a:lnSpc>
                <a:spcPct val="100000"/>
              </a:lnSpc>
            </a:pPr>
            <a:r>
              <a:rPr lang="fr-FR" sz="3600" b="1" dirty="0">
                <a:solidFill>
                  <a:srgbClr val="05DA96"/>
                </a:solidFill>
              </a:rPr>
              <a:t>favorables à la biodiversité bretonne…</a:t>
            </a:r>
            <a:endParaRPr lang="fr-FR" sz="3600" dirty="0">
              <a:solidFill>
                <a:srgbClr val="05DA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506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FCE92E4-9BF6-B643-84B3-C635B1162CE2}"/>
              </a:ext>
            </a:extLst>
          </p:cNvPr>
          <p:cNvSpPr txBox="1">
            <a:spLocks/>
          </p:cNvSpPr>
          <p:nvPr/>
        </p:nvSpPr>
        <p:spPr>
          <a:xfrm>
            <a:off x="1394542" y="319073"/>
            <a:ext cx="8213894" cy="64181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sz="3600" b="1" dirty="0">
                <a:solidFill>
                  <a:srgbClr val="05DA96"/>
                </a:solidFill>
              </a:rPr>
              <a:t>…à votre service !</a:t>
            </a:r>
            <a:endParaRPr lang="fr-FR" sz="3600" i="1" dirty="0">
              <a:solidFill>
                <a:srgbClr val="05DA96"/>
              </a:solidFill>
            </a:endParaRPr>
          </a:p>
        </p:txBody>
      </p:sp>
      <p:pic>
        <p:nvPicPr>
          <p:cNvPr id="50" name="Image 16">
            <a:extLst>
              <a:ext uri="{FF2B5EF4-FFF2-40B4-BE49-F238E27FC236}">
                <a16:creationId xmlns:a16="http://schemas.microsoft.com/office/drawing/2014/main" id="{7516094D-40F5-B340-A7A0-236B3CC8A55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90205" y="6213963"/>
            <a:ext cx="1779644" cy="445656"/>
          </a:xfrm>
          <a:prstGeom prst="rect">
            <a:avLst/>
          </a:prstGeom>
        </p:spPr>
      </p:pic>
      <p:pic>
        <p:nvPicPr>
          <p:cNvPr id="53" name="Picture 52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3C7B1F2B-7F42-D04E-A45B-96335412BE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191" y="5480724"/>
            <a:ext cx="1685863" cy="975740"/>
          </a:xfrm>
          <a:prstGeom prst="rect">
            <a:avLst/>
          </a:prstGeom>
        </p:spPr>
      </p:pic>
      <p:pic>
        <p:nvPicPr>
          <p:cNvPr id="54" name="Picture 5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833994DE-F594-5C4B-B13A-6C2AC4FFB3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98" y="1952127"/>
            <a:ext cx="1708156" cy="991833"/>
          </a:xfrm>
          <a:prstGeom prst="rect">
            <a:avLst/>
          </a:prstGeom>
        </p:spPr>
      </p:pic>
      <p:pic>
        <p:nvPicPr>
          <p:cNvPr id="59" name="Picture 58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97472360-EA73-F544-B614-F3D84BCD2F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20" y="5315278"/>
            <a:ext cx="1684380" cy="975741"/>
          </a:xfrm>
          <a:prstGeom prst="rect">
            <a:avLst/>
          </a:prstGeom>
        </p:spPr>
      </p:pic>
      <p:pic>
        <p:nvPicPr>
          <p:cNvPr id="60" name="Picture 59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ED5F100E-9F92-8443-8C80-84C88543F7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257" y="3313109"/>
            <a:ext cx="1698719" cy="991833"/>
          </a:xfrm>
          <a:prstGeom prst="rect">
            <a:avLst/>
          </a:prstGeom>
        </p:spPr>
      </p:pic>
      <p:pic>
        <p:nvPicPr>
          <p:cNvPr id="61" name="Picture 60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9612F034-A1E0-354F-9A2C-406820DC33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884" y="1839121"/>
            <a:ext cx="1698719" cy="984926"/>
          </a:xfrm>
          <a:prstGeom prst="rect">
            <a:avLst/>
          </a:prstGeom>
        </p:spPr>
      </p:pic>
      <p:pic>
        <p:nvPicPr>
          <p:cNvPr id="64" name="Picture 63" descr="A person taking a selfie&#10;&#10;Description automatically generated">
            <a:extLst>
              <a:ext uri="{FF2B5EF4-FFF2-40B4-BE49-F238E27FC236}">
                <a16:creationId xmlns:a16="http://schemas.microsoft.com/office/drawing/2014/main" id="{30C29052-845A-7F42-B9B9-48E3BAC67D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83413" y="2219614"/>
            <a:ext cx="1086189" cy="1363514"/>
          </a:xfrm>
          <a:prstGeom prst="rect">
            <a:avLst/>
          </a:prstGeom>
        </p:spPr>
      </p:pic>
      <p:sp>
        <p:nvSpPr>
          <p:cNvPr id="65" name="Titre 1">
            <a:extLst>
              <a:ext uri="{FF2B5EF4-FFF2-40B4-BE49-F238E27FC236}">
                <a16:creationId xmlns:a16="http://schemas.microsoft.com/office/drawing/2014/main" id="{6FF8AEF7-D05F-524B-81A9-8FF4D705CA3F}"/>
              </a:ext>
            </a:extLst>
          </p:cNvPr>
          <p:cNvSpPr txBox="1">
            <a:spLocks/>
          </p:cNvSpPr>
          <p:nvPr/>
        </p:nvSpPr>
        <p:spPr>
          <a:xfrm>
            <a:off x="1567881" y="1251845"/>
            <a:ext cx="5171128" cy="54015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0025FF"/>
                </a:solidFill>
              </a:rPr>
              <a:t>Animation et mobilisation</a:t>
            </a:r>
          </a:p>
        </p:txBody>
      </p:sp>
      <p:sp>
        <p:nvSpPr>
          <p:cNvPr id="66" name="Titre 1">
            <a:extLst>
              <a:ext uri="{FF2B5EF4-FFF2-40B4-BE49-F238E27FC236}">
                <a16:creationId xmlns:a16="http://schemas.microsoft.com/office/drawing/2014/main" id="{30C4B157-0A42-9047-8CC5-E48B970567FD}"/>
              </a:ext>
            </a:extLst>
          </p:cNvPr>
          <p:cNvSpPr txBox="1">
            <a:spLocks/>
          </p:cNvSpPr>
          <p:nvPr/>
        </p:nvSpPr>
        <p:spPr>
          <a:xfrm>
            <a:off x="7781695" y="1635134"/>
            <a:ext cx="4512100" cy="54015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0025FF"/>
                </a:solidFill>
              </a:rPr>
              <a:t>Ingénierie de projets</a:t>
            </a:r>
          </a:p>
        </p:txBody>
      </p:sp>
      <p:pic>
        <p:nvPicPr>
          <p:cNvPr id="67" name="Picture 66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A23616C1-55F5-CC41-8149-F22EF971789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87711" y="2477540"/>
            <a:ext cx="1101209" cy="1376511"/>
          </a:xfrm>
          <a:prstGeom prst="rect">
            <a:avLst/>
          </a:prstGeom>
        </p:spPr>
      </p:pic>
      <p:pic>
        <p:nvPicPr>
          <p:cNvPr id="68" name="Picture 6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C11EA0C3-A217-0D4A-B87E-016131BE34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60718" y="2809814"/>
            <a:ext cx="1101209" cy="1401538"/>
          </a:xfrm>
          <a:prstGeom prst="rect">
            <a:avLst/>
          </a:prstGeom>
        </p:spPr>
      </p:pic>
      <p:sp>
        <p:nvSpPr>
          <p:cNvPr id="69" name="Titre 1">
            <a:extLst>
              <a:ext uri="{FF2B5EF4-FFF2-40B4-BE49-F238E27FC236}">
                <a16:creationId xmlns:a16="http://schemas.microsoft.com/office/drawing/2014/main" id="{91C430B3-CE9D-4F4F-A7F4-21B2A2578C44}"/>
              </a:ext>
            </a:extLst>
          </p:cNvPr>
          <p:cNvSpPr txBox="1">
            <a:spLocks/>
          </p:cNvSpPr>
          <p:nvPr/>
        </p:nvSpPr>
        <p:spPr>
          <a:xfrm>
            <a:off x="1965385" y="4727887"/>
            <a:ext cx="2535929" cy="54015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rgbClr val="FFCE00"/>
                </a:solidFill>
              </a:rPr>
              <a:t>Support</a:t>
            </a:r>
          </a:p>
        </p:txBody>
      </p:sp>
      <p:sp>
        <p:nvSpPr>
          <p:cNvPr id="70" name="Titre 1">
            <a:extLst>
              <a:ext uri="{FF2B5EF4-FFF2-40B4-BE49-F238E27FC236}">
                <a16:creationId xmlns:a16="http://schemas.microsoft.com/office/drawing/2014/main" id="{8FB93DC6-90C4-7E42-993E-28B69790CEFF}"/>
              </a:ext>
            </a:extLst>
          </p:cNvPr>
          <p:cNvSpPr txBox="1">
            <a:spLocks/>
          </p:cNvSpPr>
          <p:nvPr/>
        </p:nvSpPr>
        <p:spPr>
          <a:xfrm>
            <a:off x="1885901" y="2933066"/>
            <a:ext cx="1380237" cy="31143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fr-FR" sz="1400" dirty="0">
                <a:solidFill>
                  <a:schemeClr val="tx1"/>
                </a:solidFill>
                <a:latin typeface="Montserrat" pitchFamily="2" charset="77"/>
              </a:rPr>
              <a:t>Leïla </a:t>
            </a:r>
            <a:r>
              <a:rPr lang="fr-FR" sz="1400" dirty="0" err="1">
                <a:solidFill>
                  <a:schemeClr val="tx1"/>
                </a:solidFill>
                <a:latin typeface="Montserrat" pitchFamily="2" charset="77"/>
              </a:rPr>
              <a:t>Havard</a:t>
            </a:r>
            <a:endParaRPr lang="fr-FR" sz="1400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71" name="Titre 1">
            <a:extLst>
              <a:ext uri="{FF2B5EF4-FFF2-40B4-BE49-F238E27FC236}">
                <a16:creationId xmlns:a16="http://schemas.microsoft.com/office/drawing/2014/main" id="{E4EA99FF-2731-3A4A-B290-DFCCB33CF4E2}"/>
              </a:ext>
            </a:extLst>
          </p:cNvPr>
          <p:cNvSpPr txBox="1">
            <a:spLocks/>
          </p:cNvSpPr>
          <p:nvPr/>
        </p:nvSpPr>
        <p:spPr>
          <a:xfrm>
            <a:off x="2758651" y="4351231"/>
            <a:ext cx="1698719" cy="26473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fr-FR" sz="1400" dirty="0">
                <a:solidFill>
                  <a:schemeClr val="tx1"/>
                </a:solidFill>
                <a:latin typeface="Montserrat" pitchFamily="2" charset="77"/>
              </a:rPr>
              <a:t>Delphine Diard</a:t>
            </a:r>
          </a:p>
        </p:txBody>
      </p:sp>
      <p:sp>
        <p:nvSpPr>
          <p:cNvPr id="72" name="Titre 1">
            <a:extLst>
              <a:ext uri="{FF2B5EF4-FFF2-40B4-BE49-F238E27FC236}">
                <a16:creationId xmlns:a16="http://schemas.microsoft.com/office/drawing/2014/main" id="{7E3CE13C-7E9A-9949-9831-9239B1DF6E20}"/>
              </a:ext>
            </a:extLst>
          </p:cNvPr>
          <p:cNvSpPr txBox="1">
            <a:spLocks/>
          </p:cNvSpPr>
          <p:nvPr/>
        </p:nvSpPr>
        <p:spPr>
          <a:xfrm>
            <a:off x="3741893" y="2849814"/>
            <a:ext cx="1532605" cy="27954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fr-FR" sz="1400" dirty="0">
                <a:solidFill>
                  <a:schemeClr val="tx1"/>
                </a:solidFill>
                <a:latin typeface="Montserrat" pitchFamily="2" charset="77"/>
              </a:rPr>
              <a:t>Maud Bernard</a:t>
            </a:r>
          </a:p>
        </p:txBody>
      </p:sp>
      <p:sp>
        <p:nvSpPr>
          <p:cNvPr id="73" name="Titre 1">
            <a:extLst>
              <a:ext uri="{FF2B5EF4-FFF2-40B4-BE49-F238E27FC236}">
                <a16:creationId xmlns:a16="http://schemas.microsoft.com/office/drawing/2014/main" id="{EAC9A441-CEA0-A04C-9297-64092065F0CB}"/>
              </a:ext>
            </a:extLst>
          </p:cNvPr>
          <p:cNvSpPr txBox="1">
            <a:spLocks/>
          </p:cNvSpPr>
          <p:nvPr/>
        </p:nvSpPr>
        <p:spPr>
          <a:xfrm>
            <a:off x="7902541" y="3883255"/>
            <a:ext cx="1162560" cy="42551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r>
              <a:rPr lang="fr-FR" sz="1400" dirty="0">
                <a:solidFill>
                  <a:schemeClr val="tx1"/>
                </a:solidFill>
                <a:latin typeface="Montserrat" pitchFamily="2" charset="77"/>
              </a:rPr>
              <a:t>Corentin Le </a:t>
            </a:r>
            <a:r>
              <a:rPr lang="fr-FR" sz="1400" dirty="0" err="1">
                <a:solidFill>
                  <a:schemeClr val="tx1"/>
                </a:solidFill>
                <a:latin typeface="Montserrat" pitchFamily="2" charset="77"/>
              </a:rPr>
              <a:t>Bourhis</a:t>
            </a:r>
            <a:endParaRPr lang="fr-FR" sz="1400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74" name="Titre 1">
            <a:extLst>
              <a:ext uri="{FF2B5EF4-FFF2-40B4-BE49-F238E27FC236}">
                <a16:creationId xmlns:a16="http://schemas.microsoft.com/office/drawing/2014/main" id="{497D2E6B-FC71-F347-AF88-038BB38B721D}"/>
              </a:ext>
            </a:extLst>
          </p:cNvPr>
          <p:cNvSpPr txBox="1">
            <a:spLocks/>
          </p:cNvSpPr>
          <p:nvPr/>
        </p:nvSpPr>
        <p:spPr>
          <a:xfrm>
            <a:off x="9153145" y="4274673"/>
            <a:ext cx="1388703" cy="42551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r>
              <a:rPr lang="fr-FR" sz="1400" dirty="0">
                <a:solidFill>
                  <a:schemeClr val="tx1"/>
                </a:solidFill>
                <a:latin typeface="Montserrat" pitchFamily="2" charset="77"/>
              </a:rPr>
              <a:t>Anne-Hélène Le Du</a:t>
            </a:r>
          </a:p>
        </p:txBody>
      </p:sp>
      <p:sp>
        <p:nvSpPr>
          <p:cNvPr id="75" name="Titre 1">
            <a:extLst>
              <a:ext uri="{FF2B5EF4-FFF2-40B4-BE49-F238E27FC236}">
                <a16:creationId xmlns:a16="http://schemas.microsoft.com/office/drawing/2014/main" id="{1B2CF9C8-82DF-D543-94FB-8DE6D7CB36ED}"/>
              </a:ext>
            </a:extLst>
          </p:cNvPr>
          <p:cNvSpPr txBox="1">
            <a:spLocks/>
          </p:cNvSpPr>
          <p:nvPr/>
        </p:nvSpPr>
        <p:spPr>
          <a:xfrm>
            <a:off x="10453067" y="3576274"/>
            <a:ext cx="1388703" cy="47458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r>
              <a:rPr lang="fr-FR" sz="1400" dirty="0">
                <a:solidFill>
                  <a:schemeClr val="tx1"/>
                </a:solidFill>
                <a:latin typeface="Montserrat" pitchFamily="2" charset="77"/>
              </a:rPr>
              <a:t>Anne-Gaëlle </a:t>
            </a:r>
            <a:r>
              <a:rPr lang="fr-FR" sz="1400" dirty="0" err="1">
                <a:solidFill>
                  <a:schemeClr val="tx1"/>
                </a:solidFill>
                <a:latin typeface="Montserrat" pitchFamily="2" charset="77"/>
              </a:rPr>
              <a:t>Touminet</a:t>
            </a:r>
            <a:endParaRPr lang="fr-FR" sz="1400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76" name="Titre 1">
            <a:extLst>
              <a:ext uri="{FF2B5EF4-FFF2-40B4-BE49-F238E27FC236}">
                <a16:creationId xmlns:a16="http://schemas.microsoft.com/office/drawing/2014/main" id="{33636F0C-A367-334C-B776-EB3F88FE57BE}"/>
              </a:ext>
            </a:extLst>
          </p:cNvPr>
          <p:cNvSpPr txBox="1">
            <a:spLocks/>
          </p:cNvSpPr>
          <p:nvPr/>
        </p:nvSpPr>
        <p:spPr>
          <a:xfrm>
            <a:off x="1968610" y="6268910"/>
            <a:ext cx="2027851" cy="28715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fr-FR" sz="1400" dirty="0">
                <a:solidFill>
                  <a:schemeClr val="tx1"/>
                </a:solidFill>
                <a:latin typeface="Montserrat" pitchFamily="2" charset="77"/>
              </a:rPr>
              <a:t>Blandine </a:t>
            </a:r>
            <a:r>
              <a:rPr lang="fr-FR" sz="1400" dirty="0" err="1">
                <a:solidFill>
                  <a:schemeClr val="tx1"/>
                </a:solidFill>
                <a:latin typeface="Montserrat" pitchFamily="2" charset="77"/>
              </a:rPr>
              <a:t>Dunesme</a:t>
            </a:r>
            <a:endParaRPr lang="fr-FR" sz="1400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77" name="Titre 1">
            <a:extLst>
              <a:ext uri="{FF2B5EF4-FFF2-40B4-BE49-F238E27FC236}">
                <a16:creationId xmlns:a16="http://schemas.microsoft.com/office/drawing/2014/main" id="{A268A29B-143F-EF48-BF5C-B0486D517836}"/>
              </a:ext>
            </a:extLst>
          </p:cNvPr>
          <p:cNvSpPr txBox="1">
            <a:spLocks/>
          </p:cNvSpPr>
          <p:nvPr/>
        </p:nvSpPr>
        <p:spPr>
          <a:xfrm>
            <a:off x="4197354" y="6445579"/>
            <a:ext cx="1617044" cy="28353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fr-FR" sz="1400" dirty="0">
                <a:solidFill>
                  <a:schemeClr val="tx1"/>
                </a:solidFill>
                <a:latin typeface="Montserrat" pitchFamily="2" charset="77"/>
              </a:rPr>
              <a:t>Florent </a:t>
            </a:r>
            <a:r>
              <a:rPr lang="fr-FR" sz="1400" dirty="0" err="1">
                <a:solidFill>
                  <a:schemeClr val="tx1"/>
                </a:solidFill>
                <a:latin typeface="Montserrat" pitchFamily="2" charset="77"/>
              </a:rPr>
              <a:t>Vilbert</a:t>
            </a:r>
            <a:endParaRPr lang="fr-FR" sz="1400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A4CC791-047D-B445-A094-E224A8FF00E4}"/>
              </a:ext>
            </a:extLst>
          </p:cNvPr>
          <p:cNvSpPr/>
          <p:nvPr/>
        </p:nvSpPr>
        <p:spPr>
          <a:xfrm>
            <a:off x="6069802" y="5354314"/>
            <a:ext cx="1466035" cy="958961"/>
          </a:xfrm>
          <a:prstGeom prst="rect">
            <a:avLst/>
          </a:prstGeom>
          <a:solidFill>
            <a:srgbClr val="B9B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>
              <a:solidFill>
                <a:schemeClr val="tx1"/>
              </a:solidFill>
            </a:endParaRPr>
          </a:p>
        </p:txBody>
      </p:sp>
      <p:pic>
        <p:nvPicPr>
          <p:cNvPr id="40" name="Picture 39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73B05961-ACD4-F346-9CBF-093E0D91C1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02032" y="5359234"/>
            <a:ext cx="949023" cy="949023"/>
          </a:xfrm>
          <a:prstGeom prst="rect">
            <a:avLst/>
          </a:prstGeom>
        </p:spPr>
      </p:pic>
      <p:sp>
        <p:nvSpPr>
          <p:cNvPr id="41" name="Titre 1">
            <a:extLst>
              <a:ext uri="{FF2B5EF4-FFF2-40B4-BE49-F238E27FC236}">
                <a16:creationId xmlns:a16="http://schemas.microsoft.com/office/drawing/2014/main" id="{22E52733-E3CD-0C46-B38C-E4E51E9176A8}"/>
              </a:ext>
            </a:extLst>
          </p:cNvPr>
          <p:cNvSpPr txBox="1">
            <a:spLocks/>
          </p:cNvSpPr>
          <p:nvPr/>
        </p:nvSpPr>
        <p:spPr>
          <a:xfrm>
            <a:off x="5971713" y="6297134"/>
            <a:ext cx="1685863" cy="28353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fr-FR" sz="1400" dirty="0">
                <a:solidFill>
                  <a:schemeClr val="tx1"/>
                </a:solidFill>
                <a:latin typeface="Montserrat" pitchFamily="2" charset="77"/>
              </a:rPr>
              <a:t>Charlotte Bigard</a:t>
            </a:r>
          </a:p>
        </p:txBody>
      </p:sp>
    </p:spTree>
    <p:extLst>
      <p:ext uri="{BB962C8B-B14F-4D97-AF65-F5344CB8AC3E}">
        <p14:creationId xmlns:p14="http://schemas.microsoft.com/office/powerpoint/2010/main" val="1848924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pic>
        <p:nvPicPr>
          <p:cNvPr id="22" name="Image 16">
            <a:extLst>
              <a:ext uri="{FF2B5EF4-FFF2-40B4-BE49-F238E27FC236}">
                <a16:creationId xmlns:a16="http://schemas.microsoft.com/office/drawing/2014/main" id="{FA610844-EC6B-A640-8E58-527A9E1E0E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90205" y="6269378"/>
            <a:ext cx="1779644" cy="445656"/>
          </a:xfrm>
          <a:prstGeom prst="rect">
            <a:avLst/>
          </a:prstGeom>
        </p:spPr>
      </p:pic>
      <p:sp>
        <p:nvSpPr>
          <p:cNvPr id="51" name="Titre 1">
            <a:extLst>
              <a:ext uri="{FF2B5EF4-FFF2-40B4-BE49-F238E27FC236}">
                <a16:creationId xmlns:a16="http://schemas.microsoft.com/office/drawing/2014/main" id="{A045995F-3787-384B-8932-B847857C6C13}"/>
              </a:ext>
            </a:extLst>
          </p:cNvPr>
          <p:cNvSpPr txBox="1">
            <a:spLocks/>
          </p:cNvSpPr>
          <p:nvPr/>
        </p:nvSpPr>
        <p:spPr>
          <a:xfrm>
            <a:off x="1369163" y="1238264"/>
            <a:ext cx="7048327" cy="56350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chemeClr val="tx1"/>
                </a:solidFill>
              </a:rPr>
              <a:t>Des événements pour monter en compétence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3B16BE-4A23-2948-9D5A-81ED04C88CB9}"/>
              </a:ext>
            </a:extLst>
          </p:cNvPr>
          <p:cNvSpPr/>
          <p:nvPr/>
        </p:nvSpPr>
        <p:spPr>
          <a:xfrm>
            <a:off x="1773620" y="2027848"/>
            <a:ext cx="9618306" cy="4101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latin typeface="Montserrat ExtraBold" pitchFamily="2" charset="77"/>
              </a:rPr>
              <a:t>La </a:t>
            </a:r>
            <a:r>
              <a:rPr lang="en-GB" sz="1600" b="1" dirty="0" err="1">
                <a:latin typeface="Montserrat ExtraBold" pitchFamily="2" charset="77"/>
              </a:rPr>
              <a:t>biodiversité</a:t>
            </a:r>
            <a:r>
              <a:rPr lang="en-GB" sz="1600" b="1" dirty="0">
                <a:latin typeface="Montserrat ExtraBold" pitchFamily="2" charset="77"/>
              </a:rPr>
              <a:t> sur le terrain </a:t>
            </a:r>
          </a:p>
          <a:p>
            <a:endParaRPr lang="en-GB" sz="1050" b="1" dirty="0">
              <a:latin typeface="Montserrat ExtraBold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>
                <a:latin typeface="Montserrat" pitchFamily="2" charset="77"/>
              </a:rPr>
              <a:t>Visites</a:t>
            </a:r>
            <a:r>
              <a:rPr lang="en-GB" sz="1600" dirty="0">
                <a:latin typeface="Montserrat" pitchFamily="2" charset="77"/>
              </a:rPr>
              <a:t> </a:t>
            </a:r>
            <a:r>
              <a:rPr lang="en-GB" sz="1600" dirty="0" err="1">
                <a:latin typeface="Montserrat" pitchFamily="2" charset="77"/>
              </a:rPr>
              <a:t>décideur·se·s</a:t>
            </a:r>
            <a:endParaRPr lang="en-GB" sz="16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Montserrat" pitchFamily="2" charset="77"/>
              </a:rPr>
              <a:t>Première </a:t>
            </a:r>
            <a:r>
              <a:rPr lang="en-GB" sz="1600" dirty="0" err="1">
                <a:latin typeface="Montserrat" pitchFamily="2" charset="77"/>
              </a:rPr>
              <a:t>saison</a:t>
            </a:r>
            <a:r>
              <a:rPr lang="en-GB" sz="1600" dirty="0">
                <a:latin typeface="Montserrat" pitchFamily="2" charset="77"/>
              </a:rPr>
              <a:t> </a:t>
            </a:r>
            <a:r>
              <a:rPr lang="en-GB" sz="1600" dirty="0" err="1">
                <a:latin typeface="Montserrat" pitchFamily="2" charset="77"/>
              </a:rPr>
              <a:t>en</a:t>
            </a:r>
            <a:r>
              <a:rPr lang="en-GB" sz="1600" dirty="0">
                <a:latin typeface="Montserrat" pitchFamily="2" charset="77"/>
              </a:rPr>
              <a:t> 2021 </a:t>
            </a:r>
          </a:p>
          <a:p>
            <a:endParaRPr lang="en-GB" sz="1600" b="1" dirty="0">
              <a:latin typeface="Montserrat ExtraBold" pitchFamily="2" charset="77"/>
            </a:endParaRPr>
          </a:p>
          <a:p>
            <a:r>
              <a:rPr lang="en-GB" sz="1600" b="1" dirty="0">
                <a:latin typeface="Montserrat ExtraBold" pitchFamily="2" charset="77"/>
              </a:rPr>
              <a:t>Les Ateliers </a:t>
            </a:r>
          </a:p>
          <a:p>
            <a:endParaRPr lang="en-GB" sz="1000" b="1" dirty="0">
              <a:latin typeface="Montserrat ExtraBold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Montserrat" pitchFamily="2" charset="77"/>
              </a:rPr>
              <a:t>Tour de Bretagne pour les </a:t>
            </a:r>
            <a:r>
              <a:rPr lang="en-GB" sz="1600" dirty="0" err="1">
                <a:latin typeface="Montserrat" pitchFamily="2" charset="77"/>
              </a:rPr>
              <a:t>porteurs</a:t>
            </a:r>
            <a:r>
              <a:rPr lang="en-GB" sz="1600" dirty="0">
                <a:latin typeface="Montserrat" pitchFamily="2" charset="77"/>
              </a:rPr>
              <a:t> de </a:t>
            </a:r>
            <a:r>
              <a:rPr lang="en-GB" sz="1600" dirty="0" err="1">
                <a:latin typeface="Montserrat" pitchFamily="2" charset="77"/>
              </a:rPr>
              <a:t>projets</a:t>
            </a:r>
            <a:r>
              <a:rPr lang="en-GB" sz="1600" dirty="0">
                <a:latin typeface="Montserrat" pitchFamily="2" charset="77"/>
              </a:rPr>
              <a:t> </a:t>
            </a:r>
            <a:r>
              <a:rPr lang="en-GB" sz="1600" i="1" dirty="0">
                <a:latin typeface="Montserrat" pitchFamily="2" charset="77"/>
              </a:rPr>
              <a:t>(</a:t>
            </a:r>
            <a:r>
              <a:rPr lang="en-GB" sz="1600" i="1" dirty="0" err="1">
                <a:latin typeface="Montserrat" pitchFamily="2" charset="77"/>
              </a:rPr>
              <a:t>outils</a:t>
            </a:r>
            <a:r>
              <a:rPr lang="en-GB" sz="1600" i="1" dirty="0">
                <a:latin typeface="Montserrat" pitchFamily="2" charset="77"/>
              </a:rPr>
              <a:t>, retours </a:t>
            </a:r>
            <a:r>
              <a:rPr lang="en-GB" sz="1600" i="1" dirty="0" err="1">
                <a:latin typeface="Montserrat" pitchFamily="2" charset="77"/>
              </a:rPr>
              <a:t>d’expérience</a:t>
            </a:r>
            <a:r>
              <a:rPr lang="en-GB" sz="1600" i="1" dirty="0">
                <a:latin typeface="Montserrat" pitchFamily="2" charset="77"/>
              </a:rPr>
              <a:t>, contacts,…)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Montserrat" pitchFamily="2" charset="77"/>
              </a:rPr>
              <a:t>Première </a:t>
            </a:r>
            <a:r>
              <a:rPr lang="en-GB" sz="1600" dirty="0" err="1">
                <a:latin typeface="Montserrat" pitchFamily="2" charset="77"/>
              </a:rPr>
              <a:t>série</a:t>
            </a:r>
            <a:r>
              <a:rPr lang="en-GB" sz="1600" dirty="0">
                <a:latin typeface="Montserrat" pitchFamily="2" charset="77"/>
              </a:rPr>
              <a:t> </a:t>
            </a:r>
            <a:r>
              <a:rPr lang="en-GB" sz="1600" i="1" dirty="0">
                <a:latin typeface="Montserrat" pitchFamily="2" charset="77"/>
              </a:rPr>
              <a:t>(</a:t>
            </a:r>
            <a:r>
              <a:rPr lang="en-GB" sz="1600" i="1" dirty="0" err="1">
                <a:latin typeface="Montserrat" pitchFamily="2" charset="77"/>
              </a:rPr>
              <a:t>mai-juillet</a:t>
            </a:r>
            <a:r>
              <a:rPr lang="en-GB" sz="1600" i="1" dirty="0">
                <a:latin typeface="Montserrat" pitchFamily="2" charset="77"/>
              </a:rPr>
              <a:t> </a:t>
            </a:r>
            <a:r>
              <a:rPr lang="en-GB" sz="1600" i="1" dirty="0" err="1">
                <a:latin typeface="Montserrat" pitchFamily="2" charset="77"/>
              </a:rPr>
              <a:t>puis</a:t>
            </a:r>
            <a:r>
              <a:rPr lang="en-GB" sz="1600" i="1" dirty="0">
                <a:latin typeface="Montserrat" pitchFamily="2" charset="77"/>
              </a:rPr>
              <a:t> </a:t>
            </a:r>
            <a:r>
              <a:rPr lang="en-GB" sz="1600" i="1" dirty="0" err="1">
                <a:latin typeface="Montserrat" pitchFamily="2" charset="77"/>
              </a:rPr>
              <a:t>septembre-octobre</a:t>
            </a:r>
            <a:r>
              <a:rPr lang="en-GB" sz="1600" i="1" dirty="0">
                <a:latin typeface="Montserrat" pitchFamily="2" charset="77"/>
              </a:rPr>
              <a:t>)</a:t>
            </a:r>
            <a:r>
              <a:rPr lang="en-GB" sz="1600" dirty="0">
                <a:latin typeface="Montserrat" pitchFamily="2" charset="77"/>
              </a:rPr>
              <a:t>, dans les 4 </a:t>
            </a:r>
            <a:r>
              <a:rPr lang="en-GB" sz="1600" dirty="0" err="1">
                <a:latin typeface="Montserrat" pitchFamily="2" charset="77"/>
              </a:rPr>
              <a:t>départements</a:t>
            </a:r>
            <a:r>
              <a:rPr lang="en-GB" sz="1600" dirty="0">
                <a:latin typeface="Montserrat" pitchFamily="2" charset="77"/>
              </a:rPr>
              <a:t> </a:t>
            </a:r>
          </a:p>
          <a:p>
            <a:pPr lvl="1"/>
            <a:endParaRPr lang="en-GB" sz="1400" dirty="0">
              <a:latin typeface="Montserrat" pitchFamily="2" charset="77"/>
            </a:endParaRPr>
          </a:p>
          <a:p>
            <a:r>
              <a:rPr lang="en-GB" sz="1600" b="1" dirty="0">
                <a:latin typeface="Montserrat ExtraBold" pitchFamily="2" charset="77"/>
              </a:rPr>
              <a:t>Les </a:t>
            </a:r>
            <a:r>
              <a:rPr lang="en-GB" sz="1600" b="1" dirty="0" err="1">
                <a:latin typeface="Montserrat ExtraBold" pitchFamily="2" charset="77"/>
              </a:rPr>
              <a:t>événements</a:t>
            </a:r>
            <a:r>
              <a:rPr lang="en-GB" sz="1600" b="1" dirty="0">
                <a:latin typeface="Montserrat ExtraBold" pitchFamily="2" charset="77"/>
              </a:rPr>
              <a:t> du RGENB</a:t>
            </a:r>
          </a:p>
          <a:p>
            <a:endParaRPr lang="en-GB" sz="1000" b="1" dirty="0">
              <a:latin typeface="Montserrat ExtraBold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Montserrat" pitchFamily="2" charset="77"/>
              </a:rPr>
              <a:t>Forum </a:t>
            </a:r>
            <a:r>
              <a:rPr lang="en-GB" sz="1600" dirty="0" err="1">
                <a:latin typeface="Montserrat" pitchFamily="2" charset="77"/>
              </a:rPr>
              <a:t>annuel</a:t>
            </a:r>
            <a:r>
              <a:rPr lang="en-GB" sz="1600" dirty="0">
                <a:latin typeface="Montserrat" pitchFamily="2" charset="77"/>
              </a:rPr>
              <a:t>, </a:t>
            </a:r>
            <a:r>
              <a:rPr lang="en-GB" sz="1600" dirty="0" err="1">
                <a:latin typeface="Montserrat" pitchFamily="2" charset="77"/>
              </a:rPr>
              <a:t>assemblée</a:t>
            </a:r>
            <a:r>
              <a:rPr lang="en-GB" sz="1600" dirty="0">
                <a:latin typeface="Montserrat" pitchFamily="2" charset="77"/>
              </a:rPr>
              <a:t> </a:t>
            </a:r>
            <a:r>
              <a:rPr lang="en-GB" sz="1600" dirty="0" err="1">
                <a:latin typeface="Montserrat" pitchFamily="2" charset="77"/>
              </a:rPr>
              <a:t>plénière</a:t>
            </a:r>
            <a:r>
              <a:rPr lang="en-GB" sz="1600" dirty="0">
                <a:latin typeface="Montserrat" pitchFamily="2" charset="77"/>
              </a:rPr>
              <a:t>, </a:t>
            </a:r>
            <a:r>
              <a:rPr lang="en-GB" sz="1600" dirty="0" err="1">
                <a:latin typeface="Montserrat" pitchFamily="2" charset="77"/>
              </a:rPr>
              <a:t>journées</a:t>
            </a:r>
            <a:r>
              <a:rPr lang="en-GB" sz="1600" dirty="0">
                <a:latin typeface="Montserrat" pitchFamily="2" charset="77"/>
              </a:rPr>
              <a:t> </a:t>
            </a:r>
            <a:r>
              <a:rPr lang="en-GB" sz="1600" dirty="0" err="1">
                <a:latin typeface="Montserrat" pitchFamily="2" charset="77"/>
              </a:rPr>
              <a:t>d’échanges</a:t>
            </a:r>
            <a:r>
              <a:rPr lang="en-GB" sz="1600" dirty="0">
                <a:latin typeface="Montserrat" pitchFamily="2" charset="77"/>
              </a:rPr>
              <a:t> </a:t>
            </a:r>
            <a:r>
              <a:rPr lang="en-GB" sz="1600" dirty="0" err="1">
                <a:latin typeface="Montserrat" pitchFamily="2" charset="77"/>
              </a:rPr>
              <a:t>thématiques</a:t>
            </a:r>
            <a:r>
              <a:rPr lang="en-GB" sz="1600" dirty="0">
                <a:latin typeface="Montserrat" pitchFamily="2" charset="77"/>
              </a:rPr>
              <a:t>, formations,…</a:t>
            </a:r>
          </a:p>
          <a:p>
            <a:pPr lvl="1"/>
            <a:endParaRPr lang="en-GB" sz="1400" dirty="0">
              <a:latin typeface="Montserrat" pitchFamily="2" charset="77"/>
            </a:endParaRPr>
          </a:p>
          <a:p>
            <a:r>
              <a:rPr lang="en-GB" sz="1600" b="1" dirty="0">
                <a:latin typeface="Montserrat ExtraBold" pitchFamily="2" charset="77"/>
              </a:rPr>
              <a:t>#</a:t>
            </a:r>
            <a:r>
              <a:rPr lang="en-GB" sz="1600" b="1" dirty="0" err="1">
                <a:latin typeface="Montserrat ExtraBold" pitchFamily="2" charset="77"/>
              </a:rPr>
              <a:t>BiodiversitéBZH</a:t>
            </a:r>
            <a:r>
              <a:rPr lang="en-GB" sz="1600" b="1" dirty="0">
                <a:latin typeface="Montserrat ExtraBold" pitchFamily="2" charset="77"/>
              </a:rPr>
              <a:t> La </a:t>
            </a:r>
            <a:r>
              <a:rPr lang="en-GB" sz="1600" b="1" dirty="0" err="1">
                <a:latin typeface="Montserrat ExtraBold" pitchFamily="2" charset="77"/>
              </a:rPr>
              <a:t>Journée</a:t>
            </a:r>
            <a:endParaRPr lang="en-GB" sz="1600" b="1" dirty="0">
              <a:latin typeface="Montserrat ExtraBold" pitchFamily="2" charset="77"/>
            </a:endParaRPr>
          </a:p>
          <a:p>
            <a:endParaRPr lang="en-GB" sz="1000" b="1" dirty="0">
              <a:solidFill>
                <a:srgbClr val="0025FF"/>
              </a:solidFill>
              <a:latin typeface="Montserrat ExtraBold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Montserrat" pitchFamily="2" charset="77"/>
              </a:rPr>
              <a:t>Point </a:t>
            </a:r>
            <a:r>
              <a:rPr lang="en-GB" sz="1600" dirty="0" err="1">
                <a:latin typeface="Montserrat" pitchFamily="2" charset="77"/>
              </a:rPr>
              <a:t>d’étape</a:t>
            </a:r>
            <a:r>
              <a:rPr lang="en-GB" sz="1600" dirty="0">
                <a:latin typeface="Montserrat" pitchFamily="2" charset="77"/>
              </a:rPr>
              <a:t> sur les </a:t>
            </a:r>
            <a:r>
              <a:rPr lang="en-GB" sz="1600" dirty="0" err="1">
                <a:latin typeface="Montserrat" pitchFamily="2" charset="77"/>
              </a:rPr>
              <a:t>enjeux</a:t>
            </a:r>
            <a:r>
              <a:rPr lang="en-GB" sz="1600" dirty="0">
                <a:latin typeface="Montserrat" pitchFamily="2" charset="77"/>
              </a:rPr>
              <a:t>, </a:t>
            </a:r>
            <a:r>
              <a:rPr lang="en-GB" sz="1600" dirty="0" err="1">
                <a:latin typeface="Montserrat" pitchFamily="2" charset="77"/>
              </a:rPr>
              <a:t>favorisant</a:t>
            </a:r>
            <a:r>
              <a:rPr lang="en-GB" sz="1600" dirty="0">
                <a:latin typeface="Montserrat" pitchFamily="2" charset="77"/>
              </a:rPr>
              <a:t> la mise </a:t>
            </a:r>
            <a:r>
              <a:rPr lang="en-GB" sz="1600" dirty="0" err="1">
                <a:latin typeface="Montserrat" pitchFamily="2" charset="77"/>
              </a:rPr>
              <a:t>en</a:t>
            </a:r>
            <a:r>
              <a:rPr lang="en-GB" sz="1600" dirty="0">
                <a:latin typeface="Montserrat" pitchFamily="2" charset="77"/>
              </a:rPr>
              <a:t> </a:t>
            </a:r>
            <a:r>
              <a:rPr lang="en-GB" sz="1600" dirty="0" err="1">
                <a:latin typeface="Montserrat" pitchFamily="2" charset="77"/>
              </a:rPr>
              <a:t>avant</a:t>
            </a:r>
            <a:r>
              <a:rPr lang="en-GB" sz="1600" dirty="0">
                <a:latin typeface="Montserrat" pitchFamily="2" charset="77"/>
              </a:rPr>
              <a:t> des travaux des </a:t>
            </a:r>
            <a:r>
              <a:rPr lang="en-GB" sz="1600" dirty="0" err="1">
                <a:latin typeface="Montserrat" pitchFamily="2" charset="77"/>
              </a:rPr>
              <a:t>partenaires</a:t>
            </a:r>
            <a:r>
              <a:rPr lang="en-GB" sz="1600" dirty="0">
                <a:latin typeface="Montserrat" pitchFamily="2" charset="77"/>
              </a:rPr>
              <a:t> et le </a:t>
            </a:r>
            <a:r>
              <a:rPr lang="en-GB" sz="1600" dirty="0" err="1">
                <a:latin typeface="Montserrat" pitchFamily="2" charset="77"/>
              </a:rPr>
              <a:t>réseautage</a:t>
            </a:r>
            <a:r>
              <a:rPr lang="en-GB" sz="1600" dirty="0">
                <a:latin typeface="Montserrat" pitchFamily="2" charset="77"/>
              </a:rPr>
              <a:t> 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5CCE0EF8-47FE-8349-ADCD-8270E9414841}"/>
              </a:ext>
            </a:extLst>
          </p:cNvPr>
          <p:cNvSpPr txBox="1">
            <a:spLocks/>
          </p:cNvSpPr>
          <p:nvPr/>
        </p:nvSpPr>
        <p:spPr>
          <a:xfrm>
            <a:off x="1369163" y="-86724"/>
            <a:ext cx="7515225" cy="97274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sz="3600" b="1" dirty="0">
                <a:solidFill>
                  <a:srgbClr val="05DA96"/>
                </a:solidFill>
              </a:rPr>
              <a:t>Animation et mobilisation </a:t>
            </a:r>
            <a:r>
              <a:rPr lang="fr-FR" sz="2000" dirty="0">
                <a:solidFill>
                  <a:srgbClr val="05DA96"/>
                </a:solidFill>
                <a:latin typeface="Montserrat" pitchFamily="2" charset="77"/>
              </a:rPr>
              <a:t>(1/5)</a:t>
            </a:r>
            <a:endParaRPr lang="fr-FR" sz="2000" dirty="0">
              <a:solidFill>
                <a:srgbClr val="05DA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000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pic>
        <p:nvPicPr>
          <p:cNvPr id="22" name="Image 16">
            <a:extLst>
              <a:ext uri="{FF2B5EF4-FFF2-40B4-BE49-F238E27FC236}">
                <a16:creationId xmlns:a16="http://schemas.microsoft.com/office/drawing/2014/main" id="{FA610844-EC6B-A640-8E58-527A9E1E0E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90205" y="6269378"/>
            <a:ext cx="1779644" cy="445656"/>
          </a:xfrm>
          <a:prstGeom prst="rect">
            <a:avLst/>
          </a:prstGeom>
        </p:spPr>
      </p:pic>
      <p:sp>
        <p:nvSpPr>
          <p:cNvPr id="51" name="Titre 1">
            <a:extLst>
              <a:ext uri="{FF2B5EF4-FFF2-40B4-BE49-F238E27FC236}">
                <a16:creationId xmlns:a16="http://schemas.microsoft.com/office/drawing/2014/main" id="{A045995F-3787-384B-8932-B847857C6C13}"/>
              </a:ext>
            </a:extLst>
          </p:cNvPr>
          <p:cNvSpPr txBox="1">
            <a:spLocks/>
          </p:cNvSpPr>
          <p:nvPr/>
        </p:nvSpPr>
        <p:spPr>
          <a:xfrm>
            <a:off x="1369163" y="1238264"/>
            <a:ext cx="9127648" cy="56350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chemeClr val="tx1"/>
                </a:solidFill>
              </a:rPr>
              <a:t>De la communication pour faire circuler l’information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3B16BE-4A23-2948-9D5A-81ED04C88CB9}"/>
              </a:ext>
            </a:extLst>
          </p:cNvPr>
          <p:cNvSpPr/>
          <p:nvPr/>
        </p:nvSpPr>
        <p:spPr>
          <a:xfrm>
            <a:off x="1792314" y="2441207"/>
            <a:ext cx="666892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GB" sz="1400" dirty="0">
              <a:latin typeface="Montserrat" pitchFamily="2" charset="77"/>
            </a:endParaRPr>
          </a:p>
          <a:p>
            <a:r>
              <a:rPr lang="en-GB" sz="1600" b="1" dirty="0">
                <a:latin typeface="Montserrat ExtraBold" pitchFamily="2" charset="77"/>
              </a:rPr>
              <a:t>Nous </a:t>
            </a:r>
            <a:r>
              <a:rPr lang="en-GB" sz="1600" b="1" dirty="0" err="1">
                <a:latin typeface="Montserrat ExtraBold" pitchFamily="2" charset="77"/>
              </a:rPr>
              <a:t>avons</a:t>
            </a:r>
            <a:r>
              <a:rPr lang="en-GB" sz="1600" b="1" dirty="0">
                <a:latin typeface="Montserrat ExtraBold" pitchFamily="2" charset="77"/>
              </a:rPr>
              <a:t> </a:t>
            </a:r>
            <a:r>
              <a:rPr lang="en-GB" sz="1600" b="1" dirty="0" err="1">
                <a:latin typeface="Montserrat ExtraBold" pitchFamily="2" charset="77"/>
              </a:rPr>
              <a:t>conçu</a:t>
            </a:r>
            <a:r>
              <a:rPr lang="en-GB" sz="1600" b="1" dirty="0">
                <a:latin typeface="Montserrat ExtraBold" pitchFamily="2" charset="77"/>
              </a:rPr>
              <a:t> le site </a:t>
            </a:r>
            <a:r>
              <a:rPr lang="en-GB" sz="1600" b="1" dirty="0">
                <a:latin typeface="Montserrat ExtraBold" pitchFamily="2" charset="77"/>
                <a:hlinkClick r:id="rId5"/>
              </a:rPr>
              <a:t>www.biodiversite.bzh</a:t>
            </a:r>
            <a:r>
              <a:rPr lang="en-GB" sz="1600" b="1" dirty="0">
                <a:latin typeface="Montserrat ExtraBold" pitchFamily="2" charset="77"/>
              </a:rPr>
              <a:t> pour :</a:t>
            </a:r>
          </a:p>
          <a:p>
            <a:br>
              <a:rPr lang="en-GB" sz="1600" b="1" dirty="0">
                <a:latin typeface="Montserrat ExtraBold" pitchFamily="2" charset="77"/>
              </a:rPr>
            </a:br>
            <a:endParaRPr lang="en-GB" sz="1000" b="1" dirty="0">
              <a:solidFill>
                <a:srgbClr val="0025FF"/>
              </a:solidFill>
              <a:latin typeface="Montserrat ExtraBold" pitchFamily="2" charset="77"/>
            </a:endParaRPr>
          </a:p>
          <a:p>
            <a:pPr marL="342900" indent="-342900">
              <a:buFont typeface="+mj-lt"/>
              <a:buAutoNum type="arabicParenR"/>
            </a:pPr>
            <a:r>
              <a:rPr lang="en-GB" sz="1600" dirty="0" err="1">
                <a:latin typeface="Montserrat" pitchFamily="2" charset="77"/>
              </a:rPr>
              <a:t>Vous</a:t>
            </a:r>
            <a:r>
              <a:rPr lang="en-GB" sz="1600" dirty="0">
                <a:latin typeface="Montserrat" pitchFamily="2" charset="77"/>
              </a:rPr>
              <a:t> </a:t>
            </a:r>
            <a:r>
              <a:rPr lang="en-GB" sz="1600" dirty="0" err="1">
                <a:latin typeface="Montserrat" pitchFamily="2" charset="77"/>
              </a:rPr>
              <a:t>permettre</a:t>
            </a:r>
            <a:r>
              <a:rPr lang="en-GB" sz="1600" dirty="0">
                <a:latin typeface="Montserrat" pitchFamily="2" charset="77"/>
              </a:rPr>
              <a:t> de </a:t>
            </a:r>
            <a:r>
              <a:rPr lang="en-GB" sz="1600" dirty="0" err="1">
                <a:latin typeface="Montserrat" pitchFamily="2" charset="77"/>
              </a:rPr>
              <a:t>publier</a:t>
            </a:r>
            <a:r>
              <a:rPr lang="en-GB" sz="1600" dirty="0">
                <a:latin typeface="Montserrat" pitchFamily="2" charset="77"/>
              </a:rPr>
              <a:t> </a:t>
            </a:r>
            <a:r>
              <a:rPr lang="en-GB" sz="1600" u="sng" dirty="0" err="1">
                <a:latin typeface="Montserrat" pitchFamily="2" charset="77"/>
              </a:rPr>
              <a:t>vos</a:t>
            </a:r>
            <a:r>
              <a:rPr lang="en-GB" sz="1600" u="sng" dirty="0">
                <a:latin typeface="Montserrat" pitchFamily="2" charset="77"/>
              </a:rPr>
              <a:t> </a:t>
            </a:r>
            <a:r>
              <a:rPr lang="en-GB" sz="1600" u="sng" dirty="0" err="1">
                <a:latin typeface="Montserrat" pitchFamily="2" charset="77"/>
              </a:rPr>
              <a:t>événements</a:t>
            </a:r>
            <a:r>
              <a:rPr lang="en-GB" sz="1600" dirty="0">
                <a:latin typeface="Montserrat" pitchFamily="2" charset="77"/>
              </a:rPr>
              <a:t> </a:t>
            </a:r>
            <a:r>
              <a:rPr lang="en-GB" sz="1600" dirty="0" err="1">
                <a:latin typeface="Montserrat" pitchFamily="2" charset="77"/>
              </a:rPr>
              <a:t>professionnels</a:t>
            </a:r>
            <a:r>
              <a:rPr lang="en-GB" sz="1600" dirty="0">
                <a:latin typeface="Montserrat" pitchFamily="2" charset="77"/>
              </a:rPr>
              <a:t> </a:t>
            </a:r>
            <a:r>
              <a:rPr lang="en-GB" sz="1600" dirty="0" err="1">
                <a:latin typeface="Montserrat" pitchFamily="2" charset="77"/>
              </a:rPr>
              <a:t>en</a:t>
            </a:r>
            <a:r>
              <a:rPr lang="en-GB" sz="1600" dirty="0">
                <a:latin typeface="Montserrat" pitchFamily="2" charset="77"/>
              </a:rPr>
              <a:t> lien direct avec la </a:t>
            </a:r>
            <a:r>
              <a:rPr lang="en-GB" sz="1600" dirty="0" err="1">
                <a:latin typeface="Montserrat" pitchFamily="2" charset="77"/>
              </a:rPr>
              <a:t>biodiversité</a:t>
            </a:r>
            <a:r>
              <a:rPr lang="en-GB" sz="1600" dirty="0">
                <a:latin typeface="Montserrat" pitchFamily="2" charset="77"/>
              </a:rPr>
              <a:t> </a:t>
            </a:r>
            <a:r>
              <a:rPr lang="en-GB" sz="1600" i="1" dirty="0">
                <a:latin typeface="Montserrat" pitchFamily="2" charset="77"/>
              </a:rPr>
              <a:t>(</a:t>
            </a:r>
            <a:r>
              <a:rPr lang="en-GB" sz="1600" i="1" dirty="0" err="1">
                <a:latin typeface="Montserrat" pitchFamily="2" charset="77"/>
              </a:rPr>
              <a:t>rubrique</a:t>
            </a:r>
            <a:r>
              <a:rPr lang="en-GB" sz="1600" i="1" dirty="0">
                <a:latin typeface="Montserrat" pitchFamily="2" charset="77"/>
              </a:rPr>
              <a:t> “Agenda”)</a:t>
            </a:r>
          </a:p>
          <a:p>
            <a:pPr marL="342900" indent="-342900">
              <a:buFont typeface="+mj-lt"/>
              <a:buAutoNum type="arabicParenR"/>
            </a:pPr>
            <a:endParaRPr lang="en-GB" sz="1600" dirty="0">
              <a:latin typeface="Montserrat" pitchFamily="2" charset="77"/>
            </a:endParaRPr>
          </a:p>
          <a:p>
            <a:pPr marL="342900" indent="-342900">
              <a:buFont typeface="+mj-lt"/>
              <a:buAutoNum type="arabicParenR"/>
            </a:pPr>
            <a:r>
              <a:rPr lang="en-GB" sz="1600" dirty="0" err="1">
                <a:latin typeface="Montserrat" pitchFamily="2" charset="77"/>
              </a:rPr>
              <a:t>Vous</a:t>
            </a:r>
            <a:r>
              <a:rPr lang="en-GB" sz="1600" dirty="0">
                <a:latin typeface="Montserrat" pitchFamily="2" charset="77"/>
              </a:rPr>
              <a:t> </a:t>
            </a:r>
            <a:r>
              <a:rPr lang="en-GB" sz="1600" dirty="0" err="1">
                <a:latin typeface="Montserrat" pitchFamily="2" charset="77"/>
              </a:rPr>
              <a:t>permettre</a:t>
            </a:r>
            <a:r>
              <a:rPr lang="en-GB" sz="1600" dirty="0">
                <a:latin typeface="Montserrat" pitchFamily="2" charset="77"/>
              </a:rPr>
              <a:t> de </a:t>
            </a:r>
            <a:r>
              <a:rPr lang="en-GB" sz="1600" dirty="0" err="1">
                <a:latin typeface="Montserrat" pitchFamily="2" charset="77"/>
              </a:rPr>
              <a:t>publier</a:t>
            </a:r>
            <a:r>
              <a:rPr lang="en-GB" sz="1600" dirty="0">
                <a:latin typeface="Montserrat" pitchFamily="2" charset="77"/>
              </a:rPr>
              <a:t> </a:t>
            </a:r>
            <a:r>
              <a:rPr lang="en-GB" sz="1600" u="sng" dirty="0" err="1">
                <a:latin typeface="Montserrat" pitchFamily="2" charset="77"/>
              </a:rPr>
              <a:t>vos</a:t>
            </a:r>
            <a:r>
              <a:rPr lang="en-GB" sz="1600" u="sng" dirty="0">
                <a:latin typeface="Montserrat" pitchFamily="2" charset="77"/>
              </a:rPr>
              <a:t> </a:t>
            </a:r>
            <a:r>
              <a:rPr lang="en-GB" sz="1600" u="sng" dirty="0" err="1">
                <a:latin typeface="Montserrat" pitchFamily="2" charset="77"/>
              </a:rPr>
              <a:t>appels</a:t>
            </a:r>
            <a:r>
              <a:rPr lang="en-GB" sz="1600" dirty="0">
                <a:latin typeface="Montserrat" pitchFamily="2" charset="77"/>
              </a:rPr>
              <a:t> - </a:t>
            </a:r>
            <a:r>
              <a:rPr lang="en-GB" sz="1600" dirty="0" err="1">
                <a:latin typeface="Montserrat" pitchFamily="2" charset="77"/>
              </a:rPr>
              <a:t>à</a:t>
            </a:r>
            <a:r>
              <a:rPr lang="en-GB" sz="1600" dirty="0">
                <a:latin typeface="Montserrat" pitchFamily="2" charset="77"/>
              </a:rPr>
              <a:t> </a:t>
            </a:r>
            <a:r>
              <a:rPr lang="en-GB" sz="1600" dirty="0" err="1">
                <a:latin typeface="Montserrat" pitchFamily="2" charset="77"/>
              </a:rPr>
              <a:t>projets</a:t>
            </a:r>
            <a:r>
              <a:rPr lang="en-GB" sz="1600" dirty="0">
                <a:latin typeface="Montserrat" pitchFamily="2" charset="77"/>
              </a:rPr>
              <a:t>, </a:t>
            </a:r>
            <a:r>
              <a:rPr lang="en-GB" sz="1600" dirty="0" err="1">
                <a:latin typeface="Montserrat" pitchFamily="2" charset="77"/>
              </a:rPr>
              <a:t>à</a:t>
            </a:r>
            <a:r>
              <a:rPr lang="en-GB" sz="1600" dirty="0">
                <a:latin typeface="Montserrat" pitchFamily="2" charset="77"/>
              </a:rPr>
              <a:t> </a:t>
            </a:r>
            <a:r>
              <a:rPr lang="en-GB" sz="1600" dirty="0" err="1">
                <a:latin typeface="Montserrat" pitchFamily="2" charset="77"/>
              </a:rPr>
              <a:t>idées</a:t>
            </a:r>
            <a:r>
              <a:rPr lang="en-GB" sz="1600" dirty="0">
                <a:latin typeface="Montserrat" pitchFamily="2" charset="77"/>
              </a:rPr>
              <a:t>, </a:t>
            </a:r>
            <a:r>
              <a:rPr lang="en-GB" sz="1600" dirty="0" err="1">
                <a:latin typeface="Montserrat" pitchFamily="2" charset="77"/>
              </a:rPr>
              <a:t>à</a:t>
            </a:r>
            <a:r>
              <a:rPr lang="en-GB" sz="1600" dirty="0">
                <a:latin typeface="Montserrat" pitchFamily="2" charset="77"/>
              </a:rPr>
              <a:t> </a:t>
            </a:r>
            <a:r>
              <a:rPr lang="en-GB" sz="1600" dirty="0" err="1">
                <a:latin typeface="Montserrat" pitchFamily="2" charset="77"/>
              </a:rPr>
              <a:t>partenaires</a:t>
            </a:r>
            <a:r>
              <a:rPr lang="en-GB" sz="1600" dirty="0">
                <a:latin typeface="Montserrat" pitchFamily="2" charset="77"/>
              </a:rPr>
              <a:t>… - </a:t>
            </a:r>
            <a:r>
              <a:rPr lang="en-GB" sz="1600" dirty="0" err="1">
                <a:latin typeface="Montserrat" pitchFamily="2" charset="77"/>
              </a:rPr>
              <a:t>à</a:t>
            </a:r>
            <a:r>
              <a:rPr lang="en-GB" sz="1600" dirty="0">
                <a:latin typeface="Montserrat" pitchFamily="2" charset="77"/>
              </a:rPr>
              <a:t> diffuser </a:t>
            </a:r>
            <a:r>
              <a:rPr lang="en-GB" sz="1600" dirty="0" err="1">
                <a:latin typeface="Montserrat" pitchFamily="2" charset="77"/>
              </a:rPr>
              <a:t>en</a:t>
            </a:r>
            <a:r>
              <a:rPr lang="en-GB" sz="1600" dirty="0">
                <a:latin typeface="Montserrat" pitchFamily="2" charset="77"/>
              </a:rPr>
              <a:t> Bretagne </a:t>
            </a:r>
            <a:r>
              <a:rPr lang="en-GB" sz="1600" i="1" dirty="0">
                <a:latin typeface="Montserrat" pitchFamily="2" charset="77"/>
              </a:rPr>
              <a:t>(</a:t>
            </a:r>
            <a:r>
              <a:rPr lang="en-GB" sz="1600" i="1" dirty="0" err="1">
                <a:latin typeface="Montserrat" pitchFamily="2" charset="77"/>
              </a:rPr>
              <a:t>rubrique</a:t>
            </a:r>
            <a:r>
              <a:rPr lang="en-GB" sz="1600" i="1" dirty="0">
                <a:latin typeface="Montserrat" pitchFamily="2" charset="77"/>
              </a:rPr>
              <a:t> ”Appels !”)</a:t>
            </a:r>
          </a:p>
          <a:p>
            <a:pPr marL="342900" indent="-342900">
              <a:buFont typeface="+mj-lt"/>
              <a:buAutoNum type="arabicParenR"/>
            </a:pPr>
            <a:endParaRPr lang="en-GB" sz="1600" dirty="0">
              <a:latin typeface="Montserrat" pitchFamily="2" charset="77"/>
            </a:endParaRPr>
          </a:p>
          <a:p>
            <a:pPr marL="342900" indent="-342900">
              <a:buFont typeface="+mj-lt"/>
              <a:buAutoNum type="arabicParenR"/>
            </a:pPr>
            <a:r>
              <a:rPr lang="en-GB" sz="1600" dirty="0" err="1">
                <a:latin typeface="Montserrat" pitchFamily="2" charset="77"/>
              </a:rPr>
              <a:t>Publier</a:t>
            </a:r>
            <a:r>
              <a:rPr lang="en-GB" sz="1600" dirty="0">
                <a:latin typeface="Montserrat" pitchFamily="2" charset="77"/>
              </a:rPr>
              <a:t> des actus qui </a:t>
            </a:r>
            <a:r>
              <a:rPr lang="en-GB" sz="1600" dirty="0" err="1">
                <a:latin typeface="Montserrat" pitchFamily="2" charset="77"/>
              </a:rPr>
              <a:t>donnent</a:t>
            </a:r>
            <a:r>
              <a:rPr lang="en-GB" sz="1600" dirty="0">
                <a:latin typeface="Montserrat" pitchFamily="2" charset="77"/>
              </a:rPr>
              <a:t> des </a:t>
            </a:r>
            <a:r>
              <a:rPr lang="en-GB" sz="1600" u="sng" dirty="0" err="1">
                <a:latin typeface="Montserrat" pitchFamily="2" charset="77"/>
              </a:rPr>
              <a:t>infos</a:t>
            </a:r>
            <a:r>
              <a:rPr lang="en-GB" sz="1600" u="sng" dirty="0">
                <a:latin typeface="Montserrat" pitchFamily="2" charset="77"/>
              </a:rPr>
              <a:t> </a:t>
            </a:r>
            <a:r>
              <a:rPr lang="en-GB" sz="1600" u="sng" dirty="0" err="1">
                <a:latin typeface="Montserrat" pitchFamily="2" charset="77"/>
              </a:rPr>
              <a:t>utiles</a:t>
            </a:r>
            <a:r>
              <a:rPr lang="en-GB" sz="1600" dirty="0">
                <a:latin typeface="Montserrat" pitchFamily="2" charset="77"/>
              </a:rPr>
              <a:t> et </a:t>
            </a:r>
            <a:r>
              <a:rPr lang="en-GB" sz="1600" dirty="0" err="1">
                <a:latin typeface="Montserrat" pitchFamily="2" charset="77"/>
              </a:rPr>
              <a:t>racontent</a:t>
            </a:r>
            <a:r>
              <a:rPr lang="en-GB" sz="1600" dirty="0">
                <a:latin typeface="Montserrat" pitchFamily="2" charset="77"/>
              </a:rPr>
              <a:t> les </a:t>
            </a:r>
            <a:r>
              <a:rPr lang="en-GB" sz="1600" u="sng" dirty="0" err="1">
                <a:latin typeface="Montserrat" pitchFamily="2" charset="77"/>
              </a:rPr>
              <a:t>histoires</a:t>
            </a:r>
            <a:r>
              <a:rPr lang="en-GB" sz="1600" u="sng" dirty="0">
                <a:latin typeface="Montserrat" pitchFamily="2" charset="77"/>
              </a:rPr>
              <a:t> </a:t>
            </a:r>
            <a:r>
              <a:rPr lang="en-GB" sz="1600" u="sng" dirty="0" err="1">
                <a:latin typeface="Montserrat" pitchFamily="2" charset="77"/>
              </a:rPr>
              <a:t>inspirantes</a:t>
            </a:r>
            <a:r>
              <a:rPr lang="en-GB" sz="1600" dirty="0">
                <a:latin typeface="Montserrat" pitchFamily="2" charset="77"/>
              </a:rPr>
              <a:t> </a:t>
            </a:r>
            <a:r>
              <a:rPr lang="en-GB" sz="1600" i="1" dirty="0">
                <a:latin typeface="Montserrat" pitchFamily="2" charset="77"/>
              </a:rPr>
              <a:t>(</a:t>
            </a:r>
            <a:r>
              <a:rPr lang="en-GB" sz="1600" i="1" dirty="0" err="1">
                <a:latin typeface="Montserrat" pitchFamily="2" charset="77"/>
              </a:rPr>
              <a:t>rubrique</a:t>
            </a:r>
            <a:r>
              <a:rPr lang="en-GB" sz="1600" i="1" dirty="0">
                <a:latin typeface="Montserrat" pitchFamily="2" charset="77"/>
              </a:rPr>
              <a:t> “Nouvelles”)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5CCE0EF8-47FE-8349-ADCD-8270E9414841}"/>
              </a:ext>
            </a:extLst>
          </p:cNvPr>
          <p:cNvSpPr txBox="1">
            <a:spLocks/>
          </p:cNvSpPr>
          <p:nvPr/>
        </p:nvSpPr>
        <p:spPr>
          <a:xfrm>
            <a:off x="1369163" y="-86724"/>
            <a:ext cx="7515225" cy="97274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sz="3600" b="1" dirty="0">
                <a:solidFill>
                  <a:srgbClr val="05DA96"/>
                </a:solidFill>
              </a:rPr>
              <a:t>Animation et mobilisation  </a:t>
            </a:r>
            <a:r>
              <a:rPr lang="fr-FR" sz="2000" dirty="0">
                <a:solidFill>
                  <a:srgbClr val="05DA96"/>
                </a:solidFill>
                <a:latin typeface="Montserrat" pitchFamily="2" charset="77"/>
              </a:rPr>
              <a:t>(2/5)</a:t>
            </a:r>
            <a:endParaRPr lang="fr-FR" sz="2000" dirty="0">
              <a:solidFill>
                <a:srgbClr val="05DA96"/>
              </a:solidFill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B0A9A43-DECA-D246-96FE-40216CBA28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0649" y="3791606"/>
            <a:ext cx="2669200" cy="15010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148D1E-017B-F948-A48E-D58804AA3061}"/>
              </a:ext>
            </a:extLst>
          </p:cNvPr>
          <p:cNvSpPr txBox="1"/>
          <p:nvPr/>
        </p:nvSpPr>
        <p:spPr>
          <a:xfrm>
            <a:off x="9435593" y="3244334"/>
            <a:ext cx="2387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R" dirty="0">
                <a:solidFill>
                  <a:srgbClr val="0025FF"/>
                </a:solidFill>
                <a:latin typeface="Paytone One" pitchFamily="2" charset="77"/>
              </a:rPr>
              <a:t>A  télécharger !</a:t>
            </a:r>
          </a:p>
        </p:txBody>
      </p:sp>
    </p:spTree>
    <p:extLst>
      <p:ext uri="{BB962C8B-B14F-4D97-AF65-F5344CB8AC3E}">
        <p14:creationId xmlns:p14="http://schemas.microsoft.com/office/powerpoint/2010/main" val="737150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pic>
        <p:nvPicPr>
          <p:cNvPr id="22" name="Image 16">
            <a:extLst>
              <a:ext uri="{FF2B5EF4-FFF2-40B4-BE49-F238E27FC236}">
                <a16:creationId xmlns:a16="http://schemas.microsoft.com/office/drawing/2014/main" id="{FA610844-EC6B-A640-8E58-527A9E1E0E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90205" y="6269378"/>
            <a:ext cx="1779644" cy="445656"/>
          </a:xfrm>
          <a:prstGeom prst="rect">
            <a:avLst/>
          </a:prstGeom>
        </p:spPr>
      </p:pic>
      <p:sp>
        <p:nvSpPr>
          <p:cNvPr id="51" name="Titre 1">
            <a:extLst>
              <a:ext uri="{FF2B5EF4-FFF2-40B4-BE49-F238E27FC236}">
                <a16:creationId xmlns:a16="http://schemas.microsoft.com/office/drawing/2014/main" id="{A045995F-3787-384B-8932-B847857C6C13}"/>
              </a:ext>
            </a:extLst>
          </p:cNvPr>
          <p:cNvSpPr txBox="1">
            <a:spLocks/>
          </p:cNvSpPr>
          <p:nvPr/>
        </p:nvSpPr>
        <p:spPr>
          <a:xfrm>
            <a:off x="1369162" y="1238264"/>
            <a:ext cx="9032137" cy="56350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chemeClr val="tx1"/>
                </a:solidFill>
              </a:rPr>
              <a:t>De la conduite de projets collectifs pour être plus efficace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3B16BE-4A23-2948-9D5A-81ED04C88CB9}"/>
              </a:ext>
            </a:extLst>
          </p:cNvPr>
          <p:cNvSpPr/>
          <p:nvPr/>
        </p:nvSpPr>
        <p:spPr>
          <a:xfrm>
            <a:off x="1773620" y="2459648"/>
            <a:ext cx="8843580" cy="403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latin typeface="Montserrat ExtraBold" pitchFamily="2" charset="77"/>
              </a:rPr>
              <a:t>Les </a:t>
            </a:r>
            <a:r>
              <a:rPr lang="en-GB" sz="1600" b="1" dirty="0" err="1">
                <a:latin typeface="Montserrat ExtraBold" pitchFamily="2" charset="77"/>
              </a:rPr>
              <a:t>gestionnaires</a:t>
            </a:r>
            <a:r>
              <a:rPr lang="en-GB" sz="1600" b="1" dirty="0">
                <a:latin typeface="Montserrat ExtraBold" pitchFamily="2" charset="77"/>
              </a:rPr>
              <a:t> </a:t>
            </a:r>
            <a:r>
              <a:rPr lang="en-GB" sz="1600" b="1" dirty="0" err="1">
                <a:latin typeface="Montserrat ExtraBold" pitchFamily="2" charset="77"/>
              </a:rPr>
              <a:t>d’espaces</a:t>
            </a:r>
            <a:r>
              <a:rPr lang="en-GB" sz="1600" b="1" dirty="0">
                <a:latin typeface="Montserrat ExtraBold" pitchFamily="2" charset="77"/>
              </a:rPr>
              <a:t> </a:t>
            </a:r>
            <a:r>
              <a:rPr lang="en-GB" sz="1600" b="1" dirty="0" err="1">
                <a:latin typeface="Montserrat ExtraBold" pitchFamily="2" charset="77"/>
              </a:rPr>
              <a:t>naturels</a:t>
            </a:r>
            <a:endParaRPr lang="en-GB" sz="1600" b="1" dirty="0">
              <a:latin typeface="Montserrat ExtraBold" pitchFamily="2" charset="77"/>
            </a:endParaRPr>
          </a:p>
          <a:p>
            <a:endParaRPr lang="en-GB" sz="1050" b="1" dirty="0">
              <a:latin typeface="Montserrat ExtraBold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Montserrat" pitchFamily="2" charset="77"/>
              </a:rPr>
              <a:t>Des </a:t>
            </a:r>
            <a:r>
              <a:rPr lang="en-GB" sz="1600" dirty="0" err="1">
                <a:latin typeface="Montserrat" pitchFamily="2" charset="77"/>
              </a:rPr>
              <a:t>chantiers</a:t>
            </a:r>
            <a:r>
              <a:rPr lang="en-GB" sz="1600" dirty="0">
                <a:latin typeface="Montserrat" pitchFamily="2" charset="77"/>
              </a:rPr>
              <a:t> </a:t>
            </a:r>
            <a:r>
              <a:rPr lang="en-GB" sz="1600" dirty="0" err="1">
                <a:latin typeface="Montserrat" pitchFamily="2" charset="77"/>
              </a:rPr>
              <a:t>en</a:t>
            </a:r>
            <a:r>
              <a:rPr lang="en-GB" sz="1600" dirty="0">
                <a:latin typeface="Montserrat" pitchFamily="2" charset="77"/>
              </a:rPr>
              <a:t> </a:t>
            </a:r>
            <a:r>
              <a:rPr lang="en-GB" sz="1600" dirty="0" err="1">
                <a:latin typeface="Montserrat" pitchFamily="2" charset="77"/>
              </a:rPr>
              <a:t>réponse</a:t>
            </a:r>
            <a:r>
              <a:rPr lang="en-GB" sz="1600" dirty="0">
                <a:latin typeface="Montserrat" pitchFamily="2" charset="77"/>
              </a:rPr>
              <a:t> aux </a:t>
            </a:r>
            <a:r>
              <a:rPr lang="en-GB" sz="1600" dirty="0" err="1">
                <a:latin typeface="Montserrat" pitchFamily="2" charset="77"/>
              </a:rPr>
              <a:t>besoins</a:t>
            </a:r>
            <a:r>
              <a:rPr lang="en-GB" sz="1600" dirty="0">
                <a:latin typeface="Montserrat" pitchFamily="2" charset="77"/>
              </a:rPr>
              <a:t> des </a:t>
            </a:r>
            <a:r>
              <a:rPr lang="en-GB" sz="1600" dirty="0" err="1">
                <a:latin typeface="Montserrat" pitchFamily="2" charset="77"/>
              </a:rPr>
              <a:t>membres</a:t>
            </a:r>
            <a:r>
              <a:rPr lang="en-GB" sz="1600" dirty="0">
                <a:latin typeface="Montserrat" pitchFamily="2" charset="77"/>
              </a:rPr>
              <a:t> du </a:t>
            </a:r>
            <a:r>
              <a:rPr lang="en-GB" sz="1600" dirty="0" err="1">
                <a:latin typeface="Montserrat" pitchFamily="2" charset="77"/>
              </a:rPr>
              <a:t>Réseau</a:t>
            </a:r>
            <a:r>
              <a:rPr lang="en-GB" sz="1600" dirty="0">
                <a:latin typeface="Montserrat" pitchFamily="2" charset="77"/>
              </a:rPr>
              <a:t> des </a:t>
            </a:r>
            <a:r>
              <a:rPr lang="en-GB" sz="1600" dirty="0" err="1">
                <a:latin typeface="Montserrat" pitchFamily="2" charset="77"/>
              </a:rPr>
              <a:t>Gestionnaires</a:t>
            </a:r>
            <a:r>
              <a:rPr lang="en-GB" sz="1600" dirty="0">
                <a:latin typeface="Montserrat" pitchFamily="2" charset="77"/>
              </a:rPr>
              <a:t> </a:t>
            </a:r>
            <a:r>
              <a:rPr lang="en-GB" sz="1600" dirty="0" err="1">
                <a:latin typeface="Montserrat" pitchFamily="2" charset="77"/>
              </a:rPr>
              <a:t>d’Espaces</a:t>
            </a:r>
            <a:r>
              <a:rPr lang="en-GB" sz="1600" dirty="0">
                <a:latin typeface="Montserrat" pitchFamily="2" charset="77"/>
              </a:rPr>
              <a:t> </a:t>
            </a:r>
            <a:r>
              <a:rPr lang="en-GB" sz="1600" dirty="0" err="1">
                <a:latin typeface="Montserrat" pitchFamily="2" charset="77"/>
              </a:rPr>
              <a:t>Naturels</a:t>
            </a:r>
            <a:r>
              <a:rPr lang="en-GB" sz="1600" dirty="0">
                <a:latin typeface="Montserrat" pitchFamily="2" charset="77"/>
              </a:rPr>
              <a:t> Bretons (RGENB)</a:t>
            </a:r>
          </a:p>
          <a:p>
            <a:endParaRPr lang="en-GB" sz="1600" b="1" dirty="0">
              <a:latin typeface="Montserrat ExtraBold" pitchFamily="2" charset="77"/>
            </a:endParaRPr>
          </a:p>
          <a:p>
            <a:endParaRPr lang="en-GB" sz="1600" b="1" dirty="0">
              <a:latin typeface="Montserrat ExtraBold" pitchFamily="2" charset="77"/>
            </a:endParaRPr>
          </a:p>
          <a:p>
            <a:r>
              <a:rPr lang="en-GB" sz="1600" b="1" dirty="0">
                <a:latin typeface="Montserrat ExtraBold" pitchFamily="2" charset="77"/>
              </a:rPr>
              <a:t>Les </a:t>
            </a:r>
            <a:r>
              <a:rPr lang="en-GB" sz="1600" b="1" dirty="0" err="1">
                <a:latin typeface="Montserrat ExtraBold" pitchFamily="2" charset="77"/>
              </a:rPr>
              <a:t>aires</a:t>
            </a:r>
            <a:r>
              <a:rPr lang="en-GB" sz="1600" b="1" dirty="0">
                <a:latin typeface="Montserrat ExtraBold" pitchFamily="2" charset="77"/>
              </a:rPr>
              <a:t> </a:t>
            </a:r>
            <a:r>
              <a:rPr lang="en-GB" sz="1600" b="1" dirty="0" err="1">
                <a:latin typeface="Montserrat ExtraBold" pitchFamily="2" charset="77"/>
              </a:rPr>
              <a:t>éducatives</a:t>
            </a:r>
            <a:endParaRPr lang="en-GB" sz="1600" b="1" dirty="0">
              <a:latin typeface="Montserrat ExtraBold" pitchFamily="2" charset="77"/>
            </a:endParaRPr>
          </a:p>
          <a:p>
            <a:endParaRPr lang="en-GB" sz="1000" b="1" dirty="0">
              <a:latin typeface="Montserrat ExtraBold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Montserrat" pitchFamily="2" charset="77"/>
              </a:rPr>
              <a:t>Aires Marines </a:t>
            </a:r>
            <a:r>
              <a:rPr lang="en-GB" sz="1600" dirty="0" err="1">
                <a:latin typeface="Montserrat" pitchFamily="2" charset="77"/>
              </a:rPr>
              <a:t>Educatives</a:t>
            </a:r>
            <a:r>
              <a:rPr lang="en-GB" sz="1600" dirty="0">
                <a:latin typeface="Montserrat" pitchFamily="2" charset="77"/>
              </a:rPr>
              <a:t> (AME) et Aires </a:t>
            </a:r>
            <a:r>
              <a:rPr lang="en-GB" sz="1600" dirty="0" err="1">
                <a:latin typeface="Montserrat" pitchFamily="2" charset="77"/>
              </a:rPr>
              <a:t>Terrestres</a:t>
            </a:r>
            <a:r>
              <a:rPr lang="en-GB" sz="1600" dirty="0">
                <a:latin typeface="Montserrat" pitchFamily="2" charset="77"/>
              </a:rPr>
              <a:t> </a:t>
            </a:r>
            <a:r>
              <a:rPr lang="en-GB" sz="1600" dirty="0" err="1">
                <a:latin typeface="Montserrat" pitchFamily="2" charset="77"/>
              </a:rPr>
              <a:t>Educatives</a:t>
            </a:r>
            <a:r>
              <a:rPr lang="en-GB" sz="1600" dirty="0">
                <a:latin typeface="Montserrat" pitchFamily="2" charset="77"/>
              </a:rPr>
              <a:t> (ATE)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>
                <a:latin typeface="Montserrat" pitchFamily="2" charset="77"/>
              </a:rPr>
              <a:t>Déploiement</a:t>
            </a:r>
            <a:r>
              <a:rPr lang="en-GB" sz="1600" dirty="0">
                <a:latin typeface="Montserrat" pitchFamily="2" charset="77"/>
              </a:rPr>
              <a:t> de la démarche avec les </a:t>
            </a:r>
            <a:r>
              <a:rPr lang="en-GB" sz="1600" dirty="0" err="1">
                <a:latin typeface="Montserrat" pitchFamily="2" charset="77"/>
              </a:rPr>
              <a:t>partenaires</a:t>
            </a:r>
            <a:r>
              <a:rPr lang="en-GB" sz="1600" dirty="0">
                <a:latin typeface="Montserrat" pitchFamily="2" charset="77"/>
              </a:rPr>
              <a:t> </a:t>
            </a:r>
            <a:r>
              <a:rPr lang="en-GB" sz="1600" dirty="0" err="1">
                <a:latin typeface="Montserrat" pitchFamily="2" charset="77"/>
              </a:rPr>
              <a:t>historiques</a:t>
            </a:r>
            <a:endParaRPr lang="en-GB" sz="16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Montserrat" pitchFamily="2" charset="77"/>
              </a:rPr>
              <a:t>Le Groupe </a:t>
            </a:r>
            <a:r>
              <a:rPr lang="en-GB" sz="1600" dirty="0" err="1">
                <a:latin typeface="Montserrat" pitchFamily="2" charset="77"/>
              </a:rPr>
              <a:t>Régional</a:t>
            </a:r>
            <a:r>
              <a:rPr lang="en-GB" sz="1600" dirty="0">
                <a:latin typeface="Montserrat" pitchFamily="2" charset="77"/>
              </a:rPr>
              <a:t> des Aires </a:t>
            </a:r>
            <a:r>
              <a:rPr lang="en-GB" sz="1600" dirty="0" err="1">
                <a:latin typeface="Montserrat" pitchFamily="2" charset="77"/>
              </a:rPr>
              <a:t>Educatives</a:t>
            </a:r>
            <a:r>
              <a:rPr lang="en-GB" sz="1600" dirty="0">
                <a:latin typeface="Montserrat" pitchFamily="2" charset="77"/>
              </a:rPr>
              <a:t> </a:t>
            </a:r>
            <a:r>
              <a:rPr lang="en-GB" sz="1600" dirty="0" err="1">
                <a:latin typeface="Montserrat" pitchFamily="2" charset="77"/>
              </a:rPr>
              <a:t>en</a:t>
            </a:r>
            <a:r>
              <a:rPr lang="en-GB" sz="1600" dirty="0">
                <a:latin typeface="Montserrat" pitchFamily="2" charset="77"/>
              </a:rPr>
              <a:t> Bretagne (GRAEB)</a:t>
            </a:r>
          </a:p>
          <a:p>
            <a:pPr lvl="1"/>
            <a:endParaRPr lang="en-GB" sz="1400" dirty="0">
              <a:latin typeface="Montserrat" pitchFamily="2" charset="77"/>
            </a:endParaRPr>
          </a:p>
          <a:p>
            <a:pPr lvl="1"/>
            <a:endParaRPr lang="en-GB" sz="1400" dirty="0">
              <a:latin typeface="Montserrat" pitchFamily="2" charset="77"/>
            </a:endParaRPr>
          </a:p>
          <a:p>
            <a:r>
              <a:rPr lang="en-GB" sz="1600" b="1" dirty="0" err="1">
                <a:latin typeface="Montserrat ExtraBold" pitchFamily="2" charset="77"/>
              </a:rPr>
              <a:t>D’autres</a:t>
            </a:r>
            <a:r>
              <a:rPr lang="en-GB" sz="1600" b="1" dirty="0">
                <a:latin typeface="Montserrat ExtraBold" pitchFamily="2" charset="77"/>
              </a:rPr>
              <a:t> </a:t>
            </a:r>
            <a:r>
              <a:rPr lang="en-GB" sz="1600" b="1" dirty="0" err="1">
                <a:latin typeface="Montserrat ExtraBold" pitchFamily="2" charset="77"/>
              </a:rPr>
              <a:t>projets</a:t>
            </a:r>
            <a:endParaRPr lang="en-GB" sz="1600" b="1" dirty="0">
              <a:latin typeface="Montserrat ExtraBold" pitchFamily="2" charset="77"/>
            </a:endParaRPr>
          </a:p>
          <a:p>
            <a:endParaRPr lang="en-GB" sz="16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i="1" dirty="0">
                <a:latin typeface="Montserrat" pitchFamily="2" charset="77"/>
              </a:rPr>
              <a:t>(</a:t>
            </a:r>
            <a:r>
              <a:rPr lang="en-GB" sz="1600" i="1" dirty="0" err="1">
                <a:latin typeface="Montserrat" pitchFamily="2" charset="77"/>
              </a:rPr>
              <a:t>Bientôt</a:t>
            </a:r>
            <a:r>
              <a:rPr lang="en-GB" sz="1600" i="1" dirty="0">
                <a:latin typeface="Montserrat" pitchFamily="2" charset="77"/>
              </a:rPr>
              <a:t> !)</a:t>
            </a:r>
          </a:p>
          <a:p>
            <a:endParaRPr lang="en-GB" sz="1600" dirty="0">
              <a:latin typeface="Montserrat" pitchFamily="2" charset="77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5CCE0EF8-47FE-8349-ADCD-8270E9414841}"/>
              </a:ext>
            </a:extLst>
          </p:cNvPr>
          <p:cNvSpPr txBox="1">
            <a:spLocks/>
          </p:cNvSpPr>
          <p:nvPr/>
        </p:nvSpPr>
        <p:spPr>
          <a:xfrm>
            <a:off x="1369163" y="-86724"/>
            <a:ext cx="7515225" cy="97274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sz="3600" b="1" dirty="0">
                <a:solidFill>
                  <a:srgbClr val="05DA96"/>
                </a:solidFill>
              </a:rPr>
              <a:t>Animation et mobilisation </a:t>
            </a:r>
            <a:r>
              <a:rPr lang="fr-FR" sz="2000" dirty="0">
                <a:solidFill>
                  <a:srgbClr val="05DA96"/>
                </a:solidFill>
                <a:latin typeface="Montserrat" pitchFamily="2" charset="77"/>
              </a:rPr>
              <a:t>(3/5)</a:t>
            </a:r>
            <a:endParaRPr lang="fr-FR" sz="2000" dirty="0">
              <a:solidFill>
                <a:srgbClr val="05DA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975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pic>
        <p:nvPicPr>
          <p:cNvPr id="22" name="Image 16">
            <a:extLst>
              <a:ext uri="{FF2B5EF4-FFF2-40B4-BE49-F238E27FC236}">
                <a16:creationId xmlns:a16="http://schemas.microsoft.com/office/drawing/2014/main" id="{FA610844-EC6B-A640-8E58-527A9E1E0E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90205" y="6269378"/>
            <a:ext cx="1779644" cy="445656"/>
          </a:xfrm>
          <a:prstGeom prst="rect">
            <a:avLst/>
          </a:prstGeom>
        </p:spPr>
      </p:pic>
      <p:sp>
        <p:nvSpPr>
          <p:cNvPr id="51" name="Titre 1">
            <a:extLst>
              <a:ext uri="{FF2B5EF4-FFF2-40B4-BE49-F238E27FC236}">
                <a16:creationId xmlns:a16="http://schemas.microsoft.com/office/drawing/2014/main" id="{A045995F-3787-384B-8932-B847857C6C13}"/>
              </a:ext>
            </a:extLst>
          </p:cNvPr>
          <p:cNvSpPr txBox="1">
            <a:spLocks/>
          </p:cNvSpPr>
          <p:nvPr/>
        </p:nvSpPr>
        <p:spPr>
          <a:xfrm>
            <a:off x="1369163" y="1238264"/>
            <a:ext cx="9127648" cy="56350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chemeClr val="tx1"/>
                </a:solidFill>
              </a:rPr>
              <a:t>La communauté #</a:t>
            </a:r>
            <a:r>
              <a:rPr lang="fr-FR" sz="2400" b="1" dirty="0" err="1">
                <a:solidFill>
                  <a:schemeClr val="tx1"/>
                </a:solidFill>
              </a:rPr>
              <a:t>biodiversitéBZH</a:t>
            </a:r>
            <a:r>
              <a:rPr lang="fr-FR" sz="2400" b="1" dirty="0">
                <a:solidFill>
                  <a:schemeClr val="tx1"/>
                </a:solidFill>
              </a:rPr>
              <a:t> en quelques chiffres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5CCE0EF8-47FE-8349-ADCD-8270E9414841}"/>
              </a:ext>
            </a:extLst>
          </p:cNvPr>
          <p:cNvSpPr txBox="1">
            <a:spLocks/>
          </p:cNvSpPr>
          <p:nvPr/>
        </p:nvSpPr>
        <p:spPr>
          <a:xfrm>
            <a:off x="1369163" y="-86724"/>
            <a:ext cx="7515225" cy="97274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sz="3600" b="1" dirty="0">
                <a:solidFill>
                  <a:srgbClr val="05DA96"/>
                </a:solidFill>
              </a:rPr>
              <a:t>Animation et mobilisation  </a:t>
            </a:r>
            <a:r>
              <a:rPr lang="fr-FR" sz="5400" b="1" dirty="0">
                <a:solidFill>
                  <a:srgbClr val="05DA96"/>
                </a:solidFill>
              </a:rPr>
              <a:t> </a:t>
            </a:r>
            <a:r>
              <a:rPr lang="fr-FR" sz="2000" dirty="0">
                <a:solidFill>
                  <a:srgbClr val="05DA96"/>
                </a:solidFill>
                <a:latin typeface="Montserrat" pitchFamily="2" charset="77"/>
              </a:rPr>
              <a:t>(4/5)</a:t>
            </a:r>
            <a:endParaRPr lang="fr-FR" sz="2000" dirty="0">
              <a:solidFill>
                <a:srgbClr val="05DA96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21947F-769F-9541-B4CC-61D82DCEE8D6}"/>
              </a:ext>
            </a:extLst>
          </p:cNvPr>
          <p:cNvGrpSpPr/>
          <p:nvPr/>
        </p:nvGrpSpPr>
        <p:grpSpPr>
          <a:xfrm>
            <a:off x="1335793" y="2154014"/>
            <a:ext cx="9744234" cy="4096969"/>
            <a:chOff x="1335793" y="2154014"/>
            <a:chExt cx="9744234" cy="4096969"/>
          </a:xfrm>
        </p:grpSpPr>
        <p:pic>
          <p:nvPicPr>
            <p:cNvPr id="9" name="Picture 8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F7E6CFB8-4C92-BB4D-8F28-AF87DCF0A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50993" y="2154014"/>
              <a:ext cx="9629034" cy="4096969"/>
            </a:xfrm>
            <a:prstGeom prst="rect">
              <a:avLst/>
            </a:prstGeom>
          </p:spPr>
        </p:pic>
        <p:sp>
          <p:nvSpPr>
            <p:cNvPr id="10" name="Titre 1">
              <a:extLst>
                <a:ext uri="{FF2B5EF4-FFF2-40B4-BE49-F238E27FC236}">
                  <a16:creationId xmlns:a16="http://schemas.microsoft.com/office/drawing/2014/main" id="{62388181-F9B9-8F46-B081-16C5D0225E89}"/>
                </a:ext>
              </a:extLst>
            </p:cNvPr>
            <p:cNvSpPr txBox="1">
              <a:spLocks/>
            </p:cNvSpPr>
            <p:nvPr/>
          </p:nvSpPr>
          <p:spPr>
            <a:xfrm>
              <a:off x="1335793" y="3443400"/>
              <a:ext cx="2431516" cy="376006"/>
            </a:xfrm>
            <a:prstGeom prst="rect">
              <a:avLst/>
            </a:prstGeom>
            <a:solidFill>
              <a:schemeClr val="bg1"/>
            </a:solidFill>
          </p:spPr>
          <p:txBody>
            <a:bodyPr anchor="b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kern="1200">
                  <a:solidFill>
                    <a:schemeClr val="bg1"/>
                  </a:solidFill>
                  <a:latin typeface="Paytone One" pitchFamily="2" charset="77"/>
                  <a:ea typeface="+mj-ea"/>
                  <a:cs typeface="+mj-cs"/>
                </a:defRPr>
              </a:lvl1pPr>
            </a:lstStyle>
            <a:p>
              <a:pPr algn="l"/>
              <a:r>
                <a:rPr lang="fr-FR" sz="1700" b="1" dirty="0">
                  <a:solidFill>
                    <a:srgbClr val="0025FF"/>
                  </a:solidFill>
                </a:rPr>
                <a:t>+ de 7 500 </a:t>
              </a:r>
              <a:r>
                <a:rPr lang="fr-FR" sz="1700" b="1" dirty="0" err="1">
                  <a:solidFill>
                    <a:srgbClr val="0025FF"/>
                  </a:solidFill>
                </a:rPr>
                <a:t>followers</a:t>
              </a:r>
              <a:endParaRPr lang="fr-FR" sz="1700" b="1" dirty="0">
                <a:solidFill>
                  <a:srgbClr val="0025FF"/>
                </a:solidFill>
              </a:endParaRPr>
            </a:p>
          </p:txBody>
        </p:sp>
        <p:sp>
          <p:nvSpPr>
            <p:cNvPr id="11" name="Titre 1">
              <a:extLst>
                <a:ext uri="{FF2B5EF4-FFF2-40B4-BE49-F238E27FC236}">
                  <a16:creationId xmlns:a16="http://schemas.microsoft.com/office/drawing/2014/main" id="{8B8EA923-5B02-4F47-87B6-027A3ED1BBE3}"/>
                </a:ext>
              </a:extLst>
            </p:cNvPr>
            <p:cNvSpPr txBox="1">
              <a:spLocks/>
            </p:cNvSpPr>
            <p:nvPr/>
          </p:nvSpPr>
          <p:spPr>
            <a:xfrm>
              <a:off x="4567913" y="3429000"/>
              <a:ext cx="2700163" cy="696371"/>
            </a:xfrm>
            <a:prstGeom prst="rect">
              <a:avLst/>
            </a:prstGeom>
            <a:solidFill>
              <a:schemeClr val="bg1"/>
            </a:solidFill>
          </p:spPr>
          <p:txBody>
            <a:bodyPr anchor="b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kern="1200">
                  <a:solidFill>
                    <a:schemeClr val="bg1"/>
                  </a:solidFill>
                  <a:latin typeface="Paytone One" pitchFamily="2" charset="77"/>
                  <a:ea typeface="+mj-ea"/>
                  <a:cs typeface="+mj-cs"/>
                </a:defRPr>
              </a:lvl1pPr>
            </a:lstStyle>
            <a:p>
              <a:r>
                <a:rPr lang="fr-FR" sz="1700" b="1" dirty="0">
                  <a:solidFill>
                    <a:srgbClr val="0025FF"/>
                  </a:solidFill>
                </a:rPr>
                <a:t>+ de 2 100 </a:t>
              </a:r>
              <a:r>
                <a:rPr lang="fr-FR" sz="1700" b="1" dirty="0" err="1">
                  <a:solidFill>
                    <a:srgbClr val="0025FF"/>
                  </a:solidFill>
                </a:rPr>
                <a:t>abonné·e·s</a:t>
              </a:r>
              <a:r>
                <a:rPr lang="fr-FR" sz="1700" b="1" dirty="0">
                  <a:solidFill>
                    <a:srgbClr val="0025FF"/>
                  </a:solidFill>
                </a:rPr>
                <a:t> aux newsletters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7672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pic>
        <p:nvPicPr>
          <p:cNvPr id="22" name="Image 16">
            <a:extLst>
              <a:ext uri="{FF2B5EF4-FFF2-40B4-BE49-F238E27FC236}">
                <a16:creationId xmlns:a16="http://schemas.microsoft.com/office/drawing/2014/main" id="{FA610844-EC6B-A640-8E58-527A9E1E0E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90205" y="6269378"/>
            <a:ext cx="1779644" cy="445656"/>
          </a:xfrm>
          <a:prstGeom prst="rect">
            <a:avLst/>
          </a:prstGeom>
        </p:spPr>
      </p:pic>
      <p:sp>
        <p:nvSpPr>
          <p:cNvPr id="51" name="Titre 1">
            <a:extLst>
              <a:ext uri="{FF2B5EF4-FFF2-40B4-BE49-F238E27FC236}">
                <a16:creationId xmlns:a16="http://schemas.microsoft.com/office/drawing/2014/main" id="{A045995F-3787-384B-8932-B847857C6C13}"/>
              </a:ext>
            </a:extLst>
          </p:cNvPr>
          <p:cNvSpPr txBox="1">
            <a:spLocks/>
          </p:cNvSpPr>
          <p:nvPr/>
        </p:nvSpPr>
        <p:spPr>
          <a:xfrm>
            <a:off x="1369163" y="1238264"/>
            <a:ext cx="9127648" cy="56350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solidFill>
                  <a:schemeClr val="tx1"/>
                </a:solidFill>
              </a:rPr>
              <a:t>La communauté #</a:t>
            </a:r>
            <a:r>
              <a:rPr lang="fr-FR" sz="2400" b="1" dirty="0" err="1">
                <a:solidFill>
                  <a:schemeClr val="tx1"/>
                </a:solidFill>
              </a:rPr>
              <a:t>biodiversitéBZH</a:t>
            </a:r>
            <a:r>
              <a:rPr lang="fr-FR" sz="2400" b="1" dirty="0">
                <a:solidFill>
                  <a:schemeClr val="tx1"/>
                </a:solidFill>
              </a:rPr>
              <a:t> en quelques acteurs</a:t>
            </a:r>
            <a:endParaRPr lang="fr-FR" sz="2000" i="1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5CCE0EF8-47FE-8349-ADCD-8270E9414841}"/>
              </a:ext>
            </a:extLst>
          </p:cNvPr>
          <p:cNvSpPr txBox="1">
            <a:spLocks/>
          </p:cNvSpPr>
          <p:nvPr/>
        </p:nvSpPr>
        <p:spPr>
          <a:xfrm>
            <a:off x="1369163" y="-86724"/>
            <a:ext cx="7515225" cy="97274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sz="3600" b="1" dirty="0">
                <a:solidFill>
                  <a:srgbClr val="05DA96"/>
                </a:solidFill>
              </a:rPr>
              <a:t>Animation et mobilisation  </a:t>
            </a:r>
            <a:r>
              <a:rPr lang="fr-FR" sz="2000" dirty="0">
                <a:solidFill>
                  <a:srgbClr val="05DA96"/>
                </a:solidFill>
                <a:latin typeface="Montserrat" pitchFamily="2" charset="77"/>
              </a:rPr>
              <a:t>(5/5)</a:t>
            </a:r>
            <a:endParaRPr lang="fr-FR" sz="2000" dirty="0">
              <a:solidFill>
                <a:srgbClr val="05DA96"/>
              </a:solidFill>
            </a:endParaRPr>
          </a:p>
        </p:txBody>
      </p: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2354DF8E-C8EB-4947-92EB-162D9332D8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9461" y="2092313"/>
            <a:ext cx="6310395" cy="4447326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F9E41E65-D640-7847-9DBA-00A9BBF78868}"/>
              </a:ext>
            </a:extLst>
          </p:cNvPr>
          <p:cNvSpPr txBox="1">
            <a:spLocks/>
          </p:cNvSpPr>
          <p:nvPr/>
        </p:nvSpPr>
        <p:spPr>
          <a:xfrm>
            <a:off x="8574374" y="2275965"/>
            <a:ext cx="3208011" cy="117909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r"/>
            <a:r>
              <a:rPr lang="fr-FR" sz="1600" b="1" dirty="0">
                <a:solidFill>
                  <a:schemeClr val="tx1"/>
                </a:solidFill>
                <a:latin typeface="Montserrat" pitchFamily="2" charset="77"/>
              </a:rPr>
              <a:t>Aperçu des principaux acteurs de </a:t>
            </a:r>
          </a:p>
          <a:p>
            <a:pPr algn="r"/>
            <a:r>
              <a:rPr lang="fr-FR" sz="1600" b="1" dirty="0">
                <a:solidFill>
                  <a:srgbClr val="0025FF"/>
                </a:solidFill>
                <a:latin typeface="Montserrat" pitchFamily="2" charset="77"/>
              </a:rPr>
              <a:t>la biodiversité bretonne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1EC7B712-1ED0-DC4C-866B-28E20B4E84C6}"/>
              </a:ext>
            </a:extLst>
          </p:cNvPr>
          <p:cNvSpPr txBox="1">
            <a:spLocks/>
          </p:cNvSpPr>
          <p:nvPr/>
        </p:nvSpPr>
        <p:spPr>
          <a:xfrm>
            <a:off x="7882774" y="4615489"/>
            <a:ext cx="3805347" cy="91323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fr-FR" sz="1600" dirty="0">
                <a:solidFill>
                  <a:schemeClr val="tx1"/>
                </a:solidFill>
                <a:latin typeface="Montserrat" pitchFamily="2" charset="77"/>
              </a:rPr>
              <a:t>127 acteurs dont l’activité est </a:t>
            </a:r>
          </a:p>
          <a:p>
            <a:pPr algn="l"/>
            <a:r>
              <a:rPr lang="fr-FR" sz="1600" dirty="0">
                <a:solidFill>
                  <a:schemeClr val="tx1"/>
                </a:solidFill>
                <a:latin typeface="Montserrat" pitchFamily="2" charset="77"/>
              </a:rPr>
              <a:t>en </a:t>
            </a:r>
            <a:r>
              <a:rPr lang="fr-FR" sz="1600" b="1" dirty="0">
                <a:solidFill>
                  <a:schemeClr val="tx1"/>
                </a:solidFill>
                <a:latin typeface="Montserrat" pitchFamily="2" charset="77"/>
              </a:rPr>
              <a:t>lien direct </a:t>
            </a:r>
            <a:r>
              <a:rPr lang="fr-FR" sz="1600" dirty="0">
                <a:solidFill>
                  <a:schemeClr val="tx1"/>
                </a:solidFill>
                <a:latin typeface="Montserrat" pitchFamily="2" charset="77"/>
              </a:rPr>
              <a:t>avec la biodiversité</a:t>
            </a:r>
          </a:p>
        </p:txBody>
      </p:sp>
    </p:spTree>
    <p:extLst>
      <p:ext uri="{BB962C8B-B14F-4D97-AF65-F5344CB8AC3E}">
        <p14:creationId xmlns:p14="http://schemas.microsoft.com/office/powerpoint/2010/main" val="285706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2682FB4C-ACF5-6D49-A539-F691582AC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05" y="1331714"/>
            <a:ext cx="7637299" cy="552628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FCE92E4-9BF6-B643-84B3-C635B1162CE2}"/>
              </a:ext>
            </a:extLst>
          </p:cNvPr>
          <p:cNvSpPr txBox="1">
            <a:spLocks/>
          </p:cNvSpPr>
          <p:nvPr/>
        </p:nvSpPr>
        <p:spPr>
          <a:xfrm>
            <a:off x="1462163" y="-125129"/>
            <a:ext cx="6394458" cy="104642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sz="3600" b="1" dirty="0">
                <a:solidFill>
                  <a:srgbClr val="05DA96"/>
                </a:solidFill>
              </a:rPr>
              <a:t>Ingénierie de projets</a:t>
            </a:r>
            <a:endParaRPr lang="fr-FR" sz="3600" dirty="0">
              <a:solidFill>
                <a:srgbClr val="05DA96"/>
              </a:solidFill>
              <a:latin typeface="Montserrat" pitchFamily="2" charset="77"/>
            </a:endParaRPr>
          </a:p>
        </p:txBody>
      </p:sp>
      <p:pic>
        <p:nvPicPr>
          <p:cNvPr id="22" name="Image 16">
            <a:extLst>
              <a:ext uri="{FF2B5EF4-FFF2-40B4-BE49-F238E27FC236}">
                <a16:creationId xmlns:a16="http://schemas.microsoft.com/office/drawing/2014/main" id="{FA610844-EC6B-A640-8E58-527A9E1E0E3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190205" y="6213963"/>
            <a:ext cx="1779644" cy="445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060830C-B71D-324F-8C70-5D4C24041202}"/>
              </a:ext>
            </a:extLst>
          </p:cNvPr>
          <p:cNvSpPr/>
          <p:nvPr/>
        </p:nvSpPr>
        <p:spPr>
          <a:xfrm>
            <a:off x="8765738" y="4744501"/>
            <a:ext cx="31172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Montserrat" pitchFamily="2" charset="77"/>
              </a:rPr>
              <a:t>pour </a:t>
            </a:r>
            <a:r>
              <a:rPr lang="en-GB" sz="1600" dirty="0" err="1">
                <a:latin typeface="Montserrat" pitchFamily="2" charset="77"/>
              </a:rPr>
              <a:t>une</a:t>
            </a:r>
            <a:r>
              <a:rPr lang="en-GB" sz="1600" dirty="0">
                <a:latin typeface="Montserrat" pitchFamily="2" charset="77"/>
              </a:rPr>
              <a:t> nature </a:t>
            </a:r>
            <a:r>
              <a:rPr lang="en-GB" sz="1600" dirty="0" err="1">
                <a:latin typeface="Montserrat" pitchFamily="2" charset="77"/>
              </a:rPr>
              <a:t>bretonne</a:t>
            </a:r>
            <a:r>
              <a:rPr lang="en-GB" sz="1600" dirty="0">
                <a:latin typeface="Montserrat" pitchFamily="2" charset="77"/>
              </a:rPr>
              <a:t> </a:t>
            </a:r>
            <a:r>
              <a:rPr lang="en-GB" sz="1600" dirty="0" err="1">
                <a:latin typeface="Montserrat" pitchFamily="2" charset="77"/>
              </a:rPr>
              <a:t>en</a:t>
            </a:r>
            <a:r>
              <a:rPr lang="en-GB" sz="1600" dirty="0">
                <a:latin typeface="Montserrat" pitchFamily="2" charset="77"/>
              </a:rPr>
              <a:t> bonne </a:t>
            </a:r>
            <a:r>
              <a:rPr lang="en-GB" sz="1600" b="1" dirty="0" err="1">
                <a:latin typeface="Montserrat" pitchFamily="2" charset="77"/>
              </a:rPr>
              <a:t>santé</a:t>
            </a:r>
            <a:r>
              <a:rPr lang="en-GB" sz="1600" dirty="0">
                <a:latin typeface="Montserrat" pitchFamily="2" charset="77"/>
              </a:rPr>
              <a:t> !</a:t>
            </a:r>
            <a:endParaRPr lang="en-FR" sz="1600" dirty="0">
              <a:latin typeface="Montserrat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16F529-282C-C048-940D-2949F7BA190D}"/>
              </a:ext>
            </a:extLst>
          </p:cNvPr>
          <p:cNvSpPr/>
          <p:nvPr/>
        </p:nvSpPr>
        <p:spPr>
          <a:xfrm>
            <a:off x="6403300" y="473869"/>
            <a:ext cx="63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5DA96"/>
                </a:solidFill>
                <a:latin typeface="Montserrat" pitchFamily="2" charset="77"/>
              </a:rPr>
              <a:t>(1/2)</a:t>
            </a:r>
            <a:endParaRPr lang="en-FR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000A33BE-B6DB-7C4A-B8A8-6A48336465F3}"/>
              </a:ext>
            </a:extLst>
          </p:cNvPr>
          <p:cNvSpPr txBox="1">
            <a:spLocks/>
          </p:cNvSpPr>
          <p:nvPr/>
        </p:nvSpPr>
        <p:spPr>
          <a:xfrm>
            <a:off x="8765738" y="2275965"/>
            <a:ext cx="3016647" cy="117909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r"/>
            <a:r>
              <a:rPr lang="fr-FR" sz="1600" b="1" dirty="0">
                <a:solidFill>
                  <a:schemeClr val="tx1"/>
                </a:solidFill>
                <a:latin typeface="Montserrat" pitchFamily="2" charset="77"/>
              </a:rPr>
              <a:t>Aperçu des principaux acteurs de </a:t>
            </a:r>
          </a:p>
          <a:p>
            <a:pPr algn="r"/>
            <a:r>
              <a:rPr lang="fr-FR" sz="1600" b="1" dirty="0">
                <a:solidFill>
                  <a:srgbClr val="0025FF"/>
                </a:solidFill>
                <a:latin typeface="Montserrat" pitchFamily="2" charset="77"/>
              </a:rPr>
              <a:t>l’accompagnement</a:t>
            </a:r>
          </a:p>
        </p:txBody>
      </p:sp>
    </p:spTree>
    <p:extLst>
      <p:ext uri="{BB962C8B-B14F-4D97-AF65-F5344CB8AC3E}">
        <p14:creationId xmlns:p14="http://schemas.microsoft.com/office/powerpoint/2010/main" val="3348339281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CE0C1A88590F4DBF8A5E9343C60C77" ma:contentTypeVersion="14" ma:contentTypeDescription="Crée un document." ma:contentTypeScope="" ma:versionID="bdcfd47e9d162d87168e53b291a96f53">
  <xsd:schema xmlns:xsd="http://www.w3.org/2001/XMLSchema" xmlns:xs="http://www.w3.org/2001/XMLSchema" xmlns:p="http://schemas.microsoft.com/office/2006/metadata/properties" xmlns:ns2="5fdee459-b234-4efb-91ff-bf274d36d4ff" xmlns:ns3="4429343c-e868-4873-967f-9aeba40d275c" targetNamespace="http://schemas.microsoft.com/office/2006/metadata/properties" ma:root="true" ma:fieldsID="2968ed7de1dd02ff6378e49049af8d60" ns2:_="" ns3:_="">
    <xsd:import namespace="5fdee459-b234-4efb-91ff-bf274d36d4ff"/>
    <xsd:import namespace="4429343c-e868-4873-967f-9aeba40d27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dee459-b234-4efb-91ff-bf274d36d4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29343c-e868-4873-967f-9aeba40d275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87D4C8-ABBA-4730-AA01-AB07D47BFFD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C87EC08-418C-4D5A-B913-D844D463EA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1C9DBE-8777-454F-9FF2-F87C581D8E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dee459-b234-4efb-91ff-bf274d36d4ff"/>
    <ds:schemaRef ds:uri="4429343c-e868-4873-967f-9aeba40d27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3385</TotalTime>
  <Words>489</Words>
  <Application>Microsoft Office PowerPoint</Application>
  <PresentationFormat>Widescreen</PresentationFormat>
  <Paragraphs>105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Conception personnalisée</vt:lpstr>
      <vt:lpstr>1_Conception personnalisée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Boivert</dc:creator>
  <cp:lastModifiedBy>Florent Vilbert</cp:lastModifiedBy>
  <cp:revision>393</cp:revision>
  <dcterms:created xsi:type="dcterms:W3CDTF">2020-11-18T12:42:54Z</dcterms:created>
  <dcterms:modified xsi:type="dcterms:W3CDTF">2022-03-11T15:01:51Z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0x01010002CE0C1A88590F4DBF8A5E9343C60C77</vt:lpwstr>
  </property>
</Properties>
</file>